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tags/tag93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8" r:id="rId2"/>
    <p:sldId id="259" r:id="rId3"/>
    <p:sldId id="590" r:id="rId4"/>
    <p:sldId id="522" r:id="rId5"/>
    <p:sldId id="521" r:id="rId6"/>
    <p:sldId id="479" r:id="rId7"/>
    <p:sldId id="546" r:id="rId8"/>
    <p:sldId id="547" r:id="rId9"/>
    <p:sldId id="548" r:id="rId10"/>
    <p:sldId id="535" r:id="rId11"/>
    <p:sldId id="539" r:id="rId12"/>
    <p:sldId id="621" r:id="rId13"/>
    <p:sldId id="541" r:id="rId14"/>
    <p:sldId id="542" r:id="rId15"/>
    <p:sldId id="602" r:id="rId16"/>
    <p:sldId id="603" r:id="rId17"/>
    <p:sldId id="604" r:id="rId18"/>
    <p:sldId id="605" r:id="rId19"/>
    <p:sldId id="606" r:id="rId20"/>
    <p:sldId id="607" r:id="rId21"/>
    <p:sldId id="608" r:id="rId22"/>
    <p:sldId id="609" r:id="rId23"/>
    <p:sldId id="610" r:id="rId24"/>
    <p:sldId id="611" r:id="rId25"/>
    <p:sldId id="612" r:id="rId26"/>
    <p:sldId id="616" r:id="rId27"/>
    <p:sldId id="617" r:id="rId28"/>
    <p:sldId id="601" r:id="rId29"/>
    <p:sldId id="618" r:id="rId30"/>
    <p:sldId id="543" r:id="rId31"/>
    <p:sldId id="593" r:id="rId32"/>
    <p:sldId id="589" r:id="rId33"/>
    <p:sldId id="591" r:id="rId34"/>
    <p:sldId id="553" r:id="rId35"/>
    <p:sldId id="555" r:id="rId36"/>
    <p:sldId id="556" r:id="rId37"/>
    <p:sldId id="557" r:id="rId38"/>
    <p:sldId id="558" r:id="rId39"/>
    <p:sldId id="559" r:id="rId40"/>
    <p:sldId id="561" r:id="rId41"/>
    <p:sldId id="560" r:id="rId42"/>
    <p:sldId id="562" r:id="rId43"/>
    <p:sldId id="563" r:id="rId44"/>
    <p:sldId id="564" r:id="rId45"/>
    <p:sldId id="565" r:id="rId46"/>
    <p:sldId id="566" r:id="rId47"/>
    <p:sldId id="567" r:id="rId48"/>
    <p:sldId id="614" r:id="rId49"/>
    <p:sldId id="568" r:id="rId50"/>
    <p:sldId id="569" r:id="rId51"/>
    <p:sldId id="570" r:id="rId52"/>
    <p:sldId id="571" r:id="rId53"/>
    <p:sldId id="572" r:id="rId54"/>
    <p:sldId id="573" r:id="rId55"/>
    <p:sldId id="574" r:id="rId56"/>
    <p:sldId id="575" r:id="rId57"/>
    <p:sldId id="576" r:id="rId58"/>
    <p:sldId id="577" r:id="rId59"/>
    <p:sldId id="578" r:id="rId60"/>
    <p:sldId id="579" r:id="rId61"/>
    <p:sldId id="580" r:id="rId62"/>
    <p:sldId id="581" r:id="rId63"/>
    <p:sldId id="582" r:id="rId64"/>
    <p:sldId id="583" r:id="rId65"/>
    <p:sldId id="584" r:id="rId66"/>
    <p:sldId id="585" r:id="rId67"/>
    <p:sldId id="586" r:id="rId68"/>
    <p:sldId id="615" r:id="rId69"/>
    <p:sldId id="594" r:id="rId70"/>
    <p:sldId id="537" r:id="rId71"/>
    <p:sldId id="498" r:id="rId72"/>
    <p:sldId id="499" r:id="rId73"/>
    <p:sldId id="500" r:id="rId74"/>
    <p:sldId id="619" r:id="rId75"/>
    <p:sldId id="464" r:id="rId76"/>
    <p:sldId id="532" r:id="rId77"/>
    <p:sldId id="365" r:id="rId78"/>
    <p:sldId id="286" r:id="rId79"/>
    <p:sldId id="538" r:id="rId80"/>
    <p:sldId id="587" r:id="rId81"/>
    <p:sldId id="620" r:id="rId82"/>
    <p:sldId id="377"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A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112" autoAdjust="0"/>
  </p:normalViewPr>
  <p:slideViewPr>
    <p:cSldViewPr>
      <p:cViewPr varScale="1">
        <p:scale>
          <a:sx n="105" d="100"/>
          <a:sy n="105" d="100"/>
        </p:scale>
        <p:origin x="390" y="3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7B8995-8D03-4269-B4AA-F823B21D4C5B}" type="datetimeFigureOut">
              <a:rPr lang="en-GB" smtClean="0"/>
              <a:pPr/>
              <a:t>05/02/2021</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D41EED-7F73-45FE-B6BB-5AE40FAFEC15}" type="slidenum">
              <a:rPr lang="en-GB" smtClean="0"/>
              <a:pPr/>
              <a:t>‹#›</a:t>
            </a:fld>
            <a:endParaRPr lang="en-GB" dirty="0"/>
          </a:p>
        </p:txBody>
      </p:sp>
    </p:spTree>
    <p:extLst>
      <p:ext uri="{BB962C8B-B14F-4D97-AF65-F5344CB8AC3E}">
        <p14:creationId xmlns:p14="http://schemas.microsoft.com/office/powerpoint/2010/main" val="244565363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CAEB-7496-4C12-9A08-526B0D813A46}" type="datetimeFigureOut">
              <a:rPr lang="en-GB" smtClean="0"/>
              <a:pPr/>
              <a:t>05/02/2021</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8D4E6-F64F-4999-AC2A-A008E685C045}" type="slidenum">
              <a:rPr lang="en-GB" smtClean="0"/>
              <a:pPr/>
              <a:t>‹#›</a:t>
            </a:fld>
            <a:endParaRPr lang="en-GB" dirty="0"/>
          </a:p>
        </p:txBody>
      </p:sp>
    </p:spTree>
    <p:extLst>
      <p:ext uri="{BB962C8B-B14F-4D97-AF65-F5344CB8AC3E}">
        <p14:creationId xmlns:p14="http://schemas.microsoft.com/office/powerpoint/2010/main" val="42122462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4</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6</a:t>
            </a:fld>
            <a:endParaRPr lang="en-GB" dirty="0"/>
          </a:p>
        </p:txBody>
      </p:sp>
      <p:sp>
        <p:nvSpPr>
          <p:cNvPr id="5" name="Header Placeholder 4"/>
          <p:cNvSpPr>
            <a:spLocks noGrp="1"/>
          </p:cNvSpPr>
          <p:nvPr>
            <p:ph type="hdr" sz="quarter" idx="11"/>
          </p:nvPr>
        </p:nvSpPr>
        <p:spPr/>
        <p:txBody>
          <a:bodyPr/>
          <a:lstStyle/>
          <a:p>
            <a:endParaRPr lang="en-GB" dirty="0"/>
          </a:p>
        </p:txBody>
      </p:sp>
    </p:spTree>
    <p:extLst>
      <p:ext uri="{BB962C8B-B14F-4D97-AF65-F5344CB8AC3E}">
        <p14:creationId xmlns:p14="http://schemas.microsoft.com/office/powerpoint/2010/main" val="441198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3EE8D4E6-F64F-4999-AC2A-A008E685C045}" type="slidenum">
              <a:rPr lang="en-GB" smtClean="0"/>
              <a:pPr/>
              <a:t>8</a:t>
            </a:fld>
            <a:endParaRPr lang="en-GB" dirty="0"/>
          </a:p>
        </p:txBody>
      </p:sp>
    </p:spTree>
    <p:extLst>
      <p:ext uri="{BB962C8B-B14F-4D97-AF65-F5344CB8AC3E}">
        <p14:creationId xmlns:p14="http://schemas.microsoft.com/office/powerpoint/2010/main" val="152035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0F83D4-49E3-4FDC-BA83-978F82E82284}" type="slidenum">
              <a:rPr lang="en-US"/>
              <a:pPr/>
              <a:t>23</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97900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A71AB7-AE3E-407D-8A62-C4267B51C327}" type="slidenum">
              <a:rPr lang="en-US"/>
              <a:pPr/>
              <a:t>24</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8571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D44EAA-462D-4D63-A362-544A724C45C7}" type="slidenum">
              <a:rPr lang="en-US"/>
              <a:pPr/>
              <a:t>25</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783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F4ED259-79A7-41D6-AA5D-F1AD44C5DAE6}" type="slidenum">
              <a:rPr lang="en-GB" smtClean="0"/>
              <a:t>55</a:t>
            </a:fld>
            <a:endParaRPr lang="en-GB"/>
          </a:p>
        </p:txBody>
      </p:sp>
    </p:spTree>
    <p:extLst>
      <p:ext uri="{BB962C8B-B14F-4D97-AF65-F5344CB8AC3E}">
        <p14:creationId xmlns:p14="http://schemas.microsoft.com/office/powerpoint/2010/main" val="419384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err="1"/>
              <a:t>ncells</a:t>
            </a:r>
            <a:r>
              <a:rPr lang="en-GB" sz="1200" b="1" dirty="0"/>
              <a:t> x </a:t>
            </a:r>
            <a:r>
              <a:rPr lang="en-GB" sz="1200" b="1" dirty="0" err="1"/>
              <a:t>n_fin_realizations</a:t>
            </a:r>
            <a:r>
              <a:rPr lang="en-GB" sz="1200" b="1" dirty="0"/>
              <a:t> </a:t>
            </a:r>
          </a:p>
          <a:p>
            <a:endParaRPr lang="en-GB" dirty="0"/>
          </a:p>
        </p:txBody>
      </p:sp>
      <p:sp>
        <p:nvSpPr>
          <p:cNvPr id="4" name="Header Placeholder 3"/>
          <p:cNvSpPr>
            <a:spLocks noGrp="1"/>
          </p:cNvSpPr>
          <p:nvPr>
            <p:ph type="hdr" sz="quarter"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3EE8D4E6-F64F-4999-AC2A-A008E685C045}" type="slidenum">
              <a:rPr lang="en-GB" smtClean="0"/>
              <a:pPr/>
              <a:t>69</a:t>
            </a:fld>
            <a:endParaRPr lang="en-GB" dirty="0"/>
          </a:p>
        </p:txBody>
      </p:sp>
    </p:spTree>
    <p:extLst>
      <p:ext uri="{BB962C8B-B14F-4D97-AF65-F5344CB8AC3E}">
        <p14:creationId xmlns:p14="http://schemas.microsoft.com/office/powerpoint/2010/main" val="630723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5"/>
            <a:ext cx="7772400" cy="1470025"/>
          </a:xfrm>
        </p:spPr>
        <p:txBody>
          <a:bodyPr/>
          <a:lstStyle>
            <a:lvl1pPr>
              <a:defRPr sz="3200" b="1">
                <a:latin typeface="Arial" pitchFamily="34" charset="0"/>
                <a:cs typeface="Arial" pitchFamily="34" charset="0"/>
              </a:defRPr>
            </a:lvl1pPr>
          </a:lstStyle>
          <a:p>
            <a:r>
              <a:rPr lang="en-US" dirty="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F6879F7E-F4CA-4C1F-8CF9-3B5FEE8511C2}" type="datetime1">
              <a:rPr lang="en-GB" smtClean="0"/>
              <a:t>05/02/2021</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fld id="{224C6AD9-ADAF-4F09-AF7B-8D67D3393C5C}" type="datetime1">
              <a:rPr lang="en-GB" smtClean="0"/>
              <a:t>05/02/2021</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2"/>
            <a:ext cx="2057400" cy="4569371"/>
          </a:xfrm>
        </p:spPr>
        <p:txBody>
          <a:bodyPr vert="eaVert"/>
          <a:lstStyle>
            <a:lvl1pPr>
              <a:defRPr sz="3200"/>
            </a:lvl1pPr>
          </a:lstStyle>
          <a:p>
            <a:r>
              <a:rPr lang="en-US" dirty="0"/>
              <a:t>Click to edit Master title style</a:t>
            </a:r>
            <a:endParaRPr lang="en-GB" dirty="0"/>
          </a:p>
        </p:txBody>
      </p:sp>
      <p:sp>
        <p:nvSpPr>
          <p:cNvPr id="3" name="Vertical Text Placeholder 2"/>
          <p:cNvSpPr>
            <a:spLocks noGrp="1"/>
          </p:cNvSpPr>
          <p:nvPr>
            <p:ph type="body" orient="vert" idx="1"/>
          </p:nvPr>
        </p:nvSpPr>
        <p:spPr>
          <a:xfrm>
            <a:off x="457200" y="1556792"/>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fld id="{37CD0266-3A13-49CC-9FB0-CE80878A2D53}" type="datetime1">
              <a:rPr lang="en-GB" smtClean="0"/>
              <a:t>05/02/2021</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395536" y="2492896"/>
            <a:ext cx="8229600" cy="3633267"/>
          </a:xfrm>
        </p:spPr>
        <p:txBody>
          <a:bodyPr/>
          <a:lstStyle>
            <a:lvl1pPr>
              <a:defRPr sz="28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lvl1pPr>
              <a:defRPr/>
            </a:lvl1pPr>
          </a:lstStyle>
          <a:p>
            <a:fld id="{2F89E1E0-3EE3-4A8C-93EE-898D07309561}" type="datetime1">
              <a:rPr lang="en-GB" smtClean="0"/>
              <a:t>05/02/2021</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0"/>
            <a:ext cx="7772400" cy="1362075"/>
          </a:xfrm>
        </p:spPr>
        <p:txBody>
          <a:bodyPr anchor="t"/>
          <a:lstStyle>
            <a:lvl1pPr algn="l">
              <a:defRPr sz="4000" b="1" cap="all"/>
            </a:lvl1pPr>
          </a:lstStyle>
          <a:p>
            <a:r>
              <a:rPr lang="en-US" dirty="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2C74809-1A47-410A-9FBE-065F8852C1E7}" type="datetime1">
              <a:rPr lang="en-GB" smtClean="0"/>
              <a:t>05/02/2021</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a:t>Click to edit Master title style</a:t>
            </a:r>
            <a:endParaRPr lang="en-GB" dirty="0"/>
          </a:p>
        </p:txBody>
      </p:sp>
      <p:sp>
        <p:nvSpPr>
          <p:cNvPr id="3" name="Content Placeholder 2"/>
          <p:cNvSpPr>
            <a:spLocks noGrp="1"/>
          </p:cNvSpPr>
          <p:nvPr>
            <p:ph sz="half" idx="1"/>
          </p:nvPr>
        </p:nvSpPr>
        <p:spPr>
          <a:xfrm>
            <a:off x="395536" y="2492896"/>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586536" y="2492896"/>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3"/>
          <p:cNvSpPr>
            <a:spLocks noGrp="1"/>
          </p:cNvSpPr>
          <p:nvPr>
            <p:ph type="dt" sz="half" idx="10"/>
          </p:nvPr>
        </p:nvSpPr>
        <p:spPr/>
        <p:txBody>
          <a:bodyPr/>
          <a:lstStyle>
            <a:lvl1pPr>
              <a:defRPr/>
            </a:lvl1pPr>
          </a:lstStyle>
          <a:p>
            <a:fld id="{9A9B04AF-824A-4611-8FA1-9EE8CDA39AC0}" type="datetime1">
              <a:rPr lang="en-GB" smtClean="0"/>
              <a:t>05/02/2021</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a:t>Click to edit Master title style</a:t>
            </a:r>
            <a:endParaRPr lang="en-GB" dirty="0"/>
          </a:p>
        </p:txBody>
      </p:sp>
      <p:sp>
        <p:nvSpPr>
          <p:cNvPr id="3" name="Text Placeholder 2"/>
          <p:cNvSpPr>
            <a:spLocks noGrp="1"/>
          </p:cNvSpPr>
          <p:nvPr>
            <p:ph type="body" idx="1"/>
          </p:nvPr>
        </p:nvSpPr>
        <p:spPr>
          <a:xfrm>
            <a:off x="405880"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95536" y="3068959"/>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582344"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83361"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3"/>
          <p:cNvSpPr>
            <a:spLocks noGrp="1"/>
          </p:cNvSpPr>
          <p:nvPr>
            <p:ph type="dt" sz="half" idx="10"/>
          </p:nvPr>
        </p:nvSpPr>
        <p:spPr/>
        <p:txBody>
          <a:bodyPr/>
          <a:lstStyle>
            <a:lvl1pPr>
              <a:defRPr/>
            </a:lvl1pPr>
          </a:lstStyle>
          <a:p>
            <a:fld id="{D4ECD2FE-2271-4512-B719-7C58C8B41988}" type="datetime1">
              <a:rPr lang="en-GB" smtClean="0"/>
              <a:t>05/02/2021</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0214C5FC-203C-4DCB-A564-AD252A61A191}" type="datetime1">
              <a:rPr lang="en-GB" smtClean="0"/>
              <a:t>05/02/2021</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4545950-02AB-48BB-A749-2AD328ED49E5}" type="datetime1">
              <a:rPr lang="en-GB" smtClean="0"/>
              <a:t>05/02/2021</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1186830"/>
            <a:ext cx="3008313" cy="1162050"/>
          </a:xfrm>
        </p:spPr>
        <p:txBody>
          <a:bodyPr anchor="b"/>
          <a:lstStyle>
            <a:lvl1pPr algn="l">
              <a:defRPr sz="3200" b="1"/>
            </a:lvl1pPr>
          </a:lstStyle>
          <a:p>
            <a:r>
              <a:rPr lang="en-US" dirty="0"/>
              <a:t>Click to edit Master title style</a:t>
            </a:r>
            <a:endParaRPr lang="en-GB" dirty="0"/>
          </a:p>
        </p:txBody>
      </p:sp>
      <p:sp>
        <p:nvSpPr>
          <p:cNvPr id="3" name="Content Placehold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p:cNvSpPr>
            <a:spLocks noGrp="1"/>
          </p:cNvSpPr>
          <p:nvPr>
            <p:ph type="dt" sz="half" idx="10"/>
          </p:nvPr>
        </p:nvSpPr>
        <p:spPr/>
        <p:txBody>
          <a:bodyPr/>
          <a:lstStyle>
            <a:lvl1pPr>
              <a:defRPr/>
            </a:lvl1pPr>
          </a:lstStyle>
          <a:p>
            <a:fld id="{D1D56CF4-1823-4E51-8ACA-4295AC6BD7DB}" type="datetime1">
              <a:rPr lang="en-GB" smtClean="0"/>
              <a:t>05/02/2021</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E8BC6AB-4419-47E4-9762-6BEFF74D8F44}" type="datetime1">
              <a:rPr lang="en-GB" smtClean="0"/>
              <a:t>05/02/2021</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GB" dirty="0"/>
          </a:p>
        </p:txBody>
      </p:sp>
      <p:sp>
        <p:nvSpPr>
          <p:cNvPr id="1027" name="Text Placeholder 2"/>
          <p:cNvSpPr>
            <a:spLocks noGrp="1"/>
          </p:cNvSpPr>
          <p:nvPr>
            <p:ph type="body" idx="1"/>
          </p:nvPr>
        </p:nvSpPr>
        <p:spPr bwMode="auto">
          <a:xfrm>
            <a:off x="457200" y="2492896"/>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0A8881E-3B08-41C2-8228-D1EB02BB48D8}" type="datetime1">
              <a:rPr lang="en-GB" smtClean="0"/>
              <a:t>05/02/2021</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26878614-5F41-4702-8E44-D9C8B2874F5D}" type="slidenum">
              <a:rPr lang="en-GB"/>
              <a:pPr/>
              <a:t>‹#›</a:t>
            </a:fld>
            <a:endParaRPr lang="en-GB" dirty="0"/>
          </a:p>
        </p:txBody>
      </p:sp>
      <p:pic>
        <p:nvPicPr>
          <p:cNvPr id="7" name="Picture 5"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1.png"/><Relationship Id="rId7"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61.png"/><Relationship Id="rId9" Type="http://schemas.openxmlformats.org/officeDocument/2006/relationships/image" Target="../media/image2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32.png"/><Relationship Id="rId7"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240.png"/><Relationship Id="rId4" Type="http://schemas.openxmlformats.org/officeDocument/2006/relationships/image" Target="../media/image33.png"/><Relationship Id="rId9" Type="http://schemas.openxmlformats.org/officeDocument/2006/relationships/image" Target="../media/image282.png"/></Relationships>
</file>

<file path=ppt/slides/_rels/slide14.xml.rels><?xml version="1.0" encoding="UTF-8" standalone="yes"?>
<Relationships xmlns="http://schemas.openxmlformats.org/package/2006/relationships"><Relationship Id="rId12"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9.png"/><Relationship Id="rId10" Type="http://schemas.openxmlformats.org/officeDocument/2006/relationships/image" Target="../media/image42.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310.png"/><Relationship Id="rId4" Type="http://schemas.openxmlformats.org/officeDocument/2006/relationships/image" Target="../media/image252.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33.wmf"/><Relationship Id="rId3" Type="http://schemas.openxmlformats.org/officeDocument/2006/relationships/image" Target="../media/image31.emf"/><Relationship Id="rId7" Type="http://schemas.openxmlformats.org/officeDocument/2006/relationships/image" Target="../media/image18.emf"/><Relationship Id="rId12" Type="http://schemas.openxmlformats.org/officeDocument/2006/relationships/oleObject" Target="../embeddings/oleObject17.bin"/><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4.bin"/><Relationship Id="rId11" Type="http://schemas.openxmlformats.org/officeDocument/2006/relationships/image" Target="../media/image19.wmf"/><Relationship Id="rId5" Type="http://schemas.openxmlformats.org/officeDocument/2006/relationships/image" Target="../media/image32.emf"/><Relationship Id="rId15" Type="http://schemas.openxmlformats.org/officeDocument/2006/relationships/image" Target="../media/image3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17.emf"/><Relationship Id="rId1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63.png"/><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slideLayout" Target="../slideLayouts/slideLayout2.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image" Target="../media/image64.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notesSlide" Target="../notesSlides/notesSlide5.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24.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70.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930.xml"/><Relationship Id="rId5" Type="http://schemas.openxmlformats.org/officeDocument/2006/relationships/tags" Target="../tags/tag97.xml"/><Relationship Id="rId10" Type="http://schemas.openxmlformats.org/officeDocument/2006/relationships/notesSlide" Target="../notesSlides/notesSlide6.xml"/><Relationship Id="rId4" Type="http://schemas.openxmlformats.org/officeDocument/2006/relationships/tags" Target="../tags/tag96.xml"/><Relationship Id="rId9"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notesSlide" Target="../notesSlides/notesSlide7.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0.png"/><Relationship Id="rId7" Type="http://schemas.openxmlformats.org/officeDocument/2006/relationships/image" Target="../media/image47.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10" Type="http://schemas.openxmlformats.org/officeDocument/2006/relationships/image" Target="../media/image40.png"/><Relationship Id="rId4" Type="http://schemas.openxmlformats.org/officeDocument/2006/relationships/image" Target="../media/image440.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1110.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4.jpeg"/><Relationship Id="rId7" Type="http://schemas.openxmlformats.org/officeDocument/2006/relationships/image" Target="../media/image7.png"/><Relationship Id="rId12"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wmf"/><Relationship Id="rId11" Type="http://schemas.openxmlformats.org/officeDocument/2006/relationships/image" Target="../media/image11.png"/><Relationship Id="rId5" Type="http://schemas.openxmlformats.org/officeDocument/2006/relationships/oleObject" Target="../embeddings/oleObject1.bin"/><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0.png"/><Relationship Id="rId5" Type="http://schemas.openxmlformats.org/officeDocument/2006/relationships/image" Target="../media/image92.emf"/><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80.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03.png"/><Relationship Id="rId3" Type="http://schemas.openxmlformats.org/officeDocument/2006/relationships/image" Target="../media/image900.png"/><Relationship Id="rId7" Type="http://schemas.openxmlformats.org/officeDocument/2006/relationships/image" Target="../media/image96.png"/><Relationship Id="rId12" Type="http://schemas.openxmlformats.org/officeDocument/2006/relationships/image" Target="../media/image102.png"/><Relationship Id="rId2" Type="http://schemas.openxmlformats.org/officeDocument/2006/relationships/notesSlide" Target="../notesSlides/notesSlide8.xml"/><Relationship Id="rId16"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1.png"/><Relationship Id="rId5" Type="http://schemas.openxmlformats.org/officeDocument/2006/relationships/image" Target="../media/image94.jpeg"/><Relationship Id="rId15" Type="http://schemas.openxmlformats.org/officeDocument/2006/relationships/image" Target="../media/image105.png"/><Relationship Id="rId10" Type="http://schemas.openxmlformats.org/officeDocument/2006/relationships/image" Target="../media/image100.jpeg"/><Relationship Id="rId4" Type="http://schemas.openxmlformats.org/officeDocument/2006/relationships/image" Target="../media/image93.jpeg"/><Relationship Id="rId9" Type="http://schemas.openxmlformats.org/officeDocument/2006/relationships/image" Target="../media/image99.png"/><Relationship Id="rId1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png"/><Relationship Id="rId3" Type="http://schemas.openxmlformats.org/officeDocument/2006/relationships/image" Target="../media/image130.png"/><Relationship Id="rId7" Type="http://schemas.openxmlformats.org/officeDocument/2006/relationships/image" Target="../media/image171.png"/><Relationship Id="rId12" Type="http://schemas.openxmlformats.org/officeDocument/2006/relationships/image" Target="../media/image2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0" Type="http://schemas.openxmlformats.org/officeDocument/2006/relationships/image" Target="../media/image200.png"/><Relationship Id="rId4" Type="http://schemas.openxmlformats.org/officeDocument/2006/relationships/image" Target="../media/image140.png"/><Relationship Id="rId9" Type="http://schemas.openxmlformats.org/officeDocument/2006/relationships/image" Target="../media/image190.png"/></Relationships>
</file>

<file path=ppt/slides/_rels/slide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4.png"/><Relationship Id="rId18" Type="http://schemas.openxmlformats.org/officeDocument/2006/relationships/image" Target="../media/image221.png"/><Relationship Id="rId3" Type="http://schemas.openxmlformats.org/officeDocument/2006/relationships/image" Target="../media/image127.png"/><Relationship Id="rId7" Type="http://schemas.openxmlformats.org/officeDocument/2006/relationships/image" Target="../media/image15.png"/><Relationship Id="rId12" Type="http://schemas.openxmlformats.org/officeDocument/2006/relationships/image" Target="../media/image133.png"/><Relationship Id="rId17" Type="http://schemas.openxmlformats.org/officeDocument/2006/relationships/image" Target="../media/image590.png"/><Relationship Id="rId2" Type="http://schemas.openxmlformats.org/officeDocument/2006/relationships/notesSlide" Target="../notesSlides/notesSlide9.xml"/><Relationship Id="rId16"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32.png"/><Relationship Id="rId5" Type="http://schemas.openxmlformats.org/officeDocument/2006/relationships/image" Target="../media/image14.png"/><Relationship Id="rId15" Type="http://schemas.openxmlformats.org/officeDocument/2006/relationships/image" Target="../media/image570.png"/><Relationship Id="rId10" Type="http://schemas.openxmlformats.org/officeDocument/2006/relationships/image" Target="../media/image131.png"/><Relationship Id="rId19" Type="http://schemas.openxmlformats.org/officeDocument/2006/relationships/image" Target="../media/image620.png"/><Relationship Id="rId4" Type="http://schemas.openxmlformats.org/officeDocument/2006/relationships/image" Target="../media/image41.png"/><Relationship Id="rId9" Type="http://schemas.openxmlformats.org/officeDocument/2006/relationships/image" Target="../media/image129.png"/><Relationship Id="rId14" Type="http://schemas.openxmlformats.org/officeDocument/2006/relationships/image" Target="../media/image54.png"/></Relationships>
</file>

<file path=ppt/slides/_rels/slide7.xml.rels><?xml version="1.0" encoding="UTF-8" standalone="yes"?>
<Relationships xmlns="http://schemas.openxmlformats.org/package/2006/relationships"><Relationship Id="rId13" Type="http://schemas.openxmlformats.org/officeDocument/2006/relationships/image" Target="../media/image200.png"/><Relationship Id="rId18" Type="http://schemas.openxmlformats.org/officeDocument/2006/relationships/image" Target="../media/image17.png"/><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2.bin"/><Relationship Id="rId16"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3.wmf"/><Relationship Id="rId15" Type="http://schemas.openxmlformats.org/officeDocument/2006/relationships/image" Target="../media/image220.png"/><Relationship Id="rId19" Type="http://schemas.openxmlformats.org/officeDocument/2006/relationships/image" Target="../media/image18.png"/><Relationship Id="rId4" Type="http://schemas.openxmlformats.org/officeDocument/2006/relationships/oleObject" Target="../embeddings/oleObject3.bin"/><Relationship Id="rId14" Type="http://schemas.openxmlformats.org/officeDocument/2006/relationships/image" Target="../media/image210.png"/></Relationships>
</file>

<file path=ppt/slides/_rels/slide7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9.wmf"/><Relationship Id="rId2" Type="http://schemas.openxmlformats.org/officeDocument/2006/relationships/notesSlide" Target="../notesSlides/notesSlide4.xml"/><Relationship Id="rId16" Type="http://schemas.openxmlformats.org/officeDocument/2006/relationships/image" Target="../media/image21.wmf"/><Relationship Id="rId1" Type="http://schemas.openxmlformats.org/officeDocument/2006/relationships/slideLayout" Target="../slideLayouts/slideLayout2.xml"/><Relationship Id="rId6" Type="http://schemas.openxmlformats.org/officeDocument/2006/relationships/image" Target="../media/image16.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18.emf"/><Relationship Id="rId4" Type="http://schemas.openxmlformats.org/officeDocument/2006/relationships/image" Target="../media/image15.wmf"/><Relationship Id="rId9" Type="http://schemas.openxmlformats.org/officeDocument/2006/relationships/oleObject" Target="../embeddings/oleObject8.bin"/><Relationship Id="rId14" Type="http://schemas.openxmlformats.org/officeDocument/2006/relationships/image" Target="../media/image20.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descr="TAB_col_white_background.eps"/>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783" y="496479"/>
            <a:ext cx="2281262" cy="9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10AD8A0A-4898-40BF-9009-4DA7E611EAC1}" type="slidenum">
              <a:rPr lang="en-GB" smtClean="0"/>
              <a:pPr/>
              <a:t>1</a:t>
            </a:fld>
            <a:endParaRPr lang="en-GB" dirty="0"/>
          </a:p>
        </p:txBody>
      </p:sp>
      <p:sp>
        <p:nvSpPr>
          <p:cNvPr id="9" name="Rectangle 2"/>
          <p:cNvSpPr txBox="1">
            <a:spLocks noChangeArrowheads="1"/>
          </p:cNvSpPr>
          <p:nvPr/>
        </p:nvSpPr>
        <p:spPr bwMode="auto">
          <a:xfrm>
            <a:off x="234783" y="2852936"/>
            <a:ext cx="870551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600" b="1">
                <a:solidFill>
                  <a:srgbClr val="0075B0"/>
                </a:solidFill>
                <a:latin typeface="+mj-lt"/>
                <a:ea typeface="+mj-ea"/>
                <a:cs typeface="+mj-cs"/>
              </a:defRPr>
            </a:lvl1pPr>
            <a:lvl2pPr algn="l" rtl="0" fontAlgn="base">
              <a:spcBef>
                <a:spcPct val="0"/>
              </a:spcBef>
              <a:spcAft>
                <a:spcPct val="0"/>
              </a:spcAft>
              <a:defRPr sz="2600" b="1">
                <a:solidFill>
                  <a:srgbClr val="0075B0"/>
                </a:solidFill>
                <a:latin typeface="Arial" charset="0"/>
              </a:defRPr>
            </a:lvl2pPr>
            <a:lvl3pPr algn="l" rtl="0" fontAlgn="base">
              <a:spcBef>
                <a:spcPct val="0"/>
              </a:spcBef>
              <a:spcAft>
                <a:spcPct val="0"/>
              </a:spcAft>
              <a:defRPr sz="2600" b="1">
                <a:solidFill>
                  <a:srgbClr val="0075B0"/>
                </a:solidFill>
                <a:latin typeface="Arial" charset="0"/>
              </a:defRPr>
            </a:lvl3pPr>
            <a:lvl4pPr algn="l" rtl="0" fontAlgn="base">
              <a:spcBef>
                <a:spcPct val="0"/>
              </a:spcBef>
              <a:spcAft>
                <a:spcPct val="0"/>
              </a:spcAft>
              <a:defRPr sz="2600" b="1">
                <a:solidFill>
                  <a:srgbClr val="0075B0"/>
                </a:solidFill>
                <a:latin typeface="Arial" charset="0"/>
              </a:defRPr>
            </a:lvl4pPr>
            <a:lvl5pPr algn="l" rtl="0" fontAlgn="base">
              <a:spcBef>
                <a:spcPct val="0"/>
              </a:spcBef>
              <a:spcAft>
                <a:spcPct val="0"/>
              </a:spcAft>
              <a:defRPr sz="2600" b="1">
                <a:solidFill>
                  <a:srgbClr val="0075B0"/>
                </a:solidFill>
                <a:latin typeface="Arial" charset="0"/>
              </a:defRPr>
            </a:lvl5pPr>
            <a:lvl6pPr marL="457200" algn="l" rtl="0" fontAlgn="base">
              <a:spcBef>
                <a:spcPct val="0"/>
              </a:spcBef>
              <a:spcAft>
                <a:spcPct val="0"/>
              </a:spcAft>
              <a:defRPr sz="2600" b="1">
                <a:solidFill>
                  <a:srgbClr val="0075B0"/>
                </a:solidFill>
                <a:latin typeface="Arial" charset="0"/>
              </a:defRPr>
            </a:lvl6pPr>
            <a:lvl7pPr marL="914400" algn="l" rtl="0" fontAlgn="base">
              <a:spcBef>
                <a:spcPct val="0"/>
              </a:spcBef>
              <a:spcAft>
                <a:spcPct val="0"/>
              </a:spcAft>
              <a:defRPr sz="2600" b="1">
                <a:solidFill>
                  <a:srgbClr val="0075B0"/>
                </a:solidFill>
                <a:latin typeface="Arial" charset="0"/>
              </a:defRPr>
            </a:lvl7pPr>
            <a:lvl8pPr marL="1371600" algn="l" rtl="0" fontAlgn="base">
              <a:spcBef>
                <a:spcPct val="0"/>
              </a:spcBef>
              <a:spcAft>
                <a:spcPct val="0"/>
              </a:spcAft>
              <a:defRPr sz="2600" b="1">
                <a:solidFill>
                  <a:srgbClr val="0075B0"/>
                </a:solidFill>
                <a:latin typeface="Arial" charset="0"/>
              </a:defRPr>
            </a:lvl8pPr>
            <a:lvl9pPr marL="1828800" algn="l" rtl="0" fontAlgn="base">
              <a:spcBef>
                <a:spcPct val="0"/>
              </a:spcBef>
              <a:spcAft>
                <a:spcPct val="0"/>
              </a:spcAft>
              <a:defRPr sz="2600" b="1">
                <a:solidFill>
                  <a:srgbClr val="0075B0"/>
                </a:solidFill>
                <a:latin typeface="Arial" charset="0"/>
              </a:defRPr>
            </a:lvl9pPr>
          </a:lstStyle>
          <a:p>
            <a:pPr lvl="0" algn="ctr">
              <a:defRPr/>
            </a:pPr>
            <a:r>
              <a:rPr lang="en-GB" altLang="en-US" kern="0" dirty="0">
                <a:solidFill>
                  <a:srgbClr val="FF0000"/>
                </a:solidFill>
                <a:latin typeface="Arial"/>
              </a:rPr>
              <a:t>Structural and Shape Reconstruction using Inverse Problems and Machine Learning Techniques with Application to Hydrocarbon Reservoirs</a:t>
            </a:r>
          </a:p>
          <a:p>
            <a:pPr lvl="0" algn="ctr">
              <a:defRPr/>
            </a:pPr>
            <a:endParaRPr kumimoji="0" lang="en-GB" altLang="en-US" sz="2600" b="1" i="0" u="none" strike="noStrike" kern="0" cap="none" spc="0" normalizeH="0" baseline="0" noProof="0" dirty="0">
              <a:ln>
                <a:noFill/>
              </a:ln>
              <a:solidFill>
                <a:srgbClr val="FF0000"/>
              </a:solidFill>
              <a:effectLst/>
              <a:uLnTx/>
              <a:uFillTx/>
              <a:latin typeface="Arial"/>
            </a:endParaRPr>
          </a:p>
          <a:p>
            <a:pPr lvl="0" algn="ctr">
              <a:defRPr/>
            </a:pPr>
            <a:r>
              <a:rPr lang="en-GB" altLang="en-US" kern="0" dirty="0">
                <a:solidFill>
                  <a:srgbClr val="FF0000"/>
                </a:solidFill>
                <a:latin typeface="Arial"/>
              </a:rPr>
              <a:t>PhD Viva</a:t>
            </a:r>
            <a:endParaRPr kumimoji="0" lang="en-GB" altLang="en-US" sz="2600" b="1" i="0" u="none" strike="noStrike" kern="0" cap="none" spc="0" normalizeH="0" baseline="0" noProof="0" dirty="0">
              <a:ln>
                <a:noFill/>
              </a:ln>
              <a:solidFill>
                <a:srgbClr val="FF0000"/>
              </a:solidFill>
              <a:effectLst/>
              <a:uLnTx/>
              <a:uFillTx/>
              <a:latin typeface="Arial"/>
            </a:endParaRPr>
          </a:p>
        </p:txBody>
      </p:sp>
      <p:sp>
        <p:nvSpPr>
          <p:cNvPr id="4" name="TextBox 3"/>
          <p:cNvSpPr txBox="1"/>
          <p:nvPr/>
        </p:nvSpPr>
        <p:spPr>
          <a:xfrm>
            <a:off x="489043" y="4797152"/>
            <a:ext cx="8505167" cy="1754326"/>
          </a:xfrm>
          <a:prstGeom prst="rect">
            <a:avLst/>
          </a:prstGeom>
          <a:noFill/>
        </p:spPr>
        <p:txBody>
          <a:bodyPr wrap="square" rtlCol="0">
            <a:spAutoFit/>
          </a:bodyPr>
          <a:lstStyle/>
          <a:p>
            <a:r>
              <a:rPr lang="en-GB" b="1" dirty="0"/>
              <a:t>PhD Candidate: Clement Oku Etienam</a:t>
            </a:r>
          </a:p>
          <a:p>
            <a:endParaRPr lang="en-GB" b="1" dirty="0"/>
          </a:p>
          <a:p>
            <a:r>
              <a:rPr lang="en-GB" b="1" dirty="0"/>
              <a:t>Internal Examiner: Dr Nan Zhang </a:t>
            </a:r>
          </a:p>
          <a:p>
            <a:endParaRPr lang="en-GB" b="1" dirty="0"/>
          </a:p>
          <a:p>
            <a:r>
              <a:rPr lang="en-GB" b="1" dirty="0"/>
              <a:t>External Examiner: Dr </a:t>
            </a:r>
            <a:r>
              <a:rPr lang="en-GB" b="1" dirty="0" err="1"/>
              <a:t>Piroska</a:t>
            </a:r>
            <a:r>
              <a:rPr lang="en-GB" b="1" dirty="0"/>
              <a:t> </a:t>
            </a:r>
            <a:r>
              <a:rPr lang="en-GB" b="1" dirty="0" err="1"/>
              <a:t>Lorinczi</a:t>
            </a:r>
            <a:endParaRPr lang="en-GB" b="1" dirty="0"/>
          </a:p>
          <a:p>
            <a:endParaRPr lang="en-GB" b="1" dirty="0"/>
          </a:p>
        </p:txBody>
      </p:sp>
      <p:pic>
        <p:nvPicPr>
          <p:cNvPr id="8" name="Picture 7"/>
          <p:cNvPicPr/>
          <p:nvPr/>
        </p:nvPicPr>
        <p:blipFill>
          <a:blip r:embed="rId3"/>
          <a:stretch>
            <a:fillRect/>
          </a:stretch>
        </p:blipFill>
        <p:spPr>
          <a:xfrm>
            <a:off x="2535467" y="1052736"/>
            <a:ext cx="3632677" cy="1586484"/>
          </a:xfrm>
          <a:prstGeom prst="rect">
            <a:avLst/>
          </a:prstGeom>
        </p:spPr>
      </p:pic>
    </p:spTree>
    <p:extLst>
      <p:ext uri="{BB962C8B-B14F-4D97-AF65-F5344CB8AC3E}">
        <p14:creationId xmlns:p14="http://schemas.microsoft.com/office/powerpoint/2010/main" val="2116689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31976" y="375958"/>
            <a:ext cx="3744416" cy="1008112"/>
          </a:xfrm>
        </p:spPr>
        <p:txBody>
          <a:bodyPr/>
          <a:lstStyle/>
          <a:p>
            <a:pPr marL="457200" indent="-457200" algn="ctr">
              <a:buFont typeface="Wingdings" panose="05000000000000000000" pitchFamily="2" charset="2"/>
              <a:buChar char="Ø"/>
            </a:pPr>
            <a:r>
              <a:rPr lang="en-GB" sz="2400" dirty="0"/>
              <a:t>Inverse Problem: History matching</a:t>
            </a:r>
            <a:br>
              <a:rPr lang="en-GB" sz="2400" dirty="0"/>
            </a:br>
            <a:r>
              <a:rPr lang="en-GB" sz="2400" dirty="0"/>
              <a:t> </a:t>
            </a:r>
            <a:endParaRPr lang="en-GB" sz="2000" dirty="0">
              <a:solidFill>
                <a:srgbClr val="FF0000"/>
              </a:solidFill>
            </a:endParaRPr>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3478873" y="1340768"/>
                <a:ext cx="1322157" cy="369332"/>
              </a:xfrm>
              <a:prstGeom prst="rect">
                <a:avLst/>
              </a:prstGeom>
            </p:spPr>
            <p:txBody>
              <a:bodyPr wrap="none">
                <a:spAutoFit/>
              </a:bodyPr>
              <a:lstStyle/>
              <a:p>
                <a14:m>
                  <m:oMath xmlns:m="http://schemas.openxmlformats.org/officeDocument/2006/math">
                    <m:r>
                      <a:rPr lang="en-GB" i="1">
                        <a:solidFill>
                          <a:srgbClr val="000000"/>
                        </a:solidFill>
                        <a:latin typeface="Cambria Math"/>
                        <a:ea typeface="Times New Roman"/>
                        <a:cs typeface="Times New Roman"/>
                      </a:rPr>
                      <m:t>𝐺𝑚</m:t>
                    </m:r>
                    <m:r>
                      <a:rPr lang="en-GB" i="1">
                        <a:solidFill>
                          <a:srgbClr val="000000"/>
                        </a:solidFill>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a14:m>
                <a:r>
                  <a:rPr lang="en-GB" dirty="0"/>
                  <a:t>,</a:t>
                </a:r>
              </a:p>
            </p:txBody>
          </p:sp>
        </mc:Choice>
        <mc:Fallback xmlns="">
          <p:sp>
            <p:nvSpPr>
              <p:cNvPr id="5" name="Rectangle 4"/>
              <p:cNvSpPr>
                <a:spLocks noRot="1" noChangeAspect="1" noMove="1" noResize="1" noEditPoints="1" noAdjustHandles="1" noChangeArrowheads="1" noChangeShapeType="1" noTextEdit="1"/>
              </p:cNvSpPr>
              <p:nvPr/>
            </p:nvSpPr>
            <p:spPr>
              <a:xfrm>
                <a:off x="3478873" y="1340768"/>
                <a:ext cx="1322157" cy="369332"/>
              </a:xfrm>
              <a:prstGeom prst="rect">
                <a:avLst/>
              </a:prstGeom>
              <a:blipFill rotWithShape="1">
                <a:blip r:embed="rId2"/>
                <a:stretch>
                  <a:fillRect t="-8197" r="-2765"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795606" y="2366995"/>
                <a:ext cx="1648015" cy="373051"/>
              </a:xfrm>
              <a:prstGeom prst="rect">
                <a:avLst/>
              </a:prstGeom>
            </p:spPr>
            <p:txBody>
              <a:bodyPr wrap="none">
                <a:spAutoFit/>
              </a:bodyPr>
              <a:lstStyle/>
              <a:p>
                <a14:m>
                  <m:oMath xmlns:m="http://schemas.openxmlformats.org/officeDocument/2006/math">
                    <m:sSubSup>
                      <m:sSubSupPr>
                        <m:ctrlPr>
                          <a:rPr lang="en-GB" i="1">
                            <a:solidFill>
                              <a:srgbClr val="000000"/>
                            </a:solidFill>
                            <a:latin typeface="Cambria Math" panose="02040503050406030204" pitchFamily="18" charset="0"/>
                          </a:rPr>
                        </m:ctrlPr>
                      </m:sSubSupPr>
                      <m:e>
                        <m:d>
                          <m:dPr>
                            <m:begChr m:val="‖"/>
                            <m:endChr m:val="‖"/>
                            <m:ctrlPr>
                              <a:rPr lang="en-GB" i="1">
                                <a:solidFill>
                                  <a:srgbClr val="000000"/>
                                </a:solidFill>
                                <a:effectLst/>
                                <a:latin typeface="Cambria Math" panose="02040503050406030204" pitchFamily="18" charset="0"/>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e>
                      <m:sub>
                        <m:r>
                          <a:rPr lang="en-GB" i="1">
                            <a:solidFill>
                              <a:srgbClr val="000000"/>
                            </a:solidFill>
                            <a:effectLst/>
                            <a:latin typeface="Cambria Math"/>
                            <a:ea typeface="Times New Roman"/>
                            <a:cs typeface="Times New Roman"/>
                          </a:rPr>
                          <m:t>2</m:t>
                        </m:r>
                      </m:sub>
                      <m:sup>
                        <m:r>
                          <a:rPr lang="en-GB" i="1">
                            <a:solidFill>
                              <a:srgbClr val="000000"/>
                            </a:solidFill>
                            <a:effectLst/>
                            <a:latin typeface="Cambria Math"/>
                            <a:ea typeface="Times New Roman"/>
                            <a:cs typeface="Times New Roman"/>
                          </a:rPr>
                          <m:t>2</m:t>
                        </m:r>
                      </m:sup>
                    </m:sSubSup>
                  </m:oMath>
                </a14:m>
                <a:r>
                  <a:rPr lang="en-GB" dirty="0"/>
                  <a:t>,</a:t>
                </a:r>
              </a:p>
            </p:txBody>
          </p:sp>
        </mc:Choice>
        <mc:Fallback xmlns="">
          <p:sp>
            <p:nvSpPr>
              <p:cNvPr id="6" name="Rectangle 5"/>
              <p:cNvSpPr>
                <a:spLocks noRot="1" noChangeAspect="1" noMove="1" noResize="1" noEditPoints="1" noAdjustHandles="1" noChangeArrowheads="1" noChangeShapeType="1" noTextEdit="1"/>
              </p:cNvSpPr>
              <p:nvPr/>
            </p:nvSpPr>
            <p:spPr>
              <a:xfrm>
                <a:off x="1795606" y="2366995"/>
                <a:ext cx="1648015" cy="373051"/>
              </a:xfrm>
              <a:prstGeom prst="rect">
                <a:avLst/>
              </a:prstGeom>
              <a:blipFill rotWithShape="1">
                <a:blip r:embed="rId3"/>
                <a:stretch>
                  <a:fillRect t="-6557" r="-2222" b="-262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83968" y="2348880"/>
                <a:ext cx="36990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Times New Roman"/>
                          <a:cs typeface="Times New Roman"/>
                        </a:rPr>
                        <m:t>𝑂</m:t>
                      </m:r>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𝑚</m:t>
                      </m:r>
                      <m:r>
                        <a:rPr lang="en-GB" i="1">
                          <a:solidFill>
                            <a:srgbClr val="000000"/>
                          </a:solidFill>
                          <a:latin typeface="Cambria Math"/>
                          <a:ea typeface="Times New Roman"/>
                          <a:cs typeface="Times New Roman"/>
                        </a:rPr>
                        <m:t>)≡</m:t>
                      </m:r>
                      <m:sSup>
                        <m:sSupPr>
                          <m:ctrlPr>
                            <a:rPr lang="en-GB" i="1">
                              <a:solidFill>
                                <a:srgbClr val="000000"/>
                              </a:solidFill>
                              <a:effectLst/>
                              <a:latin typeface="Cambria Math" panose="02040503050406030204" pitchFamily="18" charset="0"/>
                            </a:rPr>
                          </m:ctrlPr>
                        </m:sSupPr>
                        <m:e>
                          <m:d>
                            <m:dPr>
                              <m:ctrlPr>
                                <a:rPr lang="en-GB" i="1">
                                  <a:solidFill>
                                    <a:srgbClr val="000000"/>
                                  </a:solidFill>
                                  <a:effectLst/>
                                  <a:latin typeface="Cambria Math" panose="02040503050406030204" pitchFamily="18" charset="0"/>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e>
                        <m:sup>
                          <m:r>
                            <a:rPr lang="en-GB" i="1">
                              <a:solidFill>
                                <a:srgbClr val="000000"/>
                              </a:solidFill>
                              <a:effectLst/>
                              <a:latin typeface="Cambria Math"/>
                              <a:ea typeface="Times New Roman"/>
                              <a:cs typeface="Times New Roman"/>
                            </a:rPr>
                            <m:t>𝑇</m:t>
                          </m:r>
                        </m:sup>
                      </m:sSup>
                      <m:d>
                        <m:dPr>
                          <m:ctrlPr>
                            <a:rPr lang="en-GB" i="1">
                              <a:solidFill>
                                <a:srgbClr val="000000"/>
                              </a:solidFill>
                              <a:effectLst/>
                              <a:latin typeface="Cambria Math" panose="02040503050406030204" pitchFamily="18" charset="0"/>
                            </a:rPr>
                          </m:ctrlPr>
                        </m:dPr>
                        <m:e>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e>
                      </m:d>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4283968" y="2348880"/>
                <a:ext cx="3699025" cy="369332"/>
              </a:xfrm>
              <a:prstGeom prst="rect">
                <a:avLst/>
              </a:prstGeom>
              <a:blipFill rotWithShape="1">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260280" y="2924944"/>
                <a:ext cx="18797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a:solidFill>
                                <a:srgbClr val="000000"/>
                              </a:solidFill>
                              <a:latin typeface="Cambria Math" panose="02040503050406030204" pitchFamily="18" charset="0"/>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r>
                        <a:rPr lang="en-GB" i="1">
                          <a:solidFill>
                            <a:srgbClr val="000000"/>
                          </a:solidFill>
                          <a:effectLst/>
                          <a:latin typeface="Cambria Math"/>
                          <a:ea typeface="Times New Roman"/>
                          <a:cs typeface="Times New Roman"/>
                        </a:rPr>
                        <m:t>𝐺𝑚</m:t>
                      </m:r>
                      <m:r>
                        <a:rPr lang="en-GB" i="1">
                          <a:solidFill>
                            <a:srgbClr val="000000"/>
                          </a:solidFill>
                          <a:effectLst/>
                          <a:latin typeface="Cambria Math"/>
                          <a:ea typeface="Times New Roman"/>
                          <a:cs typeface="Times New Roman"/>
                        </a:rPr>
                        <m:t>=</m:t>
                      </m:r>
                      <m:sSup>
                        <m:sSupPr>
                          <m:ctrlPr>
                            <a:rPr lang="en-GB" i="1">
                              <a:solidFill>
                                <a:srgbClr val="000000"/>
                              </a:solidFill>
                              <a:effectLst/>
                              <a:latin typeface="Cambria Math" panose="02040503050406030204" pitchFamily="18" charset="0"/>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260280" y="2924944"/>
                <a:ext cx="1879745" cy="369332"/>
              </a:xfrm>
              <a:prstGeom prst="rect">
                <a:avLst/>
              </a:prstGeom>
              <a:blipFill rotWithShape="1">
                <a:blip r:embed="rId5"/>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6514" y="3356992"/>
                <a:ext cx="7955925" cy="923330"/>
              </a:xfrm>
              <a:prstGeom prst="rect">
                <a:avLst/>
              </a:prstGeom>
            </p:spPr>
            <p:txBody>
              <a:bodyPr wrap="square">
                <a:spAutoFit/>
              </a:bodyPr>
              <a:lstStyle/>
              <a:p>
                <a:pPr algn="just">
                  <a:lnSpc>
                    <a:spcPct val="150000"/>
                  </a:lnSpc>
                  <a:spcAft>
                    <a:spcPts val="1000"/>
                  </a:spcAft>
                </a:pPr>
                <a:r>
                  <a:rPr lang="en-GB" dirty="0">
                    <a:solidFill>
                      <a:srgbClr val="000000"/>
                    </a:solidFill>
                    <a:latin typeface="Calibri"/>
                    <a:ea typeface="Times New Roman"/>
                    <a:cs typeface="Times New Roman"/>
                  </a:rPr>
                  <a:t>There exists an </a:t>
                </a:r>
                <a14:m>
                  <m:oMath xmlns:m="http://schemas.openxmlformats.org/officeDocument/2006/math">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orthogonal matrix </a:t>
                </a:r>
                <a14:m>
                  <m:oMath xmlns:m="http://schemas.openxmlformats.org/officeDocument/2006/math">
                    <m:r>
                      <a:rPr lang="en-GB" i="1">
                        <a:solidFill>
                          <a:srgbClr val="000000"/>
                        </a:solidFill>
                        <a:effectLst/>
                        <a:latin typeface="Cambria Math"/>
                        <a:ea typeface="Times New Roman"/>
                        <a:cs typeface="Times New Roman"/>
                      </a:rPr>
                      <m:t>𝑈</m:t>
                    </m:r>
                  </m:oMath>
                </a14:m>
                <a:r>
                  <a:rPr lang="en-GB" dirty="0">
                    <a:solidFill>
                      <a:srgbClr val="000000"/>
                    </a:solidFill>
                    <a:effectLst/>
                    <a:latin typeface="Calibri"/>
                    <a:ea typeface="Times New Roman"/>
                    <a:cs typeface="Times New Roman"/>
                  </a:rPr>
                  <a:t>, an  </a:t>
                </a:r>
                <a14:m>
                  <m:oMath xmlns:m="http://schemas.openxmlformats.org/officeDocument/2006/math">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orthogonal matrix </a:t>
                </a:r>
                <a14:m>
                  <m:oMath xmlns:m="http://schemas.openxmlformats.org/officeDocument/2006/math">
                    <m:r>
                      <m:rPr>
                        <m:sty m:val="p"/>
                      </m:rPr>
                      <a:rPr lang="en-GB">
                        <a:solidFill>
                          <a:srgbClr val="000000"/>
                        </a:solidFill>
                        <a:latin typeface="Cambria Math"/>
                        <a:ea typeface="Times New Roman"/>
                        <a:cs typeface="Times New Roman"/>
                      </a:rPr>
                      <m:t>Λ</m:t>
                    </m:r>
                    <m:r>
                      <a:rPr lang="en-GB" i="1" smtClean="0">
                        <a:solidFill>
                          <a:srgbClr val="000000"/>
                        </a:solidFill>
                        <a:latin typeface="Cambria Math"/>
                        <a:ea typeface="Times New Roman"/>
                        <a:cs typeface="Times New Roman"/>
                      </a:rPr>
                      <m:t> </m:t>
                    </m:r>
                  </m:oMath>
                </a14:m>
                <a:r>
                  <a:rPr lang="en-GB" dirty="0">
                    <a:solidFill>
                      <a:srgbClr val="000000"/>
                    </a:solidFill>
                    <a:effectLst/>
                    <a:latin typeface="Calibri"/>
                    <a:ea typeface="Times New Roman"/>
                    <a:cs typeface="Times New Roman"/>
                  </a:rPr>
                  <a:t>and an   </a:t>
                </a:r>
                <a14:m>
                  <m:oMath xmlns:m="http://schemas.openxmlformats.org/officeDocument/2006/math">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oMath>
                </a14:m>
                <a:r>
                  <a:rPr lang="en-GB" dirty="0">
                    <a:solidFill>
                      <a:srgbClr val="000000"/>
                    </a:solidFill>
                    <a:effectLst/>
                    <a:latin typeface="Calibri"/>
                    <a:ea typeface="Times New Roman"/>
                    <a:cs typeface="Times New Roman"/>
                  </a:rPr>
                  <a:t> matrix </a:t>
                </a:r>
                <a14:m>
                  <m:oMath xmlns:m="http://schemas.openxmlformats.org/officeDocument/2006/math">
                    <m:r>
                      <a:rPr lang="en-GB" i="1">
                        <a:solidFill>
                          <a:srgbClr val="000000"/>
                        </a:solidFill>
                        <a:latin typeface="Cambria Math"/>
                        <a:ea typeface="Times New Roman"/>
                        <a:cs typeface="Times New Roman"/>
                      </a:rPr>
                      <m:t>𝑉</m:t>
                    </m:r>
                  </m:oMath>
                </a14:m>
                <a:r>
                  <a:rPr lang="en-GB" dirty="0">
                    <a:solidFill>
                      <a:srgbClr val="000000"/>
                    </a:solidFill>
                    <a:effectLst/>
                    <a:latin typeface="Calibri"/>
                    <a:ea typeface="Times New Roman"/>
                    <a:cs typeface="Times New Roman"/>
                  </a:rPr>
                  <a:t>such that</a:t>
                </a:r>
                <a:endParaRPr lang="en-GB" dirty="0">
                  <a:effectLst/>
                  <a:latin typeface="Calibri"/>
                  <a:ea typeface="Times New Roman"/>
                  <a:cs typeface="Times New Roman"/>
                </a:endParaRPr>
              </a:p>
            </p:txBody>
          </p:sp>
        </mc:Choice>
        <mc:Fallback xmlns="">
          <p:sp>
            <p:nvSpPr>
              <p:cNvPr id="13" name="Rectangle 12"/>
              <p:cNvSpPr>
                <a:spLocks noRot="1" noChangeAspect="1" noMove="1" noResize="1" noEditPoints="1" noAdjustHandles="1" noChangeArrowheads="1" noChangeShapeType="1" noTextEdit="1"/>
              </p:cNvSpPr>
              <p:nvPr/>
            </p:nvSpPr>
            <p:spPr>
              <a:xfrm>
                <a:off x="576514" y="3356992"/>
                <a:ext cx="7955925" cy="923330"/>
              </a:xfrm>
              <a:prstGeom prst="rect">
                <a:avLst/>
              </a:prstGeom>
              <a:blipFill rotWithShape="1">
                <a:blip r:embed="rId6"/>
                <a:stretch>
                  <a:fillRect l="-690" r="-613" b="-52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139952" y="3910990"/>
                <a:ext cx="128009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Times New Roman"/>
                          <a:cs typeface="Times New Roman"/>
                        </a:rPr>
                        <m:t>𝐺</m:t>
                      </m:r>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𝑈</m:t>
                      </m:r>
                      <m:r>
                        <m:rPr>
                          <m:sty m:val="p"/>
                        </m:rPr>
                        <a:rPr lang="en-GB">
                          <a:solidFill>
                            <a:srgbClr val="000000"/>
                          </a:solidFill>
                          <a:effectLst/>
                          <a:latin typeface="Cambria Math"/>
                          <a:ea typeface="Times New Roman"/>
                          <a:cs typeface="Times New Roman"/>
                        </a:rPr>
                        <m:t>Λ</m:t>
                      </m:r>
                      <m:sSup>
                        <m:sSupPr>
                          <m:ctrlPr>
                            <a:rPr lang="en-GB" i="1">
                              <a:solidFill>
                                <a:srgbClr val="000000"/>
                              </a:solidFill>
                              <a:effectLst/>
                              <a:latin typeface="Cambria Math" panose="02040503050406030204" pitchFamily="18" charset="0"/>
                            </a:rPr>
                          </m:ctrlPr>
                        </m:sSupPr>
                        <m:e>
                          <m:r>
                            <a:rPr lang="en-GB" i="1">
                              <a:solidFill>
                                <a:srgbClr val="000000"/>
                              </a:solidFill>
                              <a:effectLst/>
                              <a:latin typeface="Cambria Math"/>
                              <a:ea typeface="Times New Roman"/>
                              <a:cs typeface="Times New Roman"/>
                            </a:rPr>
                            <m:t>𝑉</m:t>
                          </m:r>
                        </m:e>
                        <m:sup>
                          <m:r>
                            <a:rPr lang="en-GB" i="1">
                              <a:solidFill>
                                <a:srgbClr val="000000"/>
                              </a:solidFill>
                              <a:effectLst/>
                              <a:latin typeface="Cambria Math"/>
                              <a:ea typeface="Times New Roman"/>
                              <a:cs typeface="Times New Roman"/>
                            </a:rPr>
                            <m:t>𝑇</m:t>
                          </m:r>
                        </m:sup>
                      </m:sSup>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4139952" y="3910990"/>
                <a:ext cx="1280094" cy="369332"/>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93797" y="4289111"/>
                <a:ext cx="1545871" cy="592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solidFill>
                            <a:srgbClr val="000000"/>
                          </a:solidFill>
                          <a:latin typeface="Cambria Math"/>
                          <a:ea typeface="Times New Roman"/>
                          <a:cs typeface="Times New Roman"/>
                        </a:rPr>
                        <m:t>Λ</m:t>
                      </m:r>
                      <m:r>
                        <a:rPr lang="en-GB">
                          <a:solidFill>
                            <a:srgbClr val="000000"/>
                          </a:solidFill>
                          <a:latin typeface="Cambria Math"/>
                          <a:ea typeface="Times New Roman"/>
                          <a:cs typeface="Times New Roman"/>
                        </a:rPr>
                        <m:t>=</m:t>
                      </m:r>
                      <m:d>
                        <m:dPr>
                          <m:begChr m:val="["/>
                          <m:endChr m:val="]"/>
                          <m:ctrlPr>
                            <a:rPr lang="en-GB" i="1">
                              <a:solidFill>
                                <a:srgbClr val="000000"/>
                              </a:solidFill>
                              <a:effectLst/>
                              <a:latin typeface="Cambria Math" panose="02040503050406030204" pitchFamily="18" charset="0"/>
                            </a:rPr>
                          </m:ctrlPr>
                        </m:dPr>
                        <m:e>
                          <m:eqArr>
                            <m:eqArrPr>
                              <m:ctrlPr>
                                <a:rPr lang="en-GB" i="1">
                                  <a:solidFill>
                                    <a:srgbClr val="000000"/>
                                  </a:solidFill>
                                  <a:effectLst/>
                                  <a:latin typeface="Cambria Math" panose="02040503050406030204" pitchFamily="18" charset="0"/>
                                </a:rPr>
                              </m:ctrlPr>
                            </m:eqArrPr>
                            <m:e>
                              <m:sSub>
                                <m:sSubPr>
                                  <m:ctrlPr>
                                    <a:rPr lang="en-GB" i="1">
                                      <a:solidFill>
                                        <a:srgbClr val="000000"/>
                                      </a:solidFill>
                                      <a:effectLst/>
                                      <a:latin typeface="Cambria Math" panose="02040503050406030204" pitchFamily="18" charset="0"/>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
                              <m:r>
                                <a:rPr lang="en-GB" i="1">
                                  <a:solidFill>
                                    <a:srgbClr val="000000"/>
                                  </a:solidFill>
                                  <a:effectLst/>
                                  <a:latin typeface="Cambria Math"/>
                                  <a:ea typeface="Times New Roman"/>
                                  <a:cs typeface="Times New Roman"/>
                                </a:rPr>
                                <m:t>𝑂</m:t>
                              </m:r>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qArr>
                        </m:e>
                      </m:d>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593797" y="4289111"/>
                <a:ext cx="1545871" cy="592022"/>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258732" y="4280322"/>
                <a:ext cx="6777764" cy="987578"/>
              </a:xfrm>
              <a:prstGeom prst="rect">
                <a:avLst/>
              </a:prstGeom>
            </p:spPr>
            <p:txBody>
              <a:bodyPr wrap="square">
                <a:spAutoFit/>
              </a:bodyPr>
              <a:lstStyle/>
              <a:p>
                <a:pPr algn="just">
                  <a:lnSpc>
                    <a:spcPct val="150000"/>
                  </a:lnSpc>
                  <a:spcAft>
                    <a:spcPts val="1000"/>
                  </a:spcAft>
                </a:pPr>
                <a:r>
                  <a:rPr lang="en-GB" dirty="0">
                    <a:solidFill>
                      <a:srgbClr val="000000"/>
                    </a:solidFill>
                    <a:latin typeface="Calibri"/>
                    <a:ea typeface="Times New Roman"/>
                    <a:cs typeface="Times New Roman"/>
                  </a:rPr>
                  <a:t>Where </a:t>
                </a:r>
                <a14:m>
                  <m:oMath xmlns:m="http://schemas.openxmlformats.org/officeDocument/2006/math">
                    <m:sSub>
                      <m:sSubPr>
                        <m:ctrlPr>
                          <a:rPr lang="en-GB" i="1">
                            <a:solidFill>
                              <a:srgbClr val="000000"/>
                            </a:solidFill>
                            <a:effectLst/>
                            <a:latin typeface="Cambria Math" panose="02040503050406030204" pitchFamily="18" charset="0"/>
                            <a:ea typeface="Times New Roman"/>
                            <a:cs typeface="Times New Roman"/>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r>
                          <a:rPr lang="en-GB" i="1">
                            <a:solidFill>
                              <a:srgbClr val="000000"/>
                            </a:solidFill>
                            <a:effectLst/>
                            <a:latin typeface="Cambria Math"/>
                            <a:ea typeface="Times New Roman"/>
                            <a:cs typeface="Times New Roman"/>
                          </a:rPr>
                          <m:t>=</m:t>
                        </m:r>
                      </m:sub>
                    </m:sSub>
                    <m:r>
                      <a:rPr lang="en-GB" i="1">
                        <a:solidFill>
                          <a:srgbClr val="000000"/>
                        </a:solidFill>
                        <a:effectLst/>
                        <a:latin typeface="Cambria Math"/>
                        <a:ea typeface="Times New Roman"/>
                        <a:cs typeface="Times New Roman"/>
                      </a:rPr>
                      <m:t>𝑑𝑖𝑎𝑔</m:t>
                    </m:r>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1</m:t>
                        </m:r>
                      </m:sub>
                    </m:sSub>
                    <m:r>
                      <a:rPr lang="en-GB" i="1">
                        <a:solidFill>
                          <a:srgbClr val="000000"/>
                        </a:solidFill>
                        <a:effectLst/>
                        <a:latin typeface="Cambria Math"/>
                        <a:ea typeface="Times New Roman"/>
                        <a:cs typeface="Times New Roman"/>
                      </a:rPr>
                      <m:t>, </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2</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m:t>
                    </m:r>
                  </m:oMath>
                </a14:m>
                <a:r>
                  <a:rPr lang="en-GB" dirty="0">
                    <a:solidFill>
                      <a:srgbClr val="000000"/>
                    </a:solidFill>
                    <a:effectLst/>
                    <a:latin typeface="Calibri"/>
                    <a:ea typeface="Times New Roman"/>
                    <a:cs typeface="Times New Roman"/>
                  </a:rPr>
                  <a:t> with </a:t>
                </a:r>
                <a14:m>
                  <m:oMath xmlns:m="http://schemas.openxmlformats.org/officeDocument/2006/math">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1</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2</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𝜆</m:t>
                        </m:r>
                      </m:e>
                      <m:sub>
                        <m:r>
                          <a:rPr lang="en-GB" i="1">
                            <a:solidFill>
                              <a:srgbClr val="000000"/>
                            </a:solidFill>
                            <a:effectLst/>
                            <a:latin typeface="Cambria Math"/>
                            <a:ea typeface="Times New Roman"/>
                            <a:cs typeface="Times New Roman"/>
                          </a:rPr>
                          <m:t>𝑞</m:t>
                        </m:r>
                      </m:sub>
                    </m:sSub>
                    <m:r>
                      <a:rPr lang="en-GB" i="1">
                        <a:solidFill>
                          <a:srgbClr val="000000"/>
                        </a:solidFill>
                        <a:effectLst/>
                        <a:latin typeface="Cambria Math"/>
                        <a:ea typeface="Times New Roman"/>
                        <a:cs typeface="Times New Roman"/>
                      </a:rPr>
                      <m:t>≥0</m:t>
                    </m:r>
                  </m:oMath>
                </a14:m>
                <a:r>
                  <a:rPr lang="en-GB" dirty="0">
                    <a:solidFill>
                      <a:srgbClr val="000000"/>
                    </a:solidFill>
                    <a:effectLst/>
                    <a:latin typeface="Calibri"/>
                    <a:ea typeface="Times New Roman"/>
                    <a:cs typeface="Times New Roman"/>
                  </a:rPr>
                  <a:t>. </a:t>
                </a:r>
                <a14:m>
                  <m:oMath xmlns:m="http://schemas.openxmlformats.org/officeDocument/2006/math">
                    <m:r>
                      <a:rPr lang="en-GB" i="1">
                        <a:solidFill>
                          <a:srgbClr val="000000"/>
                        </a:solidFill>
                        <a:effectLst/>
                        <a:latin typeface="Cambria Math"/>
                        <a:ea typeface="Times New Roman"/>
                        <a:cs typeface="Times New Roman"/>
                      </a:rPr>
                      <m:t>𝑞</m:t>
                    </m:r>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𝑚𝑖𝑛</m:t>
                    </m:r>
                    <m:d>
                      <m:dPr>
                        <m:begChr m:val="{"/>
                        <m:endChr m:val="}"/>
                        <m:ctrlPr>
                          <a:rPr lang="en-GB" i="1">
                            <a:solidFill>
                              <a:srgbClr val="000000"/>
                            </a:solidFill>
                            <a:effectLst/>
                            <a:latin typeface="Cambria Math" panose="02040503050406030204" pitchFamily="18" charset="0"/>
                            <a:ea typeface="Times New Roman"/>
                            <a:cs typeface="Times New Roman"/>
                          </a:rPr>
                        </m:ctrlPr>
                      </m:dPr>
                      <m:e>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𝑑</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ea typeface="Times New Roman"/>
                                <a:cs typeface="Times New Roman"/>
                              </a:rPr>
                            </m:ctrlPr>
                          </m:sSubPr>
                          <m:e>
                            <m:r>
                              <a:rPr lang="en-GB" i="1">
                                <a:solidFill>
                                  <a:srgbClr val="000000"/>
                                </a:solidFill>
                                <a:effectLst/>
                                <a:latin typeface="Cambria Math"/>
                                <a:ea typeface="Times New Roman"/>
                                <a:cs typeface="Times New Roman"/>
                              </a:rPr>
                              <m:t>𝑁</m:t>
                            </m:r>
                          </m:e>
                          <m:sub>
                            <m:r>
                              <a:rPr lang="en-GB" i="1">
                                <a:solidFill>
                                  <a:srgbClr val="000000"/>
                                </a:solidFill>
                                <a:effectLst/>
                                <a:latin typeface="Cambria Math"/>
                                <a:ea typeface="Times New Roman"/>
                                <a:cs typeface="Times New Roman"/>
                              </a:rPr>
                              <m:t>𝑚</m:t>
                            </m:r>
                          </m:sub>
                        </m:sSub>
                      </m:e>
                    </m:d>
                  </m:oMath>
                </a14:m>
                <a:endParaRPr lang="en-GB" dirty="0">
                  <a:effectLst/>
                  <a:latin typeface="Calibri"/>
                  <a:ea typeface="Times New Roman"/>
                  <a:cs typeface="Times New Roman"/>
                </a:endParaRPr>
              </a:p>
            </p:txBody>
          </p:sp>
        </mc:Choice>
        <mc:Fallback xmlns="">
          <p:sp>
            <p:nvSpPr>
              <p:cNvPr id="16" name="Rectangle 15"/>
              <p:cNvSpPr>
                <a:spLocks noRot="1" noChangeAspect="1" noMove="1" noResize="1" noEditPoints="1" noAdjustHandles="1" noChangeArrowheads="1" noChangeShapeType="1" noTextEdit="1"/>
              </p:cNvSpPr>
              <p:nvPr/>
            </p:nvSpPr>
            <p:spPr>
              <a:xfrm>
                <a:off x="2258732" y="4280322"/>
                <a:ext cx="6777764" cy="987578"/>
              </a:xfrm>
              <a:prstGeom prst="rect">
                <a:avLst/>
              </a:prstGeom>
              <a:blipFill rotWithShape="1">
                <a:blip r:embed="rId9"/>
                <a:stretch>
                  <a:fillRect l="-810" r="-8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23528" y="5445224"/>
                <a:ext cx="6552728" cy="6461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solidFill>
                                <a:srgbClr val="000000"/>
                              </a:solidFill>
                              <a:latin typeface="Cambria Math" panose="02040503050406030204" pitchFamily="18" charset="0"/>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𝑒𝑠𝑡</m:t>
                          </m:r>
                        </m:sub>
                      </m:sSub>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𝑉</m:t>
                      </m:r>
                      <m:d>
                        <m:dPr>
                          <m:begChr m:val="["/>
                          <m:endChr m:val="]"/>
                          <m:ctrlPr>
                            <a:rPr lang="en-GB" i="1">
                              <a:solidFill>
                                <a:srgbClr val="000000"/>
                              </a:solidFill>
                              <a:effectLst/>
                              <a:latin typeface="Cambria Math" panose="02040503050406030204" pitchFamily="18" charset="0"/>
                            </a:rPr>
                          </m:ctrlPr>
                        </m:dPr>
                        <m:e>
                          <m:eqArr>
                            <m:eqArrPr>
                              <m:ctrlPr>
                                <a:rPr lang="en-GB" i="1">
                                  <a:solidFill>
                                    <a:srgbClr val="000000"/>
                                  </a:solidFill>
                                  <a:effectLst/>
                                  <a:latin typeface="Cambria Math" panose="02040503050406030204" pitchFamily="18" charset="0"/>
                                </a:rPr>
                              </m:ctrlPr>
                            </m:eqArrPr>
                            <m:e>
                              <m:sSup>
                                <m:sSupPr>
                                  <m:ctrlPr>
                                    <a:rPr lang="en-GB" i="1">
                                      <a:solidFill>
                                        <a:srgbClr val="000000"/>
                                      </a:solidFill>
                                      <a:effectLst/>
                                      <a:latin typeface="Cambria Math" panose="02040503050406030204" pitchFamily="18" charset="0"/>
                                    </a:rPr>
                                  </m:ctrlPr>
                                </m:sSupPr>
                                <m:e>
                                  <m:sSub>
                                    <m:sSubPr>
                                      <m:ctrlPr>
                                        <a:rPr lang="en-GB" i="1">
                                          <a:solidFill>
                                            <a:srgbClr val="000000"/>
                                          </a:solidFill>
                                          <a:effectLst/>
                                          <a:latin typeface="Cambria Math" panose="02040503050406030204" pitchFamily="18" charset="0"/>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𝑞</m:t>
                                      </m:r>
                                    </m:sub>
                                  </m:sSub>
                                </m:e>
                                <m:sup>
                                  <m:r>
                                    <a:rPr lang="en-GB" i="1">
                                      <a:solidFill>
                                        <a:srgbClr val="000000"/>
                                      </a:solidFill>
                                      <a:effectLst/>
                                      <a:latin typeface="Cambria Math"/>
                                      <a:ea typeface="Times New Roman"/>
                                      <a:cs typeface="Times New Roman"/>
                                    </a:rPr>
                                    <m:t>−1</m:t>
                                  </m:r>
                                </m:sup>
                              </m:sSup>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
                              <m:r>
                                <a:rPr lang="en-GB" i="1">
                                  <a:solidFill>
                                    <a:srgbClr val="000000"/>
                                  </a:solidFill>
                                  <a:effectLst/>
                                  <a:latin typeface="Cambria Math"/>
                                  <a:ea typeface="Times New Roman"/>
                                  <a:cs typeface="Times New Roman"/>
                                </a:rPr>
                                <m:t>𝑂</m:t>
                              </m:r>
                              <m:r>
                                <a:rPr lang="en-GB" i="1">
                                  <a:solidFill>
                                    <a:srgbClr val="000000"/>
                                  </a:solidFill>
                                  <a:effectLst/>
                                  <a:latin typeface="Cambria Math"/>
                                  <a:ea typeface="Times New Roman"/>
                                  <a:cs typeface="Times New Roman"/>
                                </a:rPr>
                                <m:t>       </m:t>
                              </m:r>
                              <m:r>
                                <a:rPr lang="en-GB" i="1">
                                  <a:solidFill>
                                    <a:srgbClr val="000000"/>
                                  </a:solidFill>
                                  <a:effectLst/>
                                  <a:latin typeface="Cambria Math"/>
                                  <a:ea typeface="Times New Roman"/>
                                  <a:cs typeface="Times New Roman"/>
                                </a:rPr>
                                <m:t>𝑂</m:t>
                              </m:r>
                            </m:e>
                          </m:eqArr>
                        </m:e>
                      </m:d>
                      <m:sSup>
                        <m:sSupPr>
                          <m:ctrlPr>
                            <a:rPr lang="en-GB" i="1">
                              <a:solidFill>
                                <a:srgbClr val="000000"/>
                              </a:solidFill>
                              <a:effectLst/>
                              <a:latin typeface="Cambria Math" panose="02040503050406030204" pitchFamily="18" charset="0"/>
                            </a:rPr>
                          </m:ctrlPr>
                        </m:sSupPr>
                        <m:e>
                          <m:r>
                            <a:rPr lang="en-GB" i="1">
                              <a:solidFill>
                                <a:srgbClr val="000000"/>
                              </a:solidFill>
                              <a:effectLst/>
                              <a:latin typeface="Cambria Math"/>
                              <a:ea typeface="Times New Roman"/>
                              <a:cs typeface="Times New Roman"/>
                            </a:rPr>
                            <m:t>𝑈</m:t>
                          </m:r>
                        </m:e>
                        <m:sup>
                          <m:r>
                            <a:rPr lang="en-GB" i="1">
                              <a:solidFill>
                                <a:srgbClr val="000000"/>
                              </a:solidFill>
                              <a:effectLst/>
                              <a:latin typeface="Cambria Math"/>
                              <a:ea typeface="Times New Roman"/>
                              <a:cs typeface="Times New Roman"/>
                            </a:rPr>
                            <m:t>𝑇</m:t>
                          </m:r>
                        </m:sup>
                      </m:sSup>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𝑉</m:t>
                          </m:r>
                        </m:e>
                        <m:sub>
                          <m:r>
                            <a:rPr lang="en-GB" i="1">
                              <a:solidFill>
                                <a:srgbClr val="000000"/>
                              </a:solidFill>
                              <a:effectLst/>
                              <a:latin typeface="Cambria Math"/>
                              <a:ea typeface="Times New Roman"/>
                              <a:cs typeface="Times New Roman"/>
                            </a:rPr>
                            <m:t>𝑟</m:t>
                          </m:r>
                        </m:sub>
                      </m:sSub>
                      <m:sSup>
                        <m:sSupPr>
                          <m:ctrlPr>
                            <a:rPr lang="en-GB" i="1">
                              <a:solidFill>
                                <a:srgbClr val="000000"/>
                              </a:solidFill>
                              <a:effectLst/>
                              <a:latin typeface="Cambria Math" panose="02040503050406030204" pitchFamily="18" charset="0"/>
                            </a:rPr>
                          </m:ctrlPr>
                        </m:sSupPr>
                        <m:e>
                          <m:sSub>
                            <m:sSubPr>
                              <m:ctrlPr>
                                <a:rPr lang="en-GB" i="1">
                                  <a:solidFill>
                                    <a:srgbClr val="000000"/>
                                  </a:solidFill>
                                  <a:effectLst/>
                                  <a:latin typeface="Cambria Math" panose="02040503050406030204" pitchFamily="18" charset="0"/>
                                </a:rPr>
                              </m:ctrlPr>
                            </m:sSubPr>
                            <m:e>
                              <m:r>
                                <m:rPr>
                                  <m:sty m:val="p"/>
                                </m:rPr>
                                <a:rPr lang="en-GB">
                                  <a:solidFill>
                                    <a:srgbClr val="000000"/>
                                  </a:solidFill>
                                  <a:effectLst/>
                                  <a:latin typeface="Cambria Math"/>
                                  <a:ea typeface="Times New Roman"/>
                                  <a:cs typeface="Times New Roman"/>
                                </a:rPr>
                                <m:t>Λ</m:t>
                              </m:r>
                            </m:e>
                            <m:sub>
                              <m:r>
                                <a:rPr lang="en-GB" i="1">
                                  <a:solidFill>
                                    <a:srgbClr val="000000"/>
                                  </a:solidFill>
                                  <a:effectLst/>
                                  <a:latin typeface="Cambria Math"/>
                                  <a:ea typeface="Times New Roman"/>
                                  <a:cs typeface="Times New Roman"/>
                                </a:rPr>
                                <m:t>𝑟</m:t>
                              </m:r>
                            </m:sub>
                          </m:sSub>
                        </m:e>
                        <m:sup>
                          <m:r>
                            <a:rPr lang="en-GB" i="1">
                              <a:solidFill>
                                <a:srgbClr val="000000"/>
                              </a:solidFill>
                              <a:effectLst/>
                              <a:latin typeface="Cambria Math"/>
                              <a:ea typeface="Times New Roman"/>
                              <a:cs typeface="Times New Roman"/>
                            </a:rPr>
                            <m:t>−1</m:t>
                          </m:r>
                        </m:sup>
                      </m:sSup>
                      <m:sSubSup>
                        <m:sSubSupPr>
                          <m:ctrlPr>
                            <a:rPr lang="en-GB" i="1">
                              <a:solidFill>
                                <a:srgbClr val="000000"/>
                              </a:solidFill>
                              <a:effectLst/>
                              <a:latin typeface="Cambria Math" panose="02040503050406030204" pitchFamily="18" charset="0"/>
                            </a:rPr>
                          </m:ctrlPr>
                        </m:sSubSupPr>
                        <m:e>
                          <m:r>
                            <a:rPr lang="en-GB" i="1">
                              <a:solidFill>
                                <a:srgbClr val="000000"/>
                              </a:solidFill>
                              <a:effectLst/>
                              <a:latin typeface="Cambria Math"/>
                              <a:ea typeface="Times New Roman"/>
                              <a:cs typeface="Times New Roman"/>
                            </a:rPr>
                            <m:t>𝑈</m:t>
                          </m:r>
                        </m:e>
                        <m:sub>
                          <m:r>
                            <a:rPr lang="en-GB" i="1">
                              <a:solidFill>
                                <a:srgbClr val="000000"/>
                              </a:solidFill>
                              <a:effectLst/>
                              <a:latin typeface="Cambria Math"/>
                              <a:ea typeface="Times New Roman"/>
                              <a:cs typeface="Times New Roman"/>
                            </a:rPr>
                            <m:t>𝑟</m:t>
                          </m:r>
                        </m:sub>
                        <m:sup>
                          <m:r>
                            <a:rPr lang="en-GB" i="1">
                              <a:solidFill>
                                <a:srgbClr val="000000"/>
                              </a:solidFill>
                              <a:effectLst/>
                              <a:latin typeface="Cambria Math"/>
                              <a:ea typeface="Times New Roman"/>
                              <a:cs typeface="Times New Roman"/>
                            </a:rPr>
                            <m:t>𝑇</m:t>
                          </m:r>
                        </m:sup>
                      </m:sSubSup>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323528" y="5445224"/>
                <a:ext cx="6552728" cy="646139"/>
              </a:xfrm>
              <a:prstGeom prst="rect">
                <a:avLst/>
              </a:prstGeom>
              <a:blipFill rotWithShape="1">
                <a:blip r:embed="rId10"/>
                <a:stretch>
                  <a:fillRect/>
                </a:stretch>
              </a:blipFill>
            </p:spPr>
            <p:txBody>
              <a:bodyPr/>
              <a:lstStyle/>
              <a:p>
                <a:r>
                  <a:rPr lang="en-GB">
                    <a:noFill/>
                  </a:rPr>
                  <a:t> </a:t>
                </a:r>
              </a:p>
            </p:txBody>
          </p:sp>
        </mc:Fallback>
      </mc:AlternateContent>
      <p:sp>
        <p:nvSpPr>
          <p:cNvPr id="2" name="TextBox 1"/>
          <p:cNvSpPr txBox="1"/>
          <p:nvPr/>
        </p:nvSpPr>
        <p:spPr>
          <a:xfrm>
            <a:off x="2987824" y="1844824"/>
            <a:ext cx="1566652" cy="369332"/>
          </a:xfrm>
          <a:prstGeom prst="rect">
            <a:avLst/>
          </a:prstGeom>
          <a:noFill/>
        </p:spPr>
        <p:txBody>
          <a:bodyPr wrap="square" rtlCol="0">
            <a:spAutoFit/>
          </a:bodyPr>
          <a:lstStyle/>
          <a:p>
            <a:r>
              <a:rPr lang="en-GB" dirty="0"/>
              <a:t>Simulated</a:t>
            </a:r>
          </a:p>
        </p:txBody>
      </p:sp>
      <p:cxnSp>
        <p:nvCxnSpPr>
          <p:cNvPr id="8" name="Straight Arrow Connector 7"/>
          <p:cNvCxnSpPr/>
          <p:nvPr/>
        </p:nvCxnSpPr>
        <p:spPr>
          <a:xfrm flipV="1">
            <a:off x="3599892" y="1710100"/>
            <a:ext cx="108012" cy="1347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45483" y="1844824"/>
            <a:ext cx="1566652" cy="369332"/>
          </a:xfrm>
          <a:prstGeom prst="rect">
            <a:avLst/>
          </a:prstGeom>
          <a:noFill/>
        </p:spPr>
        <p:txBody>
          <a:bodyPr wrap="square" rtlCol="0">
            <a:spAutoFit/>
          </a:bodyPr>
          <a:lstStyle/>
          <a:p>
            <a:r>
              <a:rPr lang="en-GB" dirty="0"/>
              <a:t>Observed</a:t>
            </a:r>
          </a:p>
        </p:txBody>
      </p:sp>
      <p:cxnSp>
        <p:nvCxnSpPr>
          <p:cNvPr id="19" name="Straight Arrow Connector 18"/>
          <p:cNvCxnSpPr/>
          <p:nvPr/>
        </p:nvCxnSpPr>
        <p:spPr>
          <a:xfrm flipH="1" flipV="1">
            <a:off x="4427984" y="1700808"/>
            <a:ext cx="152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66732" y="1404650"/>
            <a:ext cx="1566652" cy="369332"/>
          </a:xfrm>
          <a:prstGeom prst="rect">
            <a:avLst/>
          </a:prstGeom>
          <a:noFill/>
        </p:spPr>
        <p:txBody>
          <a:bodyPr wrap="square" rtlCol="0">
            <a:spAutoFit/>
          </a:bodyPr>
          <a:lstStyle/>
          <a:p>
            <a:r>
              <a:rPr lang="en-GB" b="1" dirty="0"/>
              <a:t>Goal:</a:t>
            </a:r>
          </a:p>
        </p:txBody>
      </p:sp>
      <p:sp>
        <p:nvSpPr>
          <p:cNvPr id="10" name="Right Arrow 9"/>
          <p:cNvSpPr/>
          <p:nvPr/>
        </p:nvSpPr>
        <p:spPr>
          <a:xfrm>
            <a:off x="3599892" y="2553520"/>
            <a:ext cx="540059" cy="83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p:nvPr/>
        </p:nvCxnSpPr>
        <p:spPr>
          <a:xfrm flipV="1">
            <a:off x="6948264" y="2740046"/>
            <a:ext cx="0" cy="3695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92280" y="2996952"/>
            <a:ext cx="890713" cy="369332"/>
          </a:xfrm>
          <a:prstGeom prst="rect">
            <a:avLst/>
          </a:prstGeom>
          <a:noFill/>
        </p:spPr>
        <p:txBody>
          <a:bodyPr wrap="square" rtlCol="0">
            <a:spAutoFit/>
          </a:bodyPr>
          <a:lstStyle/>
          <a:p>
            <a:r>
              <a:rPr lang="en-GB" dirty="0"/>
              <a:t>min</a:t>
            </a:r>
          </a:p>
        </p:txBody>
      </p:sp>
      <p:cxnSp>
        <p:nvCxnSpPr>
          <p:cNvPr id="25" name="Straight Arrow Connector 24"/>
          <p:cNvCxnSpPr/>
          <p:nvPr/>
        </p:nvCxnSpPr>
        <p:spPr>
          <a:xfrm flipH="1">
            <a:off x="5364088" y="3181618"/>
            <a:ext cx="136815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6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11</a:t>
            </a:fld>
            <a:endParaRPr lang="en-GB" sz="1800" b="1" dirty="0">
              <a:solidFill>
                <a:srgbClr val="FF0000"/>
              </a:solidFill>
            </a:endParaRPr>
          </a:p>
        </p:txBody>
      </p:sp>
      <p:sp>
        <p:nvSpPr>
          <p:cNvPr id="4" name="Rectangle 1027"/>
          <p:cNvSpPr txBox="1">
            <a:spLocks noChangeArrowheads="1"/>
          </p:cNvSpPr>
          <p:nvPr/>
        </p:nvSpPr>
        <p:spPr bwMode="auto">
          <a:xfrm>
            <a:off x="472540" y="1536445"/>
            <a:ext cx="8197478" cy="4248472"/>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GB" altLang="en-US" sz="1600" b="1" dirty="0">
                <a:latin typeface="Times New Roman" panose="02020603050405020304" pitchFamily="18" charset="0"/>
                <a:cs typeface="Times New Roman" panose="02020603050405020304" pitchFamily="18" charset="0"/>
              </a:rPr>
              <a:t>Sequential statistical Monte Carlo method (Derived from Kalman Filter)</a:t>
            </a:r>
          </a:p>
          <a:p>
            <a:pPr>
              <a:lnSpc>
                <a:spcPct val="150000"/>
              </a:lnSpc>
            </a:pPr>
            <a:r>
              <a:rPr lang="en-GB" altLang="en-US" sz="1600" b="1" dirty="0">
                <a:latin typeface="Times New Roman" panose="02020603050405020304" pitchFamily="18" charset="0"/>
                <a:cs typeface="Times New Roman" panose="02020603050405020304" pitchFamily="18" charset="0"/>
              </a:rPr>
              <a:t>Representation of error statistics by an ensemble of model states</a:t>
            </a:r>
          </a:p>
          <a:p>
            <a:pPr lvl="1">
              <a:lnSpc>
                <a:spcPct val="150000"/>
              </a:lnSpc>
            </a:pPr>
            <a:r>
              <a:rPr lang="en-GB" altLang="en-US" sz="1600" dirty="0">
                <a:latin typeface="Times New Roman" panose="02020603050405020304" pitchFamily="18" charset="0"/>
                <a:cs typeface="Times New Roman" panose="02020603050405020304" pitchFamily="18" charset="0"/>
              </a:rPr>
              <a:t>Mean and covariance</a:t>
            </a:r>
          </a:p>
          <a:p>
            <a:pPr>
              <a:lnSpc>
                <a:spcPct val="150000"/>
              </a:lnSpc>
            </a:pPr>
            <a:r>
              <a:rPr lang="en-GB" altLang="en-US" sz="1600" b="1" dirty="0">
                <a:latin typeface="Times New Roman" panose="02020603050405020304" pitchFamily="18" charset="0"/>
                <a:cs typeface="Times New Roman" panose="02020603050405020304" pitchFamily="18" charset="0"/>
              </a:rPr>
              <a:t>Evolution of error statistics by ensemble integrations</a:t>
            </a:r>
          </a:p>
          <a:p>
            <a:pPr lvl="1">
              <a:lnSpc>
                <a:spcPct val="150000"/>
              </a:lnSpc>
            </a:pPr>
            <a:r>
              <a:rPr lang="en-GB" altLang="en-US" sz="1600" dirty="0">
                <a:latin typeface="Times New Roman" panose="02020603050405020304" pitchFamily="18" charset="0"/>
                <a:cs typeface="Times New Roman" panose="02020603050405020304" pitchFamily="18" charset="0"/>
              </a:rPr>
              <a:t>Stochastic model equation</a:t>
            </a:r>
          </a:p>
          <a:p>
            <a:pPr lvl="1">
              <a:lnSpc>
                <a:spcPct val="150000"/>
              </a:lnSpc>
            </a:pPr>
            <a:r>
              <a:rPr lang="en-GB" altLang="en-US" sz="1600" dirty="0">
                <a:latin typeface="Times New Roman" panose="02020603050405020304" pitchFamily="18" charset="0"/>
                <a:cs typeface="Times New Roman" panose="02020603050405020304" pitchFamily="18" charset="0"/>
              </a:rPr>
              <a:t>Bayesian style sequential data assimilation( time-dependent)</a:t>
            </a:r>
          </a:p>
          <a:p>
            <a:pPr>
              <a:lnSpc>
                <a:spcPct val="150000"/>
              </a:lnSpc>
            </a:pPr>
            <a:r>
              <a:rPr lang="en-GB" altLang="en-US" sz="1600" b="1" dirty="0">
                <a:latin typeface="Times New Roman" panose="02020603050405020304" pitchFamily="18" charset="0"/>
                <a:cs typeface="Times New Roman" panose="02020603050405020304" pitchFamily="18" charset="0"/>
              </a:rPr>
              <a:t>Assimilation of measurements using a variance minimizing update</a:t>
            </a:r>
          </a:p>
          <a:p>
            <a:pPr lvl="1">
              <a:lnSpc>
                <a:spcPct val="150000"/>
              </a:lnSpc>
            </a:pPr>
            <a:r>
              <a:rPr lang="en-GB" altLang="en-US" sz="1600" dirty="0">
                <a:latin typeface="Times New Roman" panose="02020603050405020304" pitchFamily="18" charset="0"/>
                <a:cs typeface="Times New Roman" panose="02020603050405020304" pitchFamily="18" charset="0"/>
              </a:rPr>
              <a:t>Sequential updating of both model state and static parameters </a:t>
            </a:r>
          </a:p>
          <a:p>
            <a:pPr lvl="1">
              <a:lnSpc>
                <a:spcPct val="150000"/>
              </a:lnSpc>
            </a:pPr>
            <a:r>
              <a:rPr lang="en-GB" altLang="en-US" sz="1600" dirty="0">
                <a:latin typeface="Times New Roman" panose="02020603050405020304" pitchFamily="18" charset="0"/>
                <a:cs typeface="Times New Roman" panose="02020603050405020304" pitchFamily="18" charset="0"/>
              </a:rPr>
              <a:t>Model state and parameters converge towards true values</a:t>
            </a:r>
          </a:p>
          <a:p>
            <a:pPr lvl="1">
              <a:lnSpc>
                <a:spcPct val="150000"/>
              </a:lnSpc>
            </a:pPr>
            <a:r>
              <a:rPr lang="en-GB" altLang="en-US" sz="1600" dirty="0">
                <a:latin typeface="Times New Roman" panose="02020603050405020304" pitchFamily="18" charset="0"/>
                <a:cs typeface="Times New Roman" panose="02020603050405020304" pitchFamily="18" charset="0"/>
              </a:rPr>
              <a:t>Information accumulates and uncertainty is reduced at each update</a:t>
            </a:r>
          </a:p>
          <a:p>
            <a:pPr lvl="1">
              <a:buFontTx/>
              <a:buNone/>
            </a:pPr>
            <a:endParaRPr lang="en-GB" altLang="en-US" sz="1400" dirty="0"/>
          </a:p>
        </p:txBody>
      </p:sp>
      <p:sp>
        <p:nvSpPr>
          <p:cNvPr id="50177" name="Rectangle 1"/>
          <p:cNvSpPr>
            <a:spLocks noChangeArrowheads="1"/>
          </p:cNvSpPr>
          <p:nvPr/>
        </p:nvSpPr>
        <p:spPr bwMode="auto">
          <a:xfrm>
            <a:off x="11818" y="6117823"/>
            <a:ext cx="9144000" cy="4770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Evensen G, et</a:t>
            </a:r>
            <a:r>
              <a:rPr kumimoji="0" lang="en-US" sz="1100" b="1" i="0" u="none" strike="noStrike" cap="none" normalizeH="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al </a:t>
            </a:r>
            <a:r>
              <a:rPr kumimoji="0" lang="en-US" sz="11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2007. Using the </a:t>
            </a:r>
            <a:r>
              <a:rPr lang="en-US" sz="1100" b="1" dirty="0">
                <a:latin typeface="Times New Roman" panose="02020603050405020304" pitchFamily="18" charset="0"/>
                <a:ea typeface="Times New Roman" panose="02020603050405020304" pitchFamily="18" charset="0"/>
                <a:cs typeface="Times New Roman" panose="02020603050405020304" pitchFamily="18" charset="0"/>
              </a:rPr>
              <a:t>E</a:t>
            </a:r>
            <a:r>
              <a:rPr kumimoji="0" lang="en-US" sz="11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nKF for assisted history matching of a north sea reservoir model. </a:t>
            </a:r>
            <a:r>
              <a:rPr kumimoji="0" lang="en-US" sz="1100" b="1"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SPE Reservoir simulation symposium, </a:t>
            </a:r>
            <a:r>
              <a:rPr kumimoji="0" lang="en-US" sz="11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Volume 1, pp. SPE 89942-PA</a:t>
            </a:r>
            <a:r>
              <a:rPr kumimoji="0" lang="en-US" sz="1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endParaRPr lang="en-GB" sz="2000" dirty="0">
              <a:solidFill>
                <a:srgbClr val="FF0000"/>
              </a:solidFill>
            </a:endParaRPr>
          </a:p>
        </p:txBody>
      </p:sp>
      <p:sp>
        <p:nvSpPr>
          <p:cNvPr id="10"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Filter</a:t>
            </a:r>
            <a:endParaRPr lang="en-GB" sz="2000" dirty="0">
              <a:solidFill>
                <a:srgbClr val="FF0000"/>
              </a:solidFill>
            </a:endParaRPr>
          </a:p>
        </p:txBody>
      </p:sp>
    </p:spTree>
    <p:extLst>
      <p:ext uri="{BB962C8B-B14F-4D97-AF65-F5344CB8AC3E}">
        <p14:creationId xmlns:p14="http://schemas.microsoft.com/office/powerpoint/2010/main" val="1966367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369" y="1220788"/>
            <a:ext cx="8460432" cy="638944"/>
          </a:xfrm>
        </p:spPr>
        <p:txBody>
          <a:bodyPr/>
          <a:lstStyle/>
          <a:p>
            <a:r>
              <a:rPr lang="en-GB" sz="2000" dirty="0">
                <a:solidFill>
                  <a:srgbClr val="FF0000"/>
                </a:solidFill>
              </a:rPr>
              <a:t>EnKF state-space parameter (model states)</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12</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1860409" y="2032823"/>
                <a:ext cx="4572000" cy="2683683"/>
              </a:xfrm>
              <a:prstGeom prst="rect">
                <a:avLst/>
              </a:prstGeom>
            </p:spPr>
            <p:txBody>
              <a:bodyPr>
                <a:spAutoFit/>
              </a:bodyPr>
              <a:lstStyle/>
              <a:p>
                <a14:m>
                  <m:oMath xmlns:m="http://schemas.openxmlformats.org/officeDocument/2006/math">
                    <m:sSubSup>
                      <m:sSubSupPr>
                        <m:ctrlPr>
                          <a:rPr lang="en-GB" i="1" smtClean="0">
                            <a:latin typeface="Cambria Math" panose="02040503050406030204" pitchFamily="18" charset="0"/>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begChr m:val="{"/>
                            <m:endChr m:val="}"/>
                            <m:ctrlPr>
                              <a:rPr lang="en-GB" i="1">
                                <a:effectLst/>
                                <a:latin typeface="Cambria Math" panose="02040503050406030204" pitchFamily="18" charset="0"/>
                                <a:ea typeface="Calibri"/>
                                <a:cs typeface="Times New Roman"/>
                              </a:rPr>
                            </m:ctrlPr>
                          </m:dPr>
                          <m:e>
                            <m:eqArr>
                              <m:eqArrPr>
                                <m:ctrlPr>
                                  <a:rPr lang="en-GB" i="1">
                                    <a:effectLst/>
                                    <a:latin typeface="Cambria Math" panose="02040503050406030204" pitchFamily="18" charset="0"/>
                                    <a:ea typeface="Calibri"/>
                                    <a:cs typeface="Times New Roman"/>
                                  </a:rPr>
                                </m:ctrlPr>
                              </m:eqArrPr>
                              <m:e>
                                <m:sSub>
                                  <m:sSubPr>
                                    <m:ctrlPr>
                                      <a:rPr lang="en-GB" i="1">
                                        <a:effectLst/>
                                        <a:latin typeface="Cambria Math" panose="02040503050406030204" pitchFamily="18" charset="0"/>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sub>
                                </m:sSub>
                                <m:r>
                                  <a:rPr lang="en-GB" i="1">
                                    <a:effectLst/>
                                    <a:latin typeface="Cambria Math"/>
                                    <a:ea typeface="Calibri"/>
                                    <a:cs typeface="Times New Roman"/>
                                  </a:rPr>
                                  <m:t>)</m:t>
                                </m:r>
                              </m:e>
                              <m:e>
                                <m:sSub>
                                  <m:sSubPr>
                                    <m:ctrlPr>
                                      <a:rPr lang="en-GB" i="1" smtClean="0">
                                        <a:effectLst/>
                                        <a:latin typeface="Cambria Math" panose="02040503050406030204" pitchFamily="18" charset="0"/>
                                        <a:ea typeface="Times New Roman"/>
                                        <a:cs typeface="Times New Roman"/>
                                      </a:rPr>
                                    </m:ctrlPr>
                                  </m:sSubPr>
                                  <m:e>
                                    <m:r>
                                      <a:rPr lang="en-US" i="1">
                                        <a:latin typeface="Cambria Math"/>
                                      </a:rPr>
                                      <m:t>𝜑</m:t>
                                    </m:r>
                                  </m:e>
                                  <m:sub>
                                    <m:r>
                                      <a:rPr lang="en-GB" i="1">
                                        <a:effectLst/>
                                        <a:latin typeface="Cambria Math"/>
                                        <a:ea typeface="Times New Roman"/>
                                        <a:cs typeface="Times New Roman"/>
                                      </a:rPr>
                                      <m:t>𝑖</m:t>
                                    </m:r>
                                  </m:sub>
                                </m:sSub>
                              </m:e>
                              <m:e>
                                <m:r>
                                  <a:rPr lang="en-GB" b="0" i="1" smtClean="0">
                                    <a:effectLst/>
                                    <a:latin typeface="Cambria Math"/>
                                    <a:ea typeface="Times New Roman"/>
                                    <a:cs typeface="Times New Roman"/>
                                  </a:rPr>
                                  <m:t>h𝑦𝑝</m:t>
                                </m:r>
                              </m:e>
                              <m:e>
                                <m:r>
                                  <a:rPr lang="en-GB" b="0" i="1" smtClean="0">
                                    <a:effectLst/>
                                    <a:latin typeface="Cambria Math"/>
                                    <a:ea typeface="Times New Roman"/>
                                    <a:cs typeface="Times New Roman"/>
                                  </a:rPr>
                                  <m:t>h𝑦𝑝</m:t>
                                </m:r>
                              </m:e>
                              <m:e>
                                <m:sSub>
                                  <m:sSubPr>
                                    <m:ctrlPr>
                                      <a:rPr lang="en-GB" i="1" smtClean="0">
                                        <a:effectLst/>
                                        <a:latin typeface="Cambria Math" panose="02040503050406030204" pitchFamily="18" charset="0"/>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 </m:t>
                                </m:r>
                              </m:e>
                              <m:e>
                                <m:r>
                                  <a:rPr lang="en-GB" i="1">
                                    <a:effectLst/>
                                    <a:latin typeface="Cambria Math"/>
                                    <a:ea typeface="Calibri"/>
                                    <a:cs typeface="Times New Roman"/>
                                  </a:rPr>
                                  <m:t>𝑄</m:t>
                                </m:r>
                                <m:r>
                                  <a:rPr lang="en-GB" i="1" baseline="-25000">
                                    <a:effectLst/>
                                    <a:latin typeface="Cambria Math"/>
                                    <a:ea typeface="Calibri"/>
                                    <a:cs typeface="Times New Roman"/>
                                  </a:rPr>
                                  <m:t>𝑜</m:t>
                                </m:r>
                              </m:e>
                              <m:e>
                                <m:r>
                                  <a:rPr lang="en-GB" i="1">
                                    <a:effectLst/>
                                    <a:latin typeface="Cambria Math"/>
                                    <a:ea typeface="Calibri"/>
                                    <a:cs typeface="Times New Roman"/>
                                  </a:rPr>
                                  <m:t>𝑄</m:t>
                                </m:r>
                                <m:r>
                                  <a:rPr lang="en-GB" i="1" baseline="-25000">
                                    <a:effectLst/>
                                    <a:latin typeface="Cambria Math"/>
                                    <a:ea typeface="Calibri"/>
                                    <a:cs typeface="Times New Roman"/>
                                  </a:rPr>
                                  <m:t>𝑤</m:t>
                                </m:r>
                              </m:e>
                            </m:eqArr>
                          </m:e>
                        </m:d>
                      </m:e>
                      <m:sup>
                        <m:r>
                          <a:rPr lang="en-GB" i="1">
                            <a:effectLst/>
                            <a:latin typeface="Cambria Math"/>
                            <a:ea typeface="Calibri"/>
                            <a:cs typeface="Times New Roman"/>
                          </a:rPr>
                          <m:t>𝑗</m:t>
                        </m:r>
                      </m:sup>
                    </m:sSup>
                  </m:oMath>
                </a14:m>
                <a:r>
                  <a:rPr lang="en-GB" dirty="0">
                    <a:ea typeface="Calibri"/>
                    <a:cs typeface="Times New Roman"/>
                  </a:rPr>
                  <a:t> </a:t>
                </a:r>
                <a14:m>
                  <m:oMath xmlns:m="http://schemas.openxmlformats.org/officeDocument/2006/math">
                    <m:r>
                      <a:rPr lang="en-GB" i="1" smtClean="0">
                        <a:latin typeface="Cambria Math"/>
                        <a:ea typeface="Calibri"/>
                        <a:cs typeface="Times New Roman"/>
                      </a:rPr>
                      <m:t>∈</m:t>
                    </m:r>
                  </m:oMath>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860409" y="2032823"/>
                <a:ext cx="4572000" cy="268368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4347574" y="3206382"/>
                <a:ext cx="1402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smtClean="0">
                              <a:solidFill>
                                <a:prstClr val="black"/>
                              </a:solidFill>
                              <a:latin typeface="Cambria Math" panose="02040503050406030204" pitchFamily="18" charset="0"/>
                              <a:ea typeface="Calibri"/>
                              <a:cs typeface="Times New Roman"/>
                            </a:rPr>
                          </m:ctrlPr>
                        </m:sSupPr>
                        <m:e>
                          <m:r>
                            <a:rPr lang="en-GB" i="1">
                              <a:solidFill>
                                <a:prstClr val="black"/>
                              </a:solidFill>
                              <a:latin typeface="Cambria Math"/>
                              <a:ea typeface="Calibri"/>
                              <a:cs typeface="Times New Roman"/>
                            </a:rPr>
                            <m:t>ℛ</m:t>
                          </m:r>
                        </m:e>
                        <m:sup>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𝑚</m:t>
                              </m:r>
                            </m:sub>
                          </m:sSub>
                          <m:r>
                            <a:rPr lang="en-GB" i="1">
                              <a:solidFill>
                                <a:prstClr val="black"/>
                              </a:solidFill>
                              <a:latin typeface="Cambria Math"/>
                              <a:ea typeface="Calibri"/>
                              <a:cs typeface="Times New Roman"/>
                            </a:rPr>
                            <m:t>+</m:t>
                          </m:r>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𝑢</m:t>
                              </m:r>
                            </m:sub>
                          </m:sSub>
                          <m:r>
                            <a:rPr lang="en-GB" i="1">
                              <a:solidFill>
                                <a:prstClr val="black"/>
                              </a:solidFill>
                              <a:latin typeface="Cambria Math"/>
                              <a:ea typeface="Calibri"/>
                              <a:cs typeface="Times New Roman"/>
                            </a:rPr>
                            <m:t>+</m:t>
                          </m:r>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𝑑</m:t>
                              </m:r>
                            </m:sub>
                          </m:sSub>
                        </m:sup>
                      </m:sSup>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347574" y="3206382"/>
                <a:ext cx="1402885" cy="369332"/>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7504" y="4725144"/>
                <a:ext cx="9649072" cy="2020681"/>
              </a:xfrm>
              <a:prstGeom prst="rect">
                <a:avLst/>
              </a:prstGeom>
              <a:noFill/>
            </p:spPr>
            <p:txBody>
              <a:bodyPr wrap="square" rtlCol="0">
                <a:spAutoFit/>
              </a:bodyPr>
              <a:lstStyle/>
              <a:p>
                <a:pPr algn="just">
                  <a:lnSpc>
                    <a:spcPct val="150000"/>
                  </a:lnSpc>
                </a:pPr>
                <a14:m>
                  <m:oMath xmlns:m="http://schemas.openxmlformats.org/officeDocument/2006/math">
                    <m:sSubSup>
                      <m:sSubSupPr>
                        <m:ctrlPr>
                          <a:rPr lang="en-GB" sz="1400" b="1" i="1" smtClean="0">
                            <a:latin typeface="Cambria Math" panose="02040503050406030204" pitchFamily="18" charset="0"/>
                          </a:rPr>
                        </m:ctrlPr>
                      </m:sSubSupPr>
                      <m:e>
                        <m:r>
                          <a:rPr lang="en-GB" sz="1400" b="1" i="1">
                            <a:latin typeface="Cambria Math"/>
                          </a:rPr>
                          <m:t>𝒚</m:t>
                        </m:r>
                      </m:e>
                      <m:sub>
                        <m:r>
                          <a:rPr lang="en-GB" sz="1400" b="1" i="1">
                            <a:latin typeface="Cambria Math"/>
                          </a:rPr>
                          <m:t>𝒌</m:t>
                        </m:r>
                      </m:sub>
                      <m:sup>
                        <m:r>
                          <a:rPr lang="en-GB" sz="1400" b="1" i="1">
                            <a:latin typeface="Cambria Math"/>
                          </a:rPr>
                          <m:t>𝒋</m:t>
                        </m:r>
                      </m:sup>
                    </m:sSubSup>
                  </m:oMath>
                </a14:m>
                <a:r>
                  <a:rPr lang="en-GB" sz="1400" b="1" dirty="0">
                    <a:latin typeface="Times New Roman" panose="02020603050405020304" pitchFamily="18" charset="0"/>
                    <a:cs typeface="Times New Roman" panose="02020603050405020304" pitchFamily="18" charset="0"/>
                  </a:rPr>
                  <a:t>=ensemble of state and parameters,</a:t>
                </a:r>
                <a14:m>
                  <m:oMath xmlns:m="http://schemas.openxmlformats.org/officeDocument/2006/math">
                    <m:r>
                      <a:rPr lang="en-GB" sz="1400" i="1" smtClean="0">
                        <a:latin typeface="Cambria Math"/>
                        <a:ea typeface="Calibri"/>
                        <a:cs typeface="Times New Roman"/>
                      </a:rPr>
                      <m:t> </m:t>
                    </m:r>
                    <m:sSub>
                      <m:sSubPr>
                        <m:ctrlPr>
                          <a:rPr lang="en-GB" sz="1400" b="1" i="1">
                            <a:solidFill>
                              <a:prstClr val="black"/>
                            </a:solidFill>
                            <a:latin typeface="Cambria Math" panose="02040503050406030204" pitchFamily="18" charset="0"/>
                          </a:rPr>
                        </m:ctrlPr>
                      </m:sSubPr>
                      <m:e>
                        <m:r>
                          <a:rPr lang="en-GB" sz="1400" i="1">
                            <a:latin typeface="Cambria Math"/>
                            <a:ea typeface="Calibri"/>
                            <a:cs typeface="Times New Roman"/>
                          </a:rPr>
                          <m:t>𝐾</m:t>
                        </m:r>
                      </m:e>
                      <m:sub>
                        <m:r>
                          <a:rPr lang="en-GB" sz="1400" b="1" i="1">
                            <a:solidFill>
                              <a:prstClr val="black"/>
                            </a:solidFill>
                            <a:latin typeface="Cambria Math"/>
                          </a:rPr>
                          <m:t>𝒌</m:t>
                        </m:r>
                      </m:sub>
                    </m:sSub>
                  </m:oMath>
                </a14:m>
                <a:r>
                  <a:rPr lang="en-GB" sz="1400" b="1" dirty="0">
                    <a:latin typeface="Times New Roman" panose="02020603050405020304" pitchFamily="18" charset="0"/>
                    <a:cs typeface="Times New Roman" panose="02020603050405020304" pitchFamily="18" charset="0"/>
                  </a:rPr>
                  <a:t>=absolute permeability,</a:t>
                </a:r>
                <a14:m>
                  <m:oMath xmlns:m="http://schemas.openxmlformats.org/officeDocument/2006/math">
                    <m:sSub>
                      <m:sSubPr>
                        <m:ctrlPr>
                          <a:rPr lang="en-GB" sz="1100" b="1" i="1">
                            <a:solidFill>
                              <a:prstClr val="black"/>
                            </a:solidFill>
                            <a:latin typeface="Cambria Math" panose="02040503050406030204" pitchFamily="18" charset="0"/>
                          </a:rPr>
                        </m:ctrlPr>
                      </m:sSubPr>
                      <m:e>
                        <m:r>
                          <a:rPr lang="en-GB" sz="1400" i="1">
                            <a:latin typeface="Cambria Math"/>
                            <a:ea typeface="Times New Roman"/>
                            <a:cs typeface="Times New Roman"/>
                          </a:rPr>
                          <m:t>𝜑</m:t>
                        </m:r>
                      </m:e>
                      <m:sub>
                        <m:r>
                          <a:rPr lang="en-GB" sz="1100" b="1" i="1">
                            <a:solidFill>
                              <a:prstClr val="black"/>
                            </a:solidFill>
                            <a:latin typeface="Cambria Math"/>
                          </a:rPr>
                          <m:t>𝒌</m:t>
                        </m:r>
                      </m:sub>
                    </m:sSub>
                  </m:oMath>
                </a14:m>
                <a:r>
                  <a:rPr lang="en-GB" sz="1400" b="1" dirty="0">
                    <a:latin typeface="Times New Roman" panose="02020603050405020304" pitchFamily="18" charset="0"/>
                    <a:cs typeface="Times New Roman" panose="02020603050405020304" pitchFamily="18" charset="0"/>
                  </a:rPr>
                  <a:t>=effective porosity,  </a:t>
                </a:r>
              </a:p>
              <a:p>
                <a:pPr algn="just">
                  <a:lnSpc>
                    <a:spcPct val="150000"/>
                  </a:lnSpc>
                </a:pPr>
                <a14:m>
                  <m:oMath xmlns:m="http://schemas.openxmlformats.org/officeDocument/2006/math">
                    <m:sSub>
                      <m:sSubPr>
                        <m:ctrlPr>
                          <a:rPr lang="en-GB" sz="1400" i="1">
                            <a:latin typeface="Cambria Math" panose="02040503050406030204" pitchFamily="18" charset="0"/>
                            <a:ea typeface="Calibri"/>
                            <a:cs typeface="Times New Roman"/>
                          </a:rPr>
                        </m:ctrlPr>
                      </m:sSubPr>
                      <m:e>
                        <m:r>
                          <a:rPr lang="en-GB" sz="1400" i="1">
                            <a:latin typeface="Cambria Math"/>
                            <a:ea typeface="Calibri"/>
                            <a:cs typeface="Times New Roman"/>
                          </a:rPr>
                          <m:t>𝐵𝐻𝑃</m:t>
                        </m:r>
                      </m:e>
                      <m:sub>
                        <m:r>
                          <a:rPr lang="en-GB" sz="1400" i="1">
                            <a:latin typeface="Cambria Math"/>
                            <a:ea typeface="Calibri"/>
                            <a:cs typeface="Times New Roman"/>
                          </a:rPr>
                          <m:t>𝑘</m:t>
                        </m:r>
                      </m:sub>
                    </m:sSub>
                  </m:oMath>
                </a14:m>
                <a:r>
                  <a:rPr lang="en-GB" sz="1400" b="1" dirty="0">
                    <a:latin typeface="Times New Roman" panose="02020603050405020304" pitchFamily="18" charset="0"/>
                    <a:cs typeface="Times New Roman" panose="02020603050405020304" pitchFamily="18" charset="0"/>
                  </a:rPr>
                  <a:t>=Botom-hole presure of injector well , </a:t>
                </a:r>
                <a14:m>
                  <m:oMath xmlns:m="http://schemas.openxmlformats.org/officeDocument/2006/math">
                    <m:sSub>
                      <m:sSubPr>
                        <m:ctrlPr>
                          <a:rPr lang="en-GB" sz="1400" i="1" smtClean="0">
                            <a:latin typeface="Cambria Math" panose="02040503050406030204" pitchFamily="18" charset="0"/>
                            <a:ea typeface="Calibri"/>
                            <a:cs typeface="Times New Roman"/>
                          </a:rPr>
                        </m:ctrlPr>
                      </m:sSubPr>
                      <m:e>
                        <m:r>
                          <a:rPr lang="en-GB" sz="1400" i="1">
                            <a:latin typeface="Cambria Math"/>
                            <a:ea typeface="Calibri"/>
                            <a:cs typeface="Times New Roman"/>
                          </a:rPr>
                          <m:t>𝑃</m:t>
                        </m:r>
                      </m:e>
                      <m:sub>
                        <m:r>
                          <a:rPr lang="en-GB" sz="1400" i="1">
                            <a:latin typeface="Cambria Math"/>
                            <a:ea typeface="Calibri"/>
                            <a:cs typeface="Times New Roman"/>
                          </a:rPr>
                          <m:t>𝑖</m:t>
                        </m:r>
                      </m:sub>
                    </m:sSub>
                  </m:oMath>
                </a14:m>
                <a:r>
                  <a:rPr lang="en-GB" sz="1400" b="1" dirty="0">
                    <a:latin typeface="Times New Roman" panose="02020603050405020304" pitchFamily="18" charset="0"/>
                    <a:cs typeface="Times New Roman" panose="02020603050405020304" pitchFamily="18" charset="0"/>
                  </a:rPr>
                  <a:t>=pressure, </a:t>
                </a:r>
              </a:p>
              <a:p>
                <a:pPr algn="just">
                  <a:lnSpc>
                    <a:spcPct val="150000"/>
                  </a:lnSpc>
                </a:pPr>
                <a14:m>
                  <m:oMath xmlns:m="http://schemas.openxmlformats.org/officeDocument/2006/math">
                    <m:r>
                      <a:rPr lang="en-GB" sz="1400" i="1">
                        <a:latin typeface="Cambria Math"/>
                        <a:ea typeface="Calibri"/>
                        <a:cs typeface="Times New Roman"/>
                      </a:rPr>
                      <m:t>𝑄</m:t>
                    </m:r>
                    <m:r>
                      <a:rPr lang="en-GB" sz="1400" i="1" baseline="-25000">
                        <a:latin typeface="Cambria Math"/>
                        <a:ea typeface="Calibri"/>
                        <a:cs typeface="Times New Roman"/>
                      </a:rPr>
                      <m:t>𝑤</m:t>
                    </m:r>
                  </m:oMath>
                </a14:m>
                <a:r>
                  <a:rPr lang="en-GB" sz="1400" b="1" dirty="0">
                    <a:latin typeface="Times New Roman" panose="02020603050405020304" pitchFamily="18" charset="0"/>
                    <a:cs typeface="Times New Roman" panose="02020603050405020304" pitchFamily="18" charset="0"/>
                  </a:rPr>
                  <a:t>=water production rate, </a:t>
                </a:r>
                <a14:m>
                  <m:oMath xmlns:m="http://schemas.openxmlformats.org/officeDocument/2006/math">
                    <m:sSub>
                      <m:sSubPr>
                        <m:ctrlPr>
                          <a:rPr lang="en-GB" sz="1400" i="1">
                            <a:latin typeface="Cambria Math" panose="02040503050406030204" pitchFamily="18" charset="0"/>
                            <a:ea typeface="Calibri"/>
                            <a:cs typeface="Times New Roman"/>
                          </a:rPr>
                        </m:ctrlPr>
                      </m:sSubPr>
                      <m:e>
                        <m:r>
                          <a:rPr lang="en-GB" sz="1400" i="1">
                            <a:latin typeface="Cambria Math"/>
                            <a:ea typeface="Calibri"/>
                            <a:cs typeface="Times New Roman"/>
                          </a:rPr>
                          <m:t>𝑆</m:t>
                        </m:r>
                      </m:e>
                      <m:sub>
                        <m:r>
                          <a:rPr lang="en-GB" sz="1400" i="1">
                            <a:latin typeface="Cambria Math"/>
                            <a:ea typeface="Calibri"/>
                            <a:cs typeface="Times New Roman"/>
                          </a:rPr>
                          <m:t>𝑤</m:t>
                        </m:r>
                        <m:r>
                          <a:rPr lang="en-GB" sz="1400" i="1">
                            <a:latin typeface="Cambria Math"/>
                            <a:ea typeface="Calibri"/>
                            <a:cs typeface="Times New Roman"/>
                          </a:rPr>
                          <m:t>,</m:t>
                        </m:r>
                        <m:r>
                          <a:rPr lang="en-GB" sz="1400" i="1">
                            <a:latin typeface="Cambria Math"/>
                            <a:ea typeface="Calibri"/>
                            <a:cs typeface="Times New Roman"/>
                          </a:rPr>
                          <m:t>𝑖</m:t>
                        </m:r>
                      </m:sub>
                    </m:sSub>
                  </m:oMath>
                </a14:m>
                <a:r>
                  <a:rPr lang="en-GB" sz="1400" b="1" dirty="0">
                    <a:latin typeface="Times New Roman" panose="02020603050405020304" pitchFamily="18" charset="0"/>
                    <a:cs typeface="Times New Roman" panose="02020603050405020304" pitchFamily="18" charset="0"/>
                  </a:rPr>
                  <a:t>=saturation</a:t>
                </a:r>
              </a:p>
              <a:p>
                <a14:m>
                  <m:oMath xmlns:m="http://schemas.openxmlformats.org/officeDocument/2006/math">
                    <m:r>
                      <a:rPr lang="en-GB" sz="1400" i="1">
                        <a:latin typeface="Cambria Math"/>
                        <a:ea typeface="Calibri"/>
                        <a:cs typeface="Times New Roman"/>
                      </a:rPr>
                      <m:t>𝑄</m:t>
                    </m:r>
                    <m:r>
                      <a:rPr lang="en-GB" sz="1400" i="1" baseline="-25000">
                        <a:latin typeface="Cambria Math"/>
                        <a:ea typeface="Calibri"/>
                        <a:cs typeface="Times New Roman"/>
                      </a:rPr>
                      <m:t>𝑜</m:t>
                    </m:r>
                  </m:oMath>
                </a14:m>
                <a:r>
                  <a:rPr lang="en-GB" sz="1400" b="1" dirty="0">
                    <a:latin typeface="Times New Roman" panose="02020603050405020304" pitchFamily="18" charset="0"/>
                    <a:cs typeface="Times New Roman" panose="02020603050405020304" pitchFamily="18" charset="0"/>
                  </a:rPr>
                  <a:t>=oil production rate, j=1,..ensemble members(100), k=time-step period, </a:t>
                </a:r>
                <a:r>
                  <a:rPr lang="en-GB" sz="1400" b="1" dirty="0" err="1">
                    <a:latin typeface="Times New Roman" panose="02020603050405020304" pitchFamily="18" charset="0"/>
                    <a:cs typeface="Times New Roman" panose="02020603050405020304" pitchFamily="18" charset="0"/>
                  </a:rPr>
                  <a:t>i</a:t>
                </a:r>
                <a:r>
                  <a:rPr lang="en-GB" sz="1400" b="1" dirty="0">
                    <a:latin typeface="Times New Roman" panose="02020603050405020304" pitchFamily="18" charset="0"/>
                    <a:cs typeface="Times New Roman" panose="02020603050405020304" pitchFamily="18" charset="0"/>
                  </a:rPr>
                  <a:t>=</a:t>
                </a:r>
                <a:r>
                  <a:rPr lang="en-GB" sz="1400" b="1" dirty="0" err="1">
                    <a:latin typeface="Times New Roman" panose="02020603050405020304" pitchFamily="18" charset="0"/>
                    <a:cs typeface="Times New Roman" panose="02020603050405020304" pitchFamily="18" charset="0"/>
                  </a:rPr>
                  <a:t>gridblock</a:t>
                </a:r>
                <a:r>
                  <a:rPr lang="en-GB" sz="1400" b="1" dirty="0">
                    <a:latin typeface="Times New Roman" panose="02020603050405020304" pitchFamily="18" charset="0"/>
                    <a:cs typeface="Times New Roman" panose="02020603050405020304" pitchFamily="18" charset="0"/>
                  </a:rPr>
                  <a:t> index(pixel).</a:t>
                </a:r>
              </a:p>
              <a:p>
                <a:r>
                  <a:rPr lang="en-GB" sz="1400" b="1" dirty="0" err="1">
                    <a:latin typeface="Times New Roman" panose="02020603050405020304" pitchFamily="18" charset="0"/>
                    <a:cs typeface="Times New Roman" panose="02020603050405020304" pitchFamily="18" charset="0"/>
                  </a:rPr>
                  <a:t>hyp</a:t>
                </a:r>
                <a:r>
                  <a:rPr lang="en-GB" sz="1400" b="1" dirty="0">
                    <a:latin typeface="Times New Roman" panose="02020603050405020304" pitchFamily="18" charset="0"/>
                    <a:cs typeface="Times New Roman" panose="02020603050405020304" pitchFamily="18" charset="0"/>
                  </a:rPr>
                  <a:t>= Any hyper-parameter to be updated ,</a:t>
                </a:r>
                <a:r>
                  <a:rPr lang="en-GB" sz="1400" dirty="0">
                    <a:solidFill>
                      <a:prstClr val="black"/>
                    </a:solidFill>
                    <a:ea typeface="Calibri"/>
                    <a:cs typeface="Times New Roman"/>
                  </a:rPr>
                  <a:t> </a:t>
                </a:r>
                <a14:m>
                  <m:oMath xmlns:m="http://schemas.openxmlformats.org/officeDocument/2006/math">
                    <m:sSub>
                      <m:sSubPr>
                        <m:ctrlPr>
                          <a:rPr lang="en-GB" sz="1400" i="1">
                            <a:solidFill>
                              <a:prstClr val="black"/>
                            </a:solidFill>
                            <a:latin typeface="Cambria Math" panose="02040503050406030204" pitchFamily="18" charset="0"/>
                            <a:ea typeface="Calibri"/>
                            <a:cs typeface="Times New Roman"/>
                          </a:rPr>
                        </m:ctrlPr>
                      </m:sSubPr>
                      <m:e>
                        <m:r>
                          <a:rPr lang="en-GB" sz="1400" i="1">
                            <a:solidFill>
                              <a:prstClr val="black"/>
                            </a:solidFill>
                            <a:latin typeface="Cambria Math"/>
                            <a:ea typeface="Calibri"/>
                            <a:cs typeface="Times New Roman"/>
                          </a:rPr>
                          <m:t>𝑁</m:t>
                        </m:r>
                      </m:e>
                      <m:sub>
                        <m:r>
                          <a:rPr lang="en-GB" sz="1400" i="1">
                            <a:solidFill>
                              <a:prstClr val="black"/>
                            </a:solidFill>
                            <a:latin typeface="Cambria Math"/>
                            <a:ea typeface="Calibri"/>
                            <a:cs typeface="Times New Roman"/>
                          </a:rPr>
                          <m:t>𝑚</m:t>
                        </m:r>
                      </m:sub>
                    </m:sSub>
                  </m:oMath>
                </a14:m>
                <a:r>
                  <a:rPr lang="en-GB" sz="1400" b="1" dirty="0">
                    <a:latin typeface="Times New Roman" panose="02020603050405020304" pitchFamily="18" charset="0"/>
                    <a:cs typeface="Times New Roman" panose="02020603050405020304" pitchFamily="18" charset="0"/>
                  </a:rPr>
                  <a:t>=model parameters, </a:t>
                </a:r>
                <a14:m>
                  <m:oMath xmlns:m="http://schemas.openxmlformats.org/officeDocument/2006/math">
                    <m:sSub>
                      <m:sSubPr>
                        <m:ctrlPr>
                          <a:rPr lang="en-GB" sz="1400" i="1">
                            <a:solidFill>
                              <a:prstClr val="black"/>
                            </a:solidFill>
                            <a:latin typeface="Cambria Math" panose="02040503050406030204" pitchFamily="18" charset="0"/>
                            <a:ea typeface="Calibri"/>
                            <a:cs typeface="Times New Roman"/>
                          </a:rPr>
                        </m:ctrlPr>
                      </m:sSubPr>
                      <m:e>
                        <m:r>
                          <a:rPr lang="en-GB" sz="1400" i="1">
                            <a:solidFill>
                              <a:prstClr val="black"/>
                            </a:solidFill>
                            <a:latin typeface="Cambria Math"/>
                            <a:ea typeface="Calibri"/>
                            <a:cs typeface="Times New Roman"/>
                          </a:rPr>
                          <m:t>𝑁</m:t>
                        </m:r>
                      </m:e>
                      <m:sub>
                        <m:r>
                          <a:rPr lang="en-GB" sz="1400" b="0" i="1" smtClean="0">
                            <a:solidFill>
                              <a:prstClr val="black"/>
                            </a:solidFill>
                            <a:latin typeface="Cambria Math"/>
                            <a:ea typeface="Calibri"/>
                            <a:cs typeface="Times New Roman"/>
                          </a:rPr>
                          <m:t>𝑢</m:t>
                        </m:r>
                      </m:sub>
                    </m:sSub>
                  </m:oMath>
                </a14:m>
                <a:r>
                  <a:rPr lang="en-GB" sz="1400" b="1" dirty="0">
                    <a:latin typeface="Times New Roman" panose="02020603050405020304" pitchFamily="18" charset="0"/>
                    <a:cs typeface="Times New Roman" panose="02020603050405020304" pitchFamily="18" charset="0"/>
                  </a:rPr>
                  <a:t>=model states, </a:t>
                </a:r>
                <a14:m>
                  <m:oMath xmlns:m="http://schemas.openxmlformats.org/officeDocument/2006/math">
                    <m:sSub>
                      <m:sSubPr>
                        <m:ctrlPr>
                          <a:rPr lang="en-GB" sz="1400" i="1" smtClean="0">
                            <a:solidFill>
                              <a:prstClr val="black"/>
                            </a:solidFill>
                            <a:latin typeface="Cambria Math" panose="02040503050406030204" pitchFamily="18" charset="0"/>
                            <a:ea typeface="Calibri"/>
                            <a:cs typeface="Times New Roman"/>
                          </a:rPr>
                        </m:ctrlPr>
                      </m:sSubPr>
                      <m:e>
                        <m:r>
                          <a:rPr lang="en-GB" sz="1400" i="1">
                            <a:solidFill>
                              <a:prstClr val="black"/>
                            </a:solidFill>
                            <a:latin typeface="Cambria Math"/>
                            <a:ea typeface="Calibri"/>
                            <a:cs typeface="Times New Roman"/>
                          </a:rPr>
                          <m:t>𝑁</m:t>
                        </m:r>
                      </m:e>
                      <m:sub>
                        <m:r>
                          <a:rPr lang="en-GB" sz="1400" b="0" i="1" smtClean="0">
                            <a:solidFill>
                              <a:prstClr val="black"/>
                            </a:solidFill>
                            <a:latin typeface="Cambria Math"/>
                            <a:ea typeface="Calibri"/>
                            <a:cs typeface="Times New Roman"/>
                          </a:rPr>
                          <m:t>𝑑</m:t>
                        </m:r>
                      </m:sub>
                    </m:sSub>
                  </m:oMath>
                </a14:m>
                <a:r>
                  <a:rPr lang="en-GB" sz="1400" b="1" dirty="0">
                    <a:latin typeface="Times New Roman" panose="02020603050405020304" pitchFamily="18" charset="0"/>
                    <a:cs typeface="Times New Roman" panose="02020603050405020304" pitchFamily="18" charset="0"/>
                  </a:rPr>
                  <a:t>=simulated data</a:t>
                </a:r>
              </a:p>
              <a:p>
                <a:endParaRPr lang="en-GB" sz="1400" b="1" dirty="0">
                  <a:latin typeface="Times New Roman" panose="02020603050405020304" pitchFamily="18" charset="0"/>
                  <a:cs typeface="Times New Roman" panose="02020603050405020304" pitchFamily="18" charset="0"/>
                </a:endParaRPr>
              </a:p>
              <a:p>
                <a:endParaRPr lang="en-GB" sz="1400" b="1"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7504" y="4725144"/>
                <a:ext cx="9649072" cy="2020681"/>
              </a:xfrm>
              <a:prstGeom prst="rect">
                <a:avLst/>
              </a:prstGeom>
              <a:blipFill rotWithShape="1">
                <a:blip r:embed="rId4"/>
                <a:stretch>
                  <a:fillRect l="-190"/>
                </a:stretch>
              </a:blipFill>
            </p:spPr>
            <p:txBody>
              <a:bodyPr/>
              <a:lstStyle/>
              <a:p>
                <a:r>
                  <a:rPr lang="en-GB">
                    <a:noFill/>
                  </a:rPr>
                  <a:t> </a:t>
                </a:r>
              </a:p>
            </p:txBody>
          </p:sp>
        </mc:Fallback>
      </mc:AlternateContent>
      <p:sp>
        <p:nvSpPr>
          <p:cNvPr id="8"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Filter</a:t>
            </a:r>
            <a:endParaRPr lang="en-GB" sz="2000" dirty="0">
              <a:solidFill>
                <a:srgbClr val="FF0000"/>
              </a:solidFill>
            </a:endParaRPr>
          </a:p>
        </p:txBody>
      </p:sp>
      <p:sp>
        <p:nvSpPr>
          <p:cNvPr id="9" name="Right Brace 8"/>
          <p:cNvSpPr/>
          <p:nvPr/>
        </p:nvSpPr>
        <p:spPr>
          <a:xfrm>
            <a:off x="3347864" y="2238028"/>
            <a:ext cx="288032" cy="8640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a:off x="3347864" y="3202959"/>
            <a:ext cx="288032" cy="6480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a:off x="3347864" y="3861048"/>
            <a:ext cx="288032" cy="720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TextBox 12"/>
              <p:cNvSpPr txBox="1"/>
              <p:nvPr/>
            </p:nvSpPr>
            <p:spPr>
              <a:xfrm>
                <a:off x="3583335" y="2485410"/>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𝑚</m:t>
                          </m:r>
                        </m:sub>
                      </m:sSub>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3583335" y="2485410"/>
                <a:ext cx="563074" cy="369332"/>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567319" y="3342329"/>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𝑢</m:t>
                          </m:r>
                        </m:sub>
                      </m:sSub>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3567319" y="3342329"/>
                <a:ext cx="563074" cy="369332"/>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567319" y="4036422"/>
                <a:ext cx="5630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b="0" i="1" smtClean="0">
                              <a:solidFill>
                                <a:prstClr val="black"/>
                              </a:solidFill>
                              <a:latin typeface="Cambria Math"/>
                              <a:ea typeface="Calibri"/>
                              <a:cs typeface="Times New Roman"/>
                            </a:rPr>
                            <m:t>𝑑</m:t>
                          </m:r>
                        </m:sub>
                      </m:sSub>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3567319" y="4036422"/>
                <a:ext cx="563074" cy="369332"/>
              </a:xfrm>
              <a:prstGeom prst="rect">
                <a:avLst/>
              </a:prstGeom>
              <a:blipFill rotWithShape="1">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7779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26288" y="1019447"/>
            <a:ext cx="8717711" cy="1143000"/>
          </a:xfrm>
        </p:spPr>
        <p:txBody>
          <a:bodyPr/>
          <a:lstStyle/>
          <a:p>
            <a:r>
              <a:rPr lang="en-GB" sz="2000" dirty="0">
                <a:solidFill>
                  <a:srgbClr val="FF0000"/>
                </a:solidFill>
              </a:rPr>
              <a:t>Ensemble Kalman Filter data assimilation (real-time inversion)</a:t>
            </a:r>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13</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2" name="Rectangle 1"/>
              <p:cNvSpPr/>
              <p:nvPr/>
            </p:nvSpPr>
            <p:spPr>
              <a:xfrm>
                <a:off x="107504" y="2256191"/>
                <a:ext cx="3483794" cy="4337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𝑗</m:t>
                          </m:r>
                        </m:sup>
                      </m:sSubSup>
                      <m:r>
                        <a:rPr lang="en-GB" i="1">
                          <a:latin typeface="Cambria Math"/>
                        </a:rPr>
                        <m:t>=</m:t>
                      </m:r>
                      <m:sSup>
                        <m:sSupPr>
                          <m:ctrlPr>
                            <a:rPr lang="en-GB" i="1">
                              <a:latin typeface="Cambria Math" panose="02040503050406030204" pitchFamily="18" charset="0"/>
                            </a:rPr>
                          </m:ctrlPr>
                        </m:sSupPr>
                        <m:e>
                          <m:r>
                            <a:rPr lang="en-GB" i="1">
                              <a:latin typeface="Cambria Math"/>
                            </a:rPr>
                            <m:t>𝑦</m:t>
                          </m:r>
                        </m:e>
                        <m:sup>
                          <m:r>
                            <a:rPr lang="en-GB" i="1">
                              <a:latin typeface="Cambria Math"/>
                            </a:rPr>
                            <m:t>𝑗</m:t>
                          </m:r>
                        </m:sup>
                      </m:sSup>
                      <m:r>
                        <a:rPr lang="en-GB" i="1">
                          <a:latin typeface="Cambria Math"/>
                        </a:rPr>
                        <m:t>∈ </m:t>
                      </m:r>
                      <m:sSup>
                        <m:sSupPr>
                          <m:ctrlPr>
                            <a:rPr lang="en-GB" i="1">
                              <a:latin typeface="Cambria Math" panose="02040503050406030204" pitchFamily="18" charset="0"/>
                            </a:rPr>
                          </m:ctrlPr>
                        </m:sSupPr>
                        <m:e>
                          <m:r>
                            <a:rPr lang="en-GB" i="1">
                              <a:latin typeface="Cambria Math"/>
                            </a:rPr>
                            <m:t>ℛ</m:t>
                          </m:r>
                        </m:e>
                        <m:sup>
                          <m:sSub>
                            <m:sSubPr>
                              <m:ctrlPr>
                                <a:rPr lang="en-GB" i="1">
                                  <a:latin typeface="Cambria Math" panose="02040503050406030204" pitchFamily="18" charset="0"/>
                                </a:rPr>
                              </m:ctrlPr>
                            </m:sSubPr>
                            <m:e>
                              <m:r>
                                <a:rPr lang="en-GB" i="1">
                                  <a:latin typeface="Cambria Math"/>
                                </a:rPr>
                                <m:t>𝑁</m:t>
                              </m:r>
                            </m:e>
                            <m:sub>
                              <m:r>
                                <a:rPr lang="en-GB" i="1">
                                  <a:latin typeface="Cambria Math"/>
                                </a:rPr>
                                <m:t>𝑦</m:t>
                              </m:r>
                            </m:sub>
                          </m:sSub>
                          <m:r>
                            <a:rPr lang="en-GB" i="1">
                              <a:latin typeface="Cambria Math"/>
                            </a:rPr>
                            <m:t>×</m:t>
                          </m:r>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sup>
                      </m:sSup>
                      <m:r>
                        <a:rPr lang="en-GB">
                          <a:latin typeface="Cambria Math"/>
                        </a:rPr>
                        <m:t>, </m:t>
                      </m:r>
                      <m:r>
                        <a:rPr lang="en-GB" i="1">
                          <a:latin typeface="Cambria Math"/>
                        </a:rPr>
                        <m:t>𝑗</m:t>
                      </m:r>
                      <m:r>
                        <a:rPr lang="en-GB" i="1">
                          <a:latin typeface="Cambria Math"/>
                        </a:rPr>
                        <m:t>=1,⋯,</m:t>
                      </m:r>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107504" y="2256191"/>
                <a:ext cx="3483794" cy="433773"/>
              </a:xfrm>
              <a:prstGeom prst="rect">
                <a:avLst/>
              </a:prstGeom>
              <a:blipFill rotWithShape="1">
                <a:blip r:embed="rId3"/>
                <a:stretch>
                  <a:fillRect b="-84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72000" y="2024460"/>
                <a:ext cx="2643801" cy="897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𝑗</m:t>
                          </m:r>
                        </m:sup>
                      </m:sSubSup>
                      <m:r>
                        <a:rPr lang="en-GB" i="1">
                          <a:latin typeface="Cambria Math"/>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GB" i="1">
                                      <a:latin typeface="Cambria Math"/>
                                    </a:rPr>
                                    <m:t>𝑚</m:t>
                                  </m:r>
                                </m:e>
                                <m:e>
                                  <m:sSub>
                                    <m:sSubPr>
                                      <m:ctrlPr>
                                        <a:rPr lang="en-GB" i="1">
                                          <a:latin typeface="Cambria Math" panose="02040503050406030204" pitchFamily="18" charset="0"/>
                                        </a:rPr>
                                      </m:ctrlPr>
                                    </m:sSubPr>
                                    <m:e>
                                      <m:r>
                                        <a:rPr lang="en-GB" i="1">
                                          <a:latin typeface="Cambria Math"/>
                                        </a:rPr>
                                        <m:t>𝑢</m:t>
                                      </m:r>
                                    </m:e>
                                    <m:sub>
                                      <m:r>
                                        <a:rPr lang="en-GB" i="1">
                                          <a:latin typeface="Cambria Math"/>
                                        </a:rPr>
                                        <m:t>𝑘</m:t>
                                      </m:r>
                                    </m:sub>
                                  </m:sSub>
                                </m:e>
                                <m:e>
                                  <m:sSub>
                                    <m:sSubPr>
                                      <m:ctrlPr>
                                        <a:rPr lang="en-GB" i="1">
                                          <a:latin typeface="Cambria Math" panose="02040503050406030204" pitchFamily="18" charset="0"/>
                                        </a:rPr>
                                      </m:ctrlPr>
                                    </m:sSubPr>
                                    <m:e>
                                      <m:r>
                                        <a:rPr lang="en-GB" i="1">
                                          <a:latin typeface="Cambria Math"/>
                                        </a:rPr>
                                        <m:t>𝑑</m:t>
                                      </m:r>
                                    </m:e>
                                    <m:sub>
                                      <m:r>
                                        <a:rPr lang="en-GB" i="1">
                                          <a:latin typeface="Cambria Math"/>
                                        </a:rPr>
                                        <m:t>𝑘</m:t>
                                      </m:r>
                                    </m:sub>
                                  </m:sSub>
                                </m:e>
                              </m:eqArr>
                            </m:e>
                          </m:d>
                        </m:e>
                        <m:sup>
                          <m:r>
                            <a:rPr lang="en-GB" i="1">
                              <a:latin typeface="Cambria Math"/>
                            </a:rPr>
                            <m:t>𝑗</m:t>
                          </m:r>
                        </m:sup>
                      </m:sSup>
                      <m:r>
                        <a:rPr lang="en-GB" i="1">
                          <a:latin typeface="Cambria Math"/>
                        </a:rPr>
                        <m:t>∈</m:t>
                      </m:r>
                      <m:sSup>
                        <m:sSupPr>
                          <m:ctrlPr>
                            <a:rPr lang="en-GB" i="1">
                              <a:latin typeface="Cambria Math" panose="02040503050406030204" pitchFamily="18" charset="0"/>
                            </a:rPr>
                          </m:ctrlPr>
                        </m:sSupPr>
                        <m:e>
                          <m:r>
                            <a:rPr lang="en-GB" i="1">
                              <a:latin typeface="Cambria Math"/>
                            </a:rPr>
                            <m:t>ℛ</m:t>
                          </m:r>
                        </m:e>
                        <m:sup>
                          <m:sSub>
                            <m:sSubPr>
                              <m:ctrlPr>
                                <a:rPr lang="en-GB" i="1">
                                  <a:latin typeface="Cambria Math" panose="02040503050406030204" pitchFamily="18" charset="0"/>
                                </a:rPr>
                              </m:ctrlPr>
                            </m:sSubPr>
                            <m:e>
                              <m:r>
                                <a:rPr lang="en-GB" i="1">
                                  <a:latin typeface="Cambria Math"/>
                                </a:rPr>
                                <m:t>𝑁</m:t>
                              </m:r>
                            </m:e>
                            <m:sub>
                              <m:r>
                                <a:rPr lang="en-GB" i="1">
                                  <a:latin typeface="Cambria Math"/>
                                </a:rPr>
                                <m:t>𝑚</m:t>
                              </m:r>
                            </m:sub>
                          </m:sSub>
                          <m:r>
                            <a:rPr lang="en-GB" i="1">
                              <a:latin typeface="Cambria Math"/>
                            </a:rPr>
                            <m:t>+</m:t>
                          </m:r>
                          <m:sSub>
                            <m:sSubPr>
                              <m:ctrlPr>
                                <a:rPr lang="en-GB" i="1">
                                  <a:latin typeface="Cambria Math" panose="02040503050406030204" pitchFamily="18" charset="0"/>
                                </a:rPr>
                              </m:ctrlPr>
                            </m:sSubPr>
                            <m:e>
                              <m:r>
                                <a:rPr lang="en-GB" i="1">
                                  <a:latin typeface="Cambria Math"/>
                                </a:rPr>
                                <m:t>𝑁</m:t>
                              </m:r>
                            </m:e>
                            <m:sub>
                              <m:r>
                                <a:rPr lang="en-GB" i="1">
                                  <a:latin typeface="Cambria Math"/>
                                </a:rPr>
                                <m:t>𝑢</m:t>
                              </m:r>
                            </m:sub>
                          </m:sSub>
                          <m:r>
                            <a:rPr lang="en-GB" i="1">
                              <a:latin typeface="Cambria Math"/>
                            </a:rPr>
                            <m:t>+</m:t>
                          </m:r>
                          <m:sSub>
                            <m:sSubPr>
                              <m:ctrlPr>
                                <a:rPr lang="en-GB" i="1">
                                  <a:latin typeface="Cambria Math" panose="02040503050406030204" pitchFamily="18" charset="0"/>
                                </a:rPr>
                              </m:ctrlPr>
                            </m:sSubPr>
                            <m:e>
                              <m:r>
                                <a:rPr lang="en-GB" i="1">
                                  <a:latin typeface="Cambria Math"/>
                                </a:rPr>
                                <m:t>𝑁</m:t>
                              </m:r>
                            </m:e>
                            <m:sub>
                              <m:r>
                                <a:rPr lang="en-GB" i="1">
                                  <a:latin typeface="Cambria Math"/>
                                </a:rPr>
                                <m:t>𝑑</m:t>
                              </m:r>
                            </m:sub>
                          </m:sSub>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4572000" y="2024460"/>
                <a:ext cx="2643801" cy="897233"/>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79512" y="3068960"/>
                <a:ext cx="2950231" cy="455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r>
                        <a:rPr lang="en-GB" i="1">
                          <a:latin typeface="Cambria Math"/>
                        </a:rPr>
                        <m:t>𝐹</m:t>
                      </m:r>
                      <m:d>
                        <m:dPr>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r>
                                <a:rPr lang="en-GB" i="1">
                                  <a:latin typeface="Cambria Math"/>
                                </a:rPr>
                                <m:t>−1</m:t>
                              </m:r>
                            </m:sub>
                            <m:sup>
                              <m:r>
                                <a:rPr lang="en-GB" i="1">
                                  <a:latin typeface="Cambria Math"/>
                                </a:rPr>
                                <m:t>𝑎</m:t>
                              </m:r>
                              <m:r>
                                <a:rPr lang="en-GB" i="1">
                                  <a:latin typeface="Cambria Math"/>
                                </a:rPr>
                                <m:t>,</m:t>
                              </m:r>
                              <m:r>
                                <a:rPr lang="en-GB" i="1">
                                  <a:latin typeface="Cambria Math"/>
                                </a:rPr>
                                <m:t>𝑗</m:t>
                              </m:r>
                            </m:sup>
                          </m:sSubSup>
                        </m:e>
                      </m:d>
                      <m:r>
                        <a:rPr lang="en-GB">
                          <a:latin typeface="Cambria Math"/>
                        </a:rPr>
                        <m:t>, </m:t>
                      </m:r>
                      <m:r>
                        <a:rPr lang="en-GB" i="1">
                          <a:latin typeface="Cambria Math"/>
                        </a:rPr>
                        <m:t>𝑗</m:t>
                      </m:r>
                      <m:r>
                        <a:rPr lang="en-GB" i="1">
                          <a:latin typeface="Cambria Math"/>
                        </a:rPr>
                        <m:t>=1,⋯,</m:t>
                      </m:r>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179512" y="3068960"/>
                <a:ext cx="2950231" cy="455830"/>
              </a:xfrm>
              <a:prstGeom prst="rect">
                <a:avLst/>
              </a:prstGeom>
              <a:blipFill rotWithShape="1">
                <a:blip r:embed="rId5"/>
                <a:stretch>
                  <a:fillRect b="-2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347864" y="3140968"/>
                <a:ext cx="5616623" cy="7120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𝑎</m:t>
                          </m:r>
                          <m:r>
                            <a:rPr lang="en-GB" i="1">
                              <a:latin typeface="Cambria Math"/>
                            </a:rPr>
                            <m:t>,</m:t>
                          </m:r>
                          <m:r>
                            <a:rPr lang="en-GB" i="1">
                              <a:latin typeface="Cambria Math"/>
                            </a:rPr>
                            <m:t>𝑗</m:t>
                          </m:r>
                        </m:sup>
                      </m:sSubSup>
                      <m:r>
                        <a:rPr lang="en-GB" i="1">
                          <a:latin typeface="Cambria Math"/>
                        </a:rPr>
                        <m:t>=</m:t>
                      </m:r>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sSub>
                        <m:sSubPr>
                          <m:ctrlPr>
                            <a:rPr lang="en-GB" i="1">
                              <a:latin typeface="Cambria Math" panose="02040503050406030204" pitchFamily="18" charset="0"/>
                            </a:rPr>
                          </m:ctrlPr>
                        </m:sSubPr>
                        <m:e>
                          <m:r>
                            <a:rPr lang="en-GB" i="1">
                              <a:latin typeface="Cambria Math"/>
                            </a:rPr>
                            <m:t>𝐾</m:t>
                          </m:r>
                        </m:e>
                        <m:sub>
                          <m:r>
                            <a:rPr lang="en-GB" i="1">
                              <a:latin typeface="Cambria Math"/>
                            </a:rPr>
                            <m:t>𝑘</m:t>
                          </m:r>
                        </m:sub>
                      </m:sSub>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𝑑</m:t>
                              </m:r>
                            </m:e>
                            <m:sub>
                              <m:r>
                                <a:rPr lang="en-GB" i="1">
                                  <a:latin typeface="Cambria Math"/>
                                </a:rPr>
                                <m:t>𝑜𝑏𝑠</m:t>
                              </m:r>
                              <m:r>
                                <a:rPr lang="en-GB" i="1">
                                  <a:latin typeface="Cambria Math"/>
                                </a:rPr>
                                <m:t>,</m:t>
                              </m:r>
                              <m:r>
                                <a:rPr lang="en-GB" i="1">
                                  <a:latin typeface="Cambria Math"/>
                                </a:rPr>
                                <m:t>𝑘</m:t>
                              </m:r>
                            </m:sub>
                          </m:sSub>
                          <m:r>
                            <a:rPr lang="en-GB" i="1">
                              <a:latin typeface="Cambria Math"/>
                            </a:rPr>
                            <m:t>+</m:t>
                          </m:r>
                          <m:sSubSup>
                            <m:sSubSupPr>
                              <m:ctrlPr>
                                <a:rPr lang="en-GB" i="1">
                                  <a:latin typeface="Cambria Math" panose="02040503050406030204" pitchFamily="18" charset="0"/>
                                </a:rPr>
                              </m:ctrlPr>
                            </m:sSubSupPr>
                            <m:e>
                              <m:r>
                                <a:rPr lang="en-GB" i="1">
                                  <a:latin typeface="Cambria Math"/>
                                </a:rPr>
                                <m:t>𝜀</m:t>
                              </m:r>
                            </m:e>
                            <m:sub>
                              <m:r>
                                <a:rPr lang="en-GB" i="1">
                                  <a:latin typeface="Cambria Math"/>
                                </a:rPr>
                                <m:t>𝑘</m:t>
                              </m:r>
                            </m:sub>
                            <m:sup>
                              <m:r>
                                <a:rPr lang="en-GB" i="1">
                                  <a:latin typeface="Cambria Math"/>
                                </a:rPr>
                                <m:t>𝑗</m:t>
                              </m:r>
                            </m:sup>
                          </m:sSubSup>
                          <m:r>
                            <a:rPr lang="en-GB" i="1">
                              <a:latin typeface="Cambria Math"/>
                            </a:rPr>
                            <m:t>−</m:t>
                          </m:r>
                          <m:sSub>
                            <m:sSubPr>
                              <m:ctrlPr>
                                <a:rPr lang="en-GB" i="1">
                                  <a:latin typeface="Cambria Math" panose="02040503050406030204" pitchFamily="18" charset="0"/>
                                </a:rPr>
                              </m:ctrlPr>
                            </m:sSubPr>
                            <m:e>
                              <m:r>
                                <a:rPr lang="en-GB" i="1">
                                  <a:latin typeface="Cambria Math"/>
                                </a:rPr>
                                <m:t>𝐻</m:t>
                              </m:r>
                            </m:e>
                            <m:sub>
                              <m:r>
                                <a:rPr lang="en-GB" i="1">
                                  <a:latin typeface="Cambria Math"/>
                                </a:rPr>
                                <m:t>𝑘</m:t>
                              </m:r>
                            </m:sub>
                          </m:s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e>
                      </m:d>
                      <m:r>
                        <a:rPr lang="en-GB">
                          <a:latin typeface="Cambria Math"/>
                        </a:rPr>
                        <m:t>,</m:t>
                      </m:r>
                    </m:oMath>
                  </m:oMathPara>
                </a14:m>
                <a:endParaRPr lang="en-GB" dirty="0">
                  <a:latin typeface="Cambria Math"/>
                </a:endParaRPr>
              </a:p>
              <a:p>
                <a:pPr/>
                <a14:m>
                  <m:oMathPara xmlns:m="http://schemas.openxmlformats.org/officeDocument/2006/math">
                    <m:oMathParaPr>
                      <m:jc m:val="centerGroup"/>
                    </m:oMathParaPr>
                    <m:oMath xmlns:m="http://schemas.openxmlformats.org/officeDocument/2006/math">
                      <m:r>
                        <a:rPr lang="en-GB">
                          <a:latin typeface="Cambria Math"/>
                        </a:rPr>
                        <m:t> </m:t>
                      </m:r>
                      <m:r>
                        <a:rPr lang="en-GB" i="1">
                          <a:latin typeface="Cambria Math"/>
                        </a:rPr>
                        <m:t>𝑗</m:t>
                      </m:r>
                      <m:r>
                        <a:rPr lang="en-GB" i="1">
                          <a:latin typeface="Cambria Math"/>
                        </a:rPr>
                        <m:t>=1,⋯,</m:t>
                      </m:r>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oMath>
                  </m:oMathPara>
                </a14:m>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3347864" y="3140968"/>
                <a:ext cx="5616623" cy="712054"/>
              </a:xfrm>
              <a:prstGeom prst="rect">
                <a:avLst/>
              </a:prstGeom>
              <a:blipFill rotWithShape="1">
                <a:blip r:embed="rId6"/>
                <a:stretch>
                  <a:fillRect b="-68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52494" y="3950440"/>
                <a:ext cx="3393813" cy="592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𝐾</m:t>
                          </m:r>
                        </m:e>
                        <m:sub>
                          <m:r>
                            <a:rPr lang="en-GB" i="1">
                              <a:latin typeface="Cambria Math"/>
                            </a:rPr>
                            <m:t>𝑘</m:t>
                          </m:r>
                        </m:sub>
                      </m:sSub>
                      <m:r>
                        <a:rPr lang="en-GB" i="1">
                          <a:latin typeface="Cambria Math"/>
                        </a:rPr>
                        <m:t>=</m:t>
                      </m:r>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𝐻</m:t>
                                  </m:r>
                                </m:e>
                                <m:sub>
                                  <m:r>
                                    <a:rPr lang="en-GB" i="1">
                                      <a:latin typeface="Cambria Math"/>
                                    </a:rPr>
                                    <m:t>𝑘</m:t>
                                  </m:r>
                                </m:sub>
                              </m:sSub>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panose="02040503050406030204" pitchFamily="18" charset="0"/>
                                    </a:rPr>
                                  </m:ctrlPr>
                                </m:sSubPr>
                                <m:e>
                                  <m:r>
                                    <a:rPr lang="en-GB" i="1">
                                      <a:latin typeface="Cambria Math"/>
                                    </a:rPr>
                                    <m:t>𝐶</m:t>
                                  </m:r>
                                </m:e>
                                <m:sub>
                                  <m:sSub>
                                    <m:sSubPr>
                                      <m:ctrlPr>
                                        <a:rPr lang="en-GB" i="1">
                                          <a:latin typeface="Cambria Math" panose="02040503050406030204" pitchFamily="18" charset="0"/>
                                        </a:rPr>
                                      </m:ctrlPr>
                                    </m:sSubPr>
                                    <m:e>
                                      <m:r>
                                        <a:rPr lang="en-GB" i="1">
                                          <a:latin typeface="Cambria Math"/>
                                        </a:rPr>
                                        <m:t>𝑑</m:t>
                                      </m:r>
                                    </m:e>
                                    <m:sub>
                                      <m:r>
                                        <a:rPr lang="en-GB" i="1">
                                          <a:latin typeface="Cambria Math"/>
                                        </a:rPr>
                                        <m:t>𝑘</m:t>
                                      </m:r>
                                    </m:sub>
                                  </m:sSub>
                                </m:sub>
                              </m:sSub>
                            </m:e>
                          </m:d>
                        </m:e>
                        <m:sup>
                          <m:r>
                            <a:rPr lang="en-GB" i="1">
                              <a:latin typeface="Cambria Math"/>
                            </a:rPr>
                            <m:t>−1</m:t>
                          </m:r>
                        </m:sup>
                      </m:sSup>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152494" y="3950440"/>
                <a:ext cx="3393813" cy="592791"/>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868764" y="3790780"/>
                <a:ext cx="4550413" cy="912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r>
                        <a:rPr lang="en-GB" i="1">
                          <a:latin typeface="Cambria Math"/>
                        </a:rPr>
                        <m:t>≈</m:t>
                      </m:r>
                      <m:f>
                        <m:fPr>
                          <m:ctrlPr>
                            <a:rPr lang="en-GB" i="1">
                              <a:latin typeface="Cambria Math" panose="02040503050406030204" pitchFamily="18" charset="0"/>
                            </a:rPr>
                          </m:ctrlPr>
                        </m:fPr>
                        <m:num>
                          <m:r>
                            <a:rPr lang="en-GB" i="1">
                              <a:latin typeface="Cambria Math"/>
                            </a:rPr>
                            <m:t>1</m:t>
                          </m:r>
                        </m:num>
                        <m:den>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r>
                            <a:rPr lang="en-GB" i="1">
                              <a:latin typeface="Cambria Math"/>
                            </a:rPr>
                            <m:t>−1</m:t>
                          </m:r>
                        </m:den>
                      </m:f>
                      <m:nary>
                        <m:naryPr>
                          <m:chr m:val="∑"/>
                          <m:limLoc m:val="undOvr"/>
                          <m:ctrlPr>
                            <a:rPr lang="en-GB" i="1">
                              <a:latin typeface="Cambria Math" panose="02040503050406030204" pitchFamily="18" charset="0"/>
                            </a:rPr>
                          </m:ctrlPr>
                        </m:naryPr>
                        <m:sub>
                          <m:r>
                            <a:rPr lang="en-GB" i="1">
                              <a:latin typeface="Cambria Math"/>
                            </a:rPr>
                            <m:t>𝑗</m:t>
                          </m:r>
                          <m:r>
                            <a:rPr lang="en-GB" i="1">
                              <a:latin typeface="Cambria Math"/>
                            </a:rPr>
                            <m:t>=1</m:t>
                          </m:r>
                        </m:sub>
                        <m:sup>
                          <m:sSub>
                            <m:sSubPr>
                              <m:ctrlPr>
                                <a:rPr lang="en-GB" i="1">
                                  <a:latin typeface="Cambria Math" panose="02040503050406030204" pitchFamily="18" charset="0"/>
                                </a:rPr>
                              </m:ctrlPr>
                            </m:sSubPr>
                            <m:e>
                              <m:r>
                                <a:rPr lang="en-GB" i="1">
                                  <a:latin typeface="Cambria Math"/>
                                </a:rPr>
                                <m:t>𝑁</m:t>
                              </m:r>
                            </m:e>
                            <m:sub>
                              <m:r>
                                <a:rPr lang="en-GB" i="1">
                                  <a:latin typeface="Cambria Math"/>
                                </a:rPr>
                                <m:t>𝑒</m:t>
                              </m:r>
                            </m:sub>
                          </m:sSub>
                        </m:sup>
                        <m:e>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d>
                                    <m:dPr>
                                      <m:begChr m:val="〈"/>
                                      <m:end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e>
                                  </m:d>
                                </m:e>
                              </m:d>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r>
                                            <a:rPr lang="en-GB" i="1">
                                              <a:latin typeface="Cambria Math"/>
                                            </a:rPr>
                                            <m:t>,</m:t>
                                          </m:r>
                                          <m:r>
                                            <a:rPr lang="en-GB" i="1">
                                              <a:latin typeface="Cambria Math"/>
                                            </a:rPr>
                                            <m:t>𝑗</m:t>
                                          </m:r>
                                        </m:sup>
                                      </m:sSubSup>
                                      <m:r>
                                        <a:rPr lang="en-GB" i="1">
                                          <a:latin typeface="Cambria Math"/>
                                        </a:rPr>
                                        <m:t>−</m:t>
                                      </m:r>
                                      <m:d>
                                        <m:dPr>
                                          <m:begChr m:val="〈"/>
                                          <m:endChr m:val="〉"/>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e>
                                      </m:d>
                                    </m:e>
                                  </m:d>
                                </m:e>
                                <m:sup>
                                  <m:r>
                                    <a:rPr lang="en-GB" i="1">
                                      <a:latin typeface="Cambria Math"/>
                                    </a:rPr>
                                    <m:t>𝑇</m:t>
                                  </m:r>
                                </m:sup>
                              </m:sSup>
                            </m:e>
                          </m:d>
                        </m:e>
                      </m:nary>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3868764" y="3790780"/>
                <a:ext cx="4550413" cy="912109"/>
              </a:xfrm>
              <a:prstGeom prst="rect">
                <a:avLst/>
              </a:prstGeom>
              <a:blipFill rotWithShape="1">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5639" y="4873622"/>
                <a:ext cx="9649072" cy="1892954"/>
              </a:xfrm>
              <a:prstGeom prst="rect">
                <a:avLst/>
              </a:prstGeom>
              <a:noFill/>
            </p:spPr>
            <p:txBody>
              <a:bodyPr wrap="square" rtlCol="0">
                <a:spAutoFit/>
              </a:bodyPr>
              <a:lstStyle/>
              <a:p>
                <a:pPr algn="just">
                  <a:lnSpc>
                    <a:spcPct val="150000"/>
                  </a:lnSpc>
                </a:pPr>
                <a14:m>
                  <m:oMath xmlns:m="http://schemas.openxmlformats.org/officeDocument/2006/math">
                    <m:sSubSup>
                      <m:sSubSupPr>
                        <m:ctrlPr>
                          <a:rPr lang="en-GB" sz="1400" b="1" i="1" smtClean="0">
                            <a:latin typeface="Cambria Math" panose="02040503050406030204" pitchFamily="18" charset="0"/>
                          </a:rPr>
                        </m:ctrlPr>
                      </m:sSubSupPr>
                      <m:e>
                        <m:r>
                          <a:rPr lang="en-GB" sz="1400" b="1" i="1">
                            <a:latin typeface="Cambria Math"/>
                          </a:rPr>
                          <m:t>𝒚</m:t>
                        </m:r>
                      </m:e>
                      <m:sub>
                        <m:r>
                          <a:rPr lang="en-GB" sz="1400" b="1" i="1">
                            <a:latin typeface="Cambria Math"/>
                          </a:rPr>
                          <m:t>𝒌</m:t>
                        </m:r>
                      </m:sub>
                      <m:sup>
                        <m:r>
                          <a:rPr lang="en-GB" sz="1400" b="1" i="1">
                            <a:latin typeface="Cambria Math"/>
                          </a:rPr>
                          <m:t>𝒑</m:t>
                        </m:r>
                        <m:r>
                          <a:rPr lang="en-GB" sz="1400" b="1" i="1">
                            <a:latin typeface="Cambria Math"/>
                          </a:rPr>
                          <m:t>,</m:t>
                        </m:r>
                        <m:r>
                          <a:rPr lang="en-GB" sz="1400" b="1" i="1">
                            <a:latin typeface="Cambria Math"/>
                          </a:rPr>
                          <m:t>𝒋</m:t>
                        </m:r>
                      </m:sup>
                    </m:sSubSup>
                  </m:oMath>
                </a14:m>
                <a:r>
                  <a:rPr lang="en-GB" sz="1400" b="1" dirty="0">
                    <a:latin typeface="Times New Roman" panose="02020603050405020304" pitchFamily="18" charset="0"/>
                    <a:cs typeface="Times New Roman" panose="02020603050405020304" pitchFamily="18" charset="0"/>
                  </a:rPr>
                  <a:t>=Prior ensemble , </a:t>
                </a: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𝑪</m:t>
                        </m:r>
                      </m:e>
                      <m:sub>
                        <m:sSubSup>
                          <m:sSubSupPr>
                            <m:ctrlPr>
                              <a:rPr lang="en-GB" sz="1400" b="1" i="1">
                                <a:latin typeface="Cambria Math" panose="02040503050406030204" pitchFamily="18" charset="0"/>
                              </a:rPr>
                            </m:ctrlPr>
                          </m:sSubSupPr>
                          <m:e>
                            <m:r>
                              <a:rPr lang="en-GB" sz="1400" b="1" i="1">
                                <a:latin typeface="Cambria Math"/>
                              </a:rPr>
                              <m:t>𝒚</m:t>
                            </m:r>
                          </m:e>
                          <m:sub>
                            <m:r>
                              <a:rPr lang="en-GB" sz="1400" b="1" i="1">
                                <a:latin typeface="Cambria Math"/>
                              </a:rPr>
                              <m:t>𝒌</m:t>
                            </m:r>
                          </m:sub>
                          <m:sup>
                            <m:r>
                              <a:rPr lang="en-GB" sz="1400" b="1" i="1">
                                <a:latin typeface="Cambria Math"/>
                              </a:rPr>
                              <m:t>𝒑</m:t>
                            </m:r>
                          </m:sup>
                        </m:sSubSup>
                      </m:sub>
                    </m:sSub>
                  </m:oMath>
                </a14:m>
                <a:r>
                  <a:rPr lang="en-GB" sz="1400" b="1" dirty="0">
                    <a:latin typeface="Times New Roman" panose="02020603050405020304" pitchFamily="18" charset="0"/>
                    <a:cs typeface="Times New Roman" panose="02020603050405020304" pitchFamily="18" charset="0"/>
                  </a:rPr>
                  <a:t>=covariance matrix of ensemble</a:t>
                </a:r>
              </a:p>
              <a:p>
                <a:pPr algn="just">
                  <a:lnSpc>
                    <a:spcPct val="150000"/>
                  </a:lnSpc>
                </a:pPr>
                <a14:m>
                  <m:oMath xmlns:m="http://schemas.openxmlformats.org/officeDocument/2006/math">
                    <m:sSub>
                      <m:sSubPr>
                        <m:ctrlPr>
                          <a:rPr lang="en-GB" sz="1400" b="1" i="1">
                            <a:solidFill>
                              <a:prstClr val="black"/>
                            </a:solidFill>
                            <a:latin typeface="Cambria Math" panose="02040503050406030204" pitchFamily="18" charset="0"/>
                          </a:rPr>
                        </m:ctrlPr>
                      </m:sSubPr>
                      <m:e>
                        <m:r>
                          <a:rPr lang="en-GB" sz="1400" b="1" i="1">
                            <a:solidFill>
                              <a:prstClr val="black"/>
                            </a:solidFill>
                            <a:latin typeface="Cambria Math"/>
                          </a:rPr>
                          <m:t>𝑲</m:t>
                        </m:r>
                      </m:e>
                      <m:sub>
                        <m:r>
                          <a:rPr lang="en-GB" sz="1400" b="1" i="1">
                            <a:solidFill>
                              <a:prstClr val="black"/>
                            </a:solidFill>
                            <a:latin typeface="Cambria Math"/>
                          </a:rPr>
                          <m:t>𝒌</m:t>
                        </m:r>
                      </m:sub>
                    </m:sSub>
                  </m:oMath>
                </a14:m>
                <a:r>
                  <a:rPr lang="en-GB" sz="1400" b="1" dirty="0">
                    <a:latin typeface="Times New Roman" panose="02020603050405020304" pitchFamily="18" charset="0"/>
                    <a:cs typeface="Times New Roman" panose="02020603050405020304" pitchFamily="18" charset="0"/>
                  </a:rPr>
                  <a:t>=Kalman gain matrix , </a:t>
                </a: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𝑵</m:t>
                        </m:r>
                      </m:e>
                      <m:sub>
                        <m:r>
                          <a:rPr lang="en-GB" sz="1400" b="1" i="1">
                            <a:latin typeface="Cambria Math"/>
                          </a:rPr>
                          <m:t>𝒆</m:t>
                        </m:r>
                      </m:sub>
                    </m:sSub>
                  </m:oMath>
                </a14:m>
                <a:r>
                  <a:rPr lang="en-GB" sz="1400" b="1" dirty="0">
                    <a:latin typeface="Times New Roman" panose="02020603050405020304" pitchFamily="18" charset="0"/>
                    <a:cs typeface="Times New Roman" panose="02020603050405020304" pitchFamily="18" charset="0"/>
                  </a:rPr>
                  <a:t>=Ensemble members(100), j=1,…</a:t>
                </a: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𝑵</m:t>
                        </m:r>
                      </m:e>
                      <m:sub>
                        <m:r>
                          <a:rPr lang="en-GB" sz="1400" b="1" i="1">
                            <a:latin typeface="Cambria Math"/>
                          </a:rPr>
                          <m:t>𝒆</m:t>
                        </m:r>
                      </m:sub>
                    </m:sSub>
                  </m:oMath>
                </a14:m>
                <a:endParaRPr lang="en-GB" sz="1400" b="1" dirty="0">
                  <a:latin typeface="Times New Roman" panose="02020603050405020304" pitchFamily="18" charset="0"/>
                  <a:cs typeface="Times New Roman" panose="02020603050405020304" pitchFamily="18" charset="0"/>
                </a:endParaRPr>
              </a:p>
              <a:p>
                <a:pPr algn="just">
                  <a:lnSpc>
                    <a:spcPct val="150000"/>
                  </a:lnSpc>
                </a:pP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𝒅</m:t>
                        </m:r>
                      </m:e>
                      <m:sub>
                        <m:r>
                          <a:rPr lang="en-GB" sz="1400" b="1" i="1">
                            <a:latin typeface="Cambria Math"/>
                          </a:rPr>
                          <m:t>𝒐𝒃𝒔</m:t>
                        </m:r>
                        <m:r>
                          <a:rPr lang="en-GB" sz="1400" b="1" i="1">
                            <a:latin typeface="Cambria Math"/>
                          </a:rPr>
                          <m:t>,</m:t>
                        </m:r>
                        <m:r>
                          <a:rPr lang="en-GB" sz="1400" b="1" i="1">
                            <a:latin typeface="Cambria Math"/>
                          </a:rPr>
                          <m:t>𝒌</m:t>
                        </m:r>
                      </m:sub>
                    </m:sSub>
                  </m:oMath>
                </a14:m>
                <a:r>
                  <a:rPr lang="en-GB" sz="1400" b="1" dirty="0">
                    <a:latin typeface="Times New Roman" panose="02020603050405020304" pitchFamily="18" charset="0"/>
                    <a:cs typeface="Times New Roman" panose="02020603050405020304" pitchFamily="18" charset="0"/>
                  </a:rPr>
                  <a:t>=Observed data( Qoil, Qwater, Pressure( </a:t>
                </a:r>
                <a:r>
                  <a:rPr lang="en-GB" sz="1400" b="1" dirty="0" err="1">
                    <a:latin typeface="Times New Roman" panose="02020603050405020304" pitchFamily="18" charset="0"/>
                    <a:cs typeface="Times New Roman" panose="02020603050405020304" pitchFamily="18" charset="0"/>
                  </a:rPr>
                  <a:t>Sw</a:t>
                </a:r>
                <a:r>
                  <a:rPr lang="en-GB" sz="1400" b="1" dirty="0">
                    <a:latin typeface="Times New Roman" panose="02020603050405020304" pitchFamily="18" charset="0"/>
                    <a:cs typeface="Times New Roman" panose="02020603050405020304" pitchFamily="18" charset="0"/>
                  </a:rPr>
                  <a:t> if EM assimilated). </a:t>
                </a:r>
                <a14:m>
                  <m:oMath xmlns:m="http://schemas.openxmlformats.org/officeDocument/2006/math">
                    <m:sSubSup>
                      <m:sSubSupPr>
                        <m:ctrlPr>
                          <a:rPr lang="en-GB" sz="1400" b="1" i="1">
                            <a:latin typeface="Cambria Math" panose="02040503050406030204" pitchFamily="18" charset="0"/>
                          </a:rPr>
                        </m:ctrlPr>
                      </m:sSubSupPr>
                      <m:e>
                        <m:r>
                          <a:rPr lang="en-GB" sz="1400" b="1" i="1">
                            <a:latin typeface="Cambria Math"/>
                          </a:rPr>
                          <m:t>𝜺</m:t>
                        </m:r>
                      </m:e>
                      <m:sub>
                        <m:r>
                          <a:rPr lang="en-GB" sz="1400" b="1" i="1">
                            <a:latin typeface="Cambria Math"/>
                          </a:rPr>
                          <m:t>𝒌</m:t>
                        </m:r>
                      </m:sub>
                      <m:sup>
                        <m:r>
                          <a:rPr lang="en-GB" sz="1400" b="1" i="1">
                            <a:latin typeface="Cambria Math"/>
                          </a:rPr>
                          <m:t>𝒋</m:t>
                        </m:r>
                      </m:sup>
                    </m:sSubSup>
                  </m:oMath>
                </a14:m>
                <a:r>
                  <a:rPr lang="en-GB" sz="1400" b="1" dirty="0">
                    <a:latin typeface="Times New Roman" panose="02020603050405020304" pitchFamily="18" charset="0"/>
                    <a:cs typeface="Times New Roman" panose="02020603050405020304" pitchFamily="18" charset="0"/>
                  </a:rPr>
                  <a:t>=Gaussian error</a:t>
                </a:r>
              </a:p>
              <a:p>
                <a:pPr algn="just">
                  <a:lnSpc>
                    <a:spcPct val="150000"/>
                  </a:lnSpc>
                </a:pPr>
                <a14:m>
                  <m:oMath xmlns:m="http://schemas.openxmlformats.org/officeDocument/2006/math">
                    <m:sSubSup>
                      <m:sSubSupPr>
                        <m:ctrlPr>
                          <a:rPr lang="en-GB" sz="1400" b="1" i="1">
                            <a:latin typeface="Cambria Math" panose="02040503050406030204" pitchFamily="18" charset="0"/>
                          </a:rPr>
                        </m:ctrlPr>
                      </m:sSubSupPr>
                      <m:e>
                        <m:r>
                          <a:rPr lang="en-GB" sz="1400" b="1" i="1">
                            <a:latin typeface="Cambria Math"/>
                          </a:rPr>
                          <m:t>𝒚</m:t>
                        </m:r>
                      </m:e>
                      <m:sub>
                        <m:r>
                          <a:rPr lang="en-GB" sz="1400" b="1" i="1">
                            <a:latin typeface="Cambria Math"/>
                          </a:rPr>
                          <m:t>𝒌</m:t>
                        </m:r>
                      </m:sub>
                      <m:sup>
                        <m:r>
                          <a:rPr lang="en-GB" sz="1400" b="1" i="1">
                            <a:latin typeface="Cambria Math"/>
                          </a:rPr>
                          <m:t>𝒂</m:t>
                        </m:r>
                        <m:r>
                          <a:rPr lang="en-GB" sz="1400" b="1" i="1">
                            <a:latin typeface="Cambria Math"/>
                          </a:rPr>
                          <m:t>,</m:t>
                        </m:r>
                        <m:r>
                          <a:rPr lang="en-GB" sz="1400" b="1" i="1">
                            <a:latin typeface="Cambria Math"/>
                          </a:rPr>
                          <m:t>𝒋</m:t>
                        </m:r>
                      </m:sup>
                    </m:sSubSup>
                  </m:oMath>
                </a14:m>
                <a:r>
                  <a:rPr lang="en-GB" sz="1400" b="1" dirty="0">
                    <a:latin typeface="Times New Roman" panose="02020603050405020304" pitchFamily="18" charset="0"/>
                    <a:cs typeface="Times New Roman" panose="02020603050405020304" pitchFamily="18" charset="0"/>
                  </a:rPr>
                  <a:t>=Analysed ensemble of perm and poro, </a:t>
                </a: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𝑯</m:t>
                        </m:r>
                      </m:e>
                      <m:sub>
                        <m:r>
                          <a:rPr lang="en-GB" sz="1400" b="1" i="1">
                            <a:latin typeface="Cambria Math"/>
                          </a:rPr>
                          <m:t>𝒌</m:t>
                        </m:r>
                      </m:sub>
                    </m:sSub>
                  </m:oMath>
                </a14:m>
                <a:r>
                  <a:rPr lang="en-GB" sz="1400" b="1" dirty="0">
                    <a:latin typeface="Times New Roman" panose="02020603050405020304" pitchFamily="18" charset="0"/>
                    <a:cs typeface="Times New Roman" panose="02020603050405020304" pitchFamily="18" charset="0"/>
                  </a:rPr>
                  <a:t>=information matrix </a:t>
                </a:r>
                <a14:m>
                  <m:oMath xmlns:m="http://schemas.openxmlformats.org/officeDocument/2006/math">
                    <m:r>
                      <a:rPr lang="en-GB" sz="1400" b="1" i="1" smtClean="0">
                        <a:latin typeface="Cambria Math"/>
                        <a:cs typeface="Times New Roman" panose="02020603050405020304" pitchFamily="18" charset="0"/>
                      </a:rPr>
                      <m:t>[</m:t>
                    </m:r>
                    <m:r>
                      <a:rPr lang="en-GB" sz="1400" b="1" i="1" smtClean="0">
                        <a:latin typeface="Cambria Math"/>
                        <a:cs typeface="Times New Roman" panose="02020603050405020304" pitchFamily="18" charset="0"/>
                      </a:rPr>
                      <m:t>𝟎</m:t>
                    </m:r>
                    <m:r>
                      <a:rPr lang="en-GB" sz="1400" b="1" i="1" smtClean="0">
                        <a:latin typeface="Cambria Math"/>
                        <a:cs typeface="Times New Roman" panose="02020603050405020304" pitchFamily="18" charset="0"/>
                      </a:rPr>
                      <m:t>|</m:t>
                    </m:r>
                    <m:r>
                      <a:rPr lang="en-GB" sz="1400" b="1" i="1" smtClean="0">
                        <a:latin typeface="Cambria Math"/>
                        <a:cs typeface="Times New Roman" panose="02020603050405020304" pitchFamily="18" charset="0"/>
                      </a:rPr>
                      <m:t>𝟏</m:t>
                    </m:r>
                    <m:r>
                      <a:rPr lang="en-GB" sz="1400" b="1" i="1" smtClean="0">
                        <a:latin typeface="Cambria Math"/>
                        <a:cs typeface="Times New Roman" panose="02020603050405020304" pitchFamily="18" charset="0"/>
                      </a:rPr>
                      <m:t>]</m:t>
                    </m:r>
                  </m:oMath>
                </a14:m>
                <a:r>
                  <a:rPr lang="en-GB" sz="1400" b="1" dirty="0"/>
                  <a:t> </a:t>
                </a:r>
                <a14:m>
                  <m:oMath xmlns:m="http://schemas.openxmlformats.org/officeDocument/2006/math">
                    <m:sSup>
                      <m:sSupPr>
                        <m:ctrlPr>
                          <a:rPr lang="en-GB" sz="1400" b="1" i="1" smtClean="0">
                            <a:latin typeface="Cambria Math" panose="02040503050406030204" pitchFamily="18" charset="0"/>
                          </a:rPr>
                        </m:ctrlPr>
                      </m:sSupPr>
                      <m:e>
                        <m:r>
                          <a:rPr lang="en-GB" sz="1400" b="1" i="1">
                            <a:latin typeface="Cambria Math"/>
                          </a:rPr>
                          <m:t>𝓡</m:t>
                        </m:r>
                      </m:e>
                      <m:sup>
                        <m:sSub>
                          <m:sSubPr>
                            <m:ctrlPr>
                              <a:rPr lang="en-GB" sz="1400" b="1" i="1" smtClean="0">
                                <a:latin typeface="Cambria Math" panose="02040503050406030204" pitchFamily="18" charset="0"/>
                              </a:rPr>
                            </m:ctrlPr>
                          </m:sSubPr>
                          <m:e>
                            <m:r>
                              <a:rPr lang="en-GB" sz="1400" b="1" i="1">
                                <a:latin typeface="Cambria Math"/>
                              </a:rPr>
                              <m:t>𝑵</m:t>
                            </m:r>
                          </m:e>
                          <m:sub>
                            <m:r>
                              <a:rPr lang="en-GB" sz="1400" b="1" i="1" smtClean="0">
                                <a:latin typeface="Cambria Math"/>
                              </a:rPr>
                              <m:t>𝒅</m:t>
                            </m:r>
                          </m:sub>
                        </m:sSub>
                        <m:r>
                          <a:rPr lang="en-GB" sz="1400" b="1" i="1">
                            <a:latin typeface="Cambria Math"/>
                          </a:rPr>
                          <m:t>×</m:t>
                        </m:r>
                        <m:sSub>
                          <m:sSubPr>
                            <m:ctrlPr>
                              <a:rPr lang="en-GB" sz="1400" b="1" i="1" smtClean="0">
                                <a:latin typeface="Cambria Math" panose="02040503050406030204" pitchFamily="18" charset="0"/>
                              </a:rPr>
                            </m:ctrlPr>
                          </m:sSubPr>
                          <m:e>
                            <m:r>
                              <a:rPr lang="en-GB" sz="1400" b="1" i="1">
                                <a:latin typeface="Cambria Math"/>
                              </a:rPr>
                              <m:t>𝑵</m:t>
                            </m:r>
                          </m:e>
                          <m:sub>
                            <m:r>
                              <a:rPr lang="en-GB" sz="1400" b="1" i="1" smtClean="0">
                                <a:latin typeface="Cambria Math"/>
                              </a:rPr>
                              <m:t>𝒚</m:t>
                            </m:r>
                          </m:sub>
                        </m:sSub>
                      </m:sup>
                    </m:sSup>
                  </m:oMath>
                </a14:m>
                <a:endParaRPr lang="en-GB" sz="1400" b="1"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𝑪</m:t>
                        </m:r>
                      </m:e>
                      <m:sub>
                        <m:sSub>
                          <m:sSubPr>
                            <m:ctrlPr>
                              <a:rPr lang="en-GB" sz="1400" b="1" i="1">
                                <a:latin typeface="Cambria Math" panose="02040503050406030204" pitchFamily="18" charset="0"/>
                              </a:rPr>
                            </m:ctrlPr>
                          </m:sSubPr>
                          <m:e>
                            <m:r>
                              <a:rPr lang="en-GB" sz="1400" b="1" i="1">
                                <a:latin typeface="Cambria Math"/>
                              </a:rPr>
                              <m:t>𝒅</m:t>
                            </m:r>
                          </m:e>
                          <m:sub>
                            <m:r>
                              <a:rPr lang="en-GB" sz="1400" b="1" i="1">
                                <a:latin typeface="Cambria Math"/>
                              </a:rPr>
                              <m:t>𝒌</m:t>
                            </m:r>
                          </m:sub>
                        </m:sSub>
                      </m:sub>
                    </m:sSub>
                  </m:oMath>
                </a14:m>
                <a:r>
                  <a:rPr lang="en-GB" sz="1400" b="1" dirty="0">
                    <a:latin typeface="Times New Roman" panose="02020603050405020304" pitchFamily="18" charset="0"/>
                    <a:cs typeface="Times New Roman" panose="02020603050405020304" pitchFamily="18" charset="0"/>
                  </a:rPr>
                  <a:t>=covariance matrix of error in observed data</a:t>
                </a:r>
              </a:p>
            </p:txBody>
          </p:sp>
        </mc:Choice>
        <mc:Fallback xmlns="">
          <p:sp>
            <p:nvSpPr>
              <p:cNvPr id="14" name="TextBox 13"/>
              <p:cNvSpPr txBox="1">
                <a:spLocks noRot="1" noChangeAspect="1" noMove="1" noResize="1" noEditPoints="1" noAdjustHandles="1" noChangeArrowheads="1" noChangeShapeType="1" noTextEdit="1"/>
              </p:cNvSpPr>
              <p:nvPr/>
            </p:nvSpPr>
            <p:spPr>
              <a:xfrm>
                <a:off x="185639" y="4873622"/>
                <a:ext cx="9649072" cy="1892954"/>
              </a:xfrm>
              <a:prstGeom prst="rect">
                <a:avLst/>
              </a:prstGeom>
              <a:blipFill rotWithShape="1">
                <a:blip r:embed="rId9"/>
                <a:stretch>
                  <a:fillRect b="-322"/>
                </a:stretch>
              </a:blipFill>
            </p:spPr>
            <p:txBody>
              <a:bodyPr/>
              <a:lstStyle/>
              <a:p>
                <a:r>
                  <a:rPr lang="en-GB">
                    <a:noFill/>
                  </a:rPr>
                  <a:t> </a:t>
                </a:r>
              </a:p>
            </p:txBody>
          </p:sp>
        </mc:Fallback>
      </mc:AlternateContent>
      <p:sp>
        <p:nvSpPr>
          <p:cNvPr id="13"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Ensemble Kalman Filter</a:t>
            </a:r>
            <a:endParaRPr lang="en-GB" sz="2000" dirty="0">
              <a:solidFill>
                <a:srgbClr val="FF0000"/>
              </a:solidFill>
            </a:endParaRPr>
          </a:p>
        </p:txBody>
      </p:sp>
      <p:sp>
        <p:nvSpPr>
          <p:cNvPr id="17" name="Left-Right Arrow 16"/>
          <p:cNvSpPr/>
          <p:nvPr/>
        </p:nvSpPr>
        <p:spPr>
          <a:xfrm>
            <a:off x="3707904" y="2420888"/>
            <a:ext cx="639670" cy="231728"/>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3308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758A139-7ABE-46A1-B082-C2C77667394C}" type="slidenum">
              <a:rPr lang="en-GB" sz="1800" b="1" smtClean="0">
                <a:solidFill>
                  <a:srgbClr val="FF0000"/>
                </a:solidFill>
              </a:rPr>
              <a:pPr/>
              <a:t>14</a:t>
            </a:fld>
            <a:endParaRPr lang="en-GB" sz="1800" b="1" dirty="0">
              <a:solidFill>
                <a:srgbClr val="FF0000"/>
              </a:solidFill>
            </a:endParaRPr>
          </a:p>
        </p:txBody>
      </p:sp>
      <p:sp>
        <p:nvSpPr>
          <p:cNvPr id="12" name="Title 6"/>
          <p:cNvSpPr txBox="1">
            <a:spLocks/>
          </p:cNvSpPr>
          <p:nvPr/>
        </p:nvSpPr>
        <p:spPr bwMode="auto">
          <a:xfrm>
            <a:off x="2267744" y="437828"/>
            <a:ext cx="5930652"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Lidar and Digital Outcrop        Modelling(DOM) to get TI’s</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085553" y="3387458"/>
                <a:ext cx="108012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b="1" i="1" smtClean="0">
                          <a:solidFill>
                            <a:schemeClr val="bg1"/>
                          </a:solidFill>
                          <a:latin typeface="Cambria Math"/>
                        </a:rPr>
                        <m:t>𝝓</m:t>
                      </m:r>
                      <m:d>
                        <m:dPr>
                          <m:ctrlPr>
                            <a:rPr lang="en-GB" sz="1400" b="1" i="1">
                              <a:solidFill>
                                <a:schemeClr val="bg1"/>
                              </a:solidFill>
                              <a:latin typeface="Cambria Math" panose="02040503050406030204" pitchFamily="18" charset="0"/>
                            </a:rPr>
                          </m:ctrlPr>
                        </m:dPr>
                        <m:e>
                          <m:r>
                            <a:rPr lang="en-GB" sz="1400" b="1" i="1">
                              <a:solidFill>
                                <a:schemeClr val="bg1"/>
                              </a:solidFill>
                              <a:latin typeface="Cambria Math"/>
                            </a:rPr>
                            <m:t>𝒙</m:t>
                          </m:r>
                        </m:e>
                      </m:d>
                      <m:r>
                        <a:rPr lang="en-GB" sz="1400" b="1" i="1" smtClean="0">
                          <a:solidFill>
                            <a:schemeClr val="bg1"/>
                          </a:solidFill>
                          <a:latin typeface="Cambria Math"/>
                        </a:rPr>
                        <m:t>&lt;</m:t>
                      </m:r>
                      <m:r>
                        <a:rPr lang="en-GB" sz="1400" b="1" i="1">
                          <a:solidFill>
                            <a:schemeClr val="bg1"/>
                          </a:solidFill>
                          <a:latin typeface="Cambria Math"/>
                        </a:rPr>
                        <m:t>𝟎</m:t>
                      </m:r>
                    </m:oMath>
                  </m:oMathPara>
                </a14:m>
                <a:endParaRPr lang="en-GB" sz="1400" b="1" dirty="0">
                  <a:solidFill>
                    <a:schemeClr val="bg1"/>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085553" y="3387458"/>
                <a:ext cx="1080120" cy="307777"/>
              </a:xfrm>
              <a:prstGeom prst="rect">
                <a:avLst/>
              </a:prstGeom>
              <a:blipFill rotWithShape="1">
                <a:blip r:embed="rId9"/>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35696" y="2835946"/>
                <a:ext cx="108012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100" b="1" i="1" smtClean="0">
                          <a:solidFill>
                            <a:schemeClr val="bg1"/>
                          </a:solidFill>
                          <a:latin typeface="Cambria Math"/>
                        </a:rPr>
                        <m:t>𝝓</m:t>
                      </m:r>
                      <m:d>
                        <m:dPr>
                          <m:ctrlPr>
                            <a:rPr lang="en-GB" sz="1100" b="1" i="1">
                              <a:solidFill>
                                <a:schemeClr val="bg1"/>
                              </a:solidFill>
                              <a:latin typeface="Cambria Math" panose="02040503050406030204" pitchFamily="18" charset="0"/>
                            </a:rPr>
                          </m:ctrlPr>
                        </m:dPr>
                        <m:e>
                          <m:r>
                            <a:rPr lang="en-GB" sz="1100" b="1" i="1">
                              <a:solidFill>
                                <a:schemeClr val="bg1"/>
                              </a:solidFill>
                              <a:latin typeface="Cambria Math"/>
                            </a:rPr>
                            <m:t>𝒙</m:t>
                          </m:r>
                        </m:e>
                      </m:d>
                      <m:r>
                        <a:rPr lang="en-GB" sz="1100" b="1" i="1" smtClean="0">
                          <a:solidFill>
                            <a:schemeClr val="bg1"/>
                          </a:solidFill>
                          <a:latin typeface="Cambria Math"/>
                        </a:rPr>
                        <m:t>&gt;</m:t>
                      </m:r>
                      <m:r>
                        <a:rPr lang="en-GB" sz="1100" b="1" i="1">
                          <a:solidFill>
                            <a:schemeClr val="bg1"/>
                          </a:solidFill>
                          <a:latin typeface="Cambria Math"/>
                        </a:rPr>
                        <m:t>𝟎</m:t>
                      </m:r>
                    </m:oMath>
                  </m:oMathPara>
                </a14:m>
                <a:endParaRPr lang="en-GB" sz="1100" b="1" dirty="0">
                  <a:solidFill>
                    <a:schemeClr val="bg1"/>
                  </a:solidFill>
                  <a:latin typeface="+mn-lt"/>
                </a:endParaRPr>
              </a:p>
            </p:txBody>
          </p:sp>
        </mc:Choice>
        <mc:Fallback xmlns="">
          <p:sp>
            <p:nvSpPr>
              <p:cNvPr id="14" name="Rectangle 13"/>
              <p:cNvSpPr>
                <a:spLocks noRot="1" noChangeAspect="1" noMove="1" noResize="1" noEditPoints="1" noAdjustHandles="1" noChangeArrowheads="1" noChangeShapeType="1" noTextEdit="1"/>
              </p:cNvSpPr>
              <p:nvPr/>
            </p:nvSpPr>
            <p:spPr>
              <a:xfrm>
                <a:off x="1835696" y="2835946"/>
                <a:ext cx="1080120" cy="261610"/>
              </a:xfrm>
              <a:prstGeom prst="rect">
                <a:avLst/>
              </a:prstGeom>
              <a:blipFill rotWithShape="1">
                <a:blip r:embed="rId10"/>
                <a:stretch>
                  <a:fillRect b="-4651"/>
                </a:stretch>
              </a:blipFill>
            </p:spPr>
            <p:txBody>
              <a:bodyPr/>
              <a:lstStyle/>
              <a:p>
                <a:r>
                  <a:rPr lang="en-GB">
                    <a:noFill/>
                  </a:rPr>
                  <a:t> </a:t>
                </a:r>
              </a:p>
            </p:txBody>
          </p:sp>
        </mc:Fallback>
      </mc:AlternateContent>
      <p:sp>
        <p:nvSpPr>
          <p:cNvPr id="16" name="Rectangle 15"/>
          <p:cNvSpPr/>
          <p:nvPr/>
        </p:nvSpPr>
        <p:spPr>
          <a:xfrm>
            <a:off x="141811" y="5157192"/>
            <a:ext cx="8747010" cy="1200329"/>
          </a:xfrm>
          <a:prstGeom prst="rect">
            <a:avLst/>
          </a:prstGeom>
        </p:spPr>
        <p:txBody>
          <a:bodyPr wrap="none">
            <a:spAutoFit/>
          </a:bodyPr>
          <a:lstStyle/>
          <a:p>
            <a:r>
              <a:rPr lang="en-GB" b="1" dirty="0"/>
              <a:t>Lidar: </a:t>
            </a:r>
            <a:r>
              <a:rPr lang="en-GB" dirty="0"/>
              <a:t>A laser-based measurement system that captures an outcrop geometry </a:t>
            </a:r>
          </a:p>
          <a:p>
            <a:r>
              <a:rPr lang="en-GB" dirty="0"/>
              <a:t>in 3 dimensions (point cloud)</a:t>
            </a:r>
          </a:p>
          <a:p>
            <a:r>
              <a:rPr lang="en-GB" b="1" dirty="0"/>
              <a:t>DOM: </a:t>
            </a:r>
            <a:r>
              <a:rPr lang="en-GB" dirty="0"/>
              <a:t>A spatially constrained, 3D digital MAP of an outcrop built by projecting digital</a:t>
            </a:r>
          </a:p>
          <a:p>
            <a:r>
              <a:rPr lang="en-GB" dirty="0"/>
              <a:t> imagery onto a </a:t>
            </a:r>
            <a:r>
              <a:rPr lang="en-GB" dirty="0" err="1"/>
              <a:t>lidar</a:t>
            </a:r>
            <a:r>
              <a:rPr lang="en-GB" dirty="0"/>
              <a:t> point cloud derived mesh</a:t>
            </a:r>
          </a:p>
        </p:txBody>
      </p:sp>
      <p:pic>
        <p:nvPicPr>
          <p:cNvPr id="307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206" y="1484784"/>
            <a:ext cx="4064931" cy="343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31428" y="1530173"/>
            <a:ext cx="3804270" cy="3338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a:stCxn id="3075" idx="1"/>
          </p:cNvCxnSpPr>
          <p:nvPr/>
        </p:nvCxnSpPr>
        <p:spPr>
          <a:xfrm flipH="1">
            <a:off x="3995936" y="3199667"/>
            <a:ext cx="735492" cy="506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194" y="6331426"/>
            <a:ext cx="8111202" cy="430887"/>
          </a:xfrm>
          <a:prstGeom prst="rect">
            <a:avLst/>
          </a:prstGeom>
          <a:noFill/>
        </p:spPr>
        <p:txBody>
          <a:bodyPr wrap="square" rtlCol="0">
            <a:spAutoFit/>
          </a:bodyPr>
          <a:lstStyle/>
          <a:p>
            <a:r>
              <a:rPr lang="en-GB" sz="1100" dirty="0"/>
              <a:t>Burton, D., D.B. Dunlap, L.J. Wood, &amp; P.P. </a:t>
            </a:r>
            <a:r>
              <a:rPr lang="en-GB" sz="1100" dirty="0" err="1"/>
              <a:t>Flaig</a:t>
            </a:r>
            <a:r>
              <a:rPr lang="en-GB" sz="1100" dirty="0"/>
              <a:t>, 2011, Lidar intensity as a remote sensor of rock properties, </a:t>
            </a:r>
            <a:r>
              <a:rPr lang="en-GB" sz="1100" i="1" dirty="0"/>
              <a:t>Journal of Sedimentary Research</a:t>
            </a:r>
            <a:r>
              <a:rPr lang="en-GB" sz="1100" dirty="0"/>
              <a:t>, v. 81, n. 5, p. 339- 347. DOI: 10.2110/jsr.2011.31. </a:t>
            </a:r>
          </a:p>
        </p:txBody>
      </p:sp>
    </p:spTree>
    <p:extLst>
      <p:ext uri="{BB962C8B-B14F-4D97-AF65-F5344CB8AC3E}">
        <p14:creationId xmlns:p14="http://schemas.microsoft.com/office/powerpoint/2010/main" val="217124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15</a:t>
            </a:fld>
            <a:endParaRPr lang="en-GB" sz="1800" b="1" dirty="0">
              <a:solidFill>
                <a:srgbClr val="FF0000"/>
              </a:solidFill>
            </a:endParaRPr>
          </a:p>
        </p:txBody>
      </p:sp>
      <p:sp>
        <p:nvSpPr>
          <p:cNvPr id="5" name="Title 6"/>
          <p:cNvSpPr>
            <a:spLocks noGrp="1"/>
          </p:cNvSpPr>
          <p:nvPr>
            <p:ph type="title"/>
          </p:nvPr>
        </p:nvSpPr>
        <p:spPr>
          <a:xfrm>
            <a:off x="323528" y="1052736"/>
            <a:ext cx="7992888" cy="1296144"/>
          </a:xfrm>
        </p:spPr>
        <p:txBody>
          <a:bodyPr/>
          <a:lstStyle/>
          <a:p>
            <a:pPr marL="457200" indent="-457200" algn="ctr">
              <a:buFont typeface="Wingdings" panose="05000000000000000000" pitchFamily="2" charset="2"/>
              <a:buChar char="Ø"/>
            </a:pPr>
            <a:r>
              <a:rPr lang="en-GB" altLang="en-US" sz="2400" dirty="0"/>
              <a:t>Bayesian Formulation Framework for Uncertainty Quantification</a:t>
            </a:r>
            <a:endParaRPr lang="en-GB" sz="2400" dirty="0"/>
          </a:p>
        </p:txBody>
      </p:sp>
      <mc:AlternateContent xmlns:mc="http://schemas.openxmlformats.org/markup-compatibility/2006" xmlns:a14="http://schemas.microsoft.com/office/drawing/2010/main">
        <mc:Choice Requires="a14">
          <p:sp>
            <p:nvSpPr>
              <p:cNvPr id="2" name="Rectangle 1"/>
              <p:cNvSpPr/>
              <p:nvPr/>
            </p:nvSpPr>
            <p:spPr>
              <a:xfrm>
                <a:off x="1403648" y="2276872"/>
                <a:ext cx="639045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solidFill>
                            <a:srgbClr val="000000"/>
                          </a:solidFill>
                          <a:latin typeface="Cambria Math"/>
                          <a:ea typeface="Calibri"/>
                          <a:cs typeface="Times New Roman"/>
                        </a:rPr>
                        <m:t>𝑝𝑜𝑠𝑡𝑒𝑟𝑖𝑜𝑟</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𝐿𝑖𝑘𝑒𝑙𝑖h𝑜𝑜𝑑</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𝑓𝑢𝑛𝑐𝑡𝑖𝑜𝑛</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r>
                        <a:rPr lang="en-GB" i="1">
                          <a:solidFill>
                            <a:srgbClr val="000000"/>
                          </a:solidFill>
                          <a:latin typeface="Cambria Math"/>
                          <a:ea typeface="Calibri"/>
                          <a:cs typeface="Times New Roman"/>
                        </a:rPr>
                        <m:t>×</m:t>
                      </m:r>
                      <m:r>
                        <a:rPr lang="en-GB" i="1">
                          <a:solidFill>
                            <a:srgbClr val="000000"/>
                          </a:solidFill>
                          <a:latin typeface="Cambria Math"/>
                          <a:ea typeface="Calibri"/>
                          <a:cs typeface="Times New Roman"/>
                        </a:rPr>
                        <m:t>𝑃𝑟𝑖𝑜𝑟</m:t>
                      </m:r>
                      <m:r>
                        <a:rPr lang="en-GB" i="1">
                          <a:solidFill>
                            <a:srgbClr val="000000"/>
                          </a:solidFill>
                          <a:latin typeface="Cambria Math"/>
                          <a:ea typeface="Calibri"/>
                          <a:cs typeface="Times New Roman"/>
                        </a:rPr>
                        <m:t> </m:t>
                      </m:r>
                      <m:r>
                        <a:rPr lang="en-GB" i="1">
                          <a:solidFill>
                            <a:srgbClr val="000000"/>
                          </a:solidFill>
                          <a:latin typeface="Cambria Math"/>
                          <a:ea typeface="Calibri"/>
                          <a:cs typeface="Times New Roman"/>
                        </a:rPr>
                        <m:t>𝑝𝑑𝑓</m:t>
                      </m:r>
                    </m:oMath>
                  </m:oMathPara>
                </a14:m>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1403648" y="2276872"/>
                <a:ext cx="6390456" cy="369332"/>
              </a:xfrm>
              <a:prstGeom prst="rect">
                <a:avLst/>
              </a:prstGeom>
              <a:blipFill rotWithShape="1">
                <a:blip r:embed="rId2"/>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51520" y="2641166"/>
                <a:ext cx="8892480" cy="4956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smtClean="0">
                          <a:solidFill>
                            <a:srgbClr val="000000"/>
                          </a:solidFill>
                          <a:latin typeface="Cambria Math"/>
                          <a:ea typeface="Calibri"/>
                          <a:cs typeface="Times New Roman"/>
                        </a:rPr>
                        <m:t>𝑄</m:t>
                      </m:r>
                      <m:r>
                        <a:rPr lang="en-GB" sz="1400" i="1" smtClean="0">
                          <a:solidFill>
                            <a:srgbClr val="000000"/>
                          </a:solidFill>
                          <a:latin typeface="Cambria Math"/>
                          <a:ea typeface="Calibri"/>
                          <a:cs typeface="Times New Roman"/>
                        </a:rPr>
                        <m:t> (</m:t>
                      </m:r>
                      <m:r>
                        <a:rPr lang="en-GB" sz="1400" i="1" smtClean="0">
                          <a:solidFill>
                            <a:srgbClr val="000000"/>
                          </a:solidFill>
                          <a:latin typeface="Cambria Math"/>
                          <a:ea typeface="Calibri"/>
                          <a:cs typeface="Times New Roman"/>
                        </a:rPr>
                        <m:t>𝑚</m:t>
                      </m:r>
                      <m:r>
                        <a:rPr lang="en-GB" sz="1400" i="1" smtClean="0">
                          <a:solidFill>
                            <a:srgbClr val="000000"/>
                          </a:solidFill>
                          <a:latin typeface="Cambria Math"/>
                          <a:ea typeface="Calibri"/>
                          <a:cs typeface="Times New Roman"/>
                        </a:rPr>
                        <m:t>)= </m:t>
                      </m:r>
                      <m:f>
                        <m:fPr>
                          <m:ctrlPr>
                            <a:rPr lang="en-GB" sz="1400" i="1">
                              <a:solidFill>
                                <a:srgbClr val="000000"/>
                              </a:solidFill>
                              <a:effectLst/>
                              <a:latin typeface="Cambria Math" panose="02040503050406030204" pitchFamily="18" charset="0"/>
                              <a:ea typeface="Calibri"/>
                            </a:rPr>
                          </m:ctrlPr>
                        </m:fPr>
                        <m:num>
                          <m:r>
                            <a:rPr lang="en-GB" sz="1400" i="1">
                              <a:solidFill>
                                <a:srgbClr val="000000"/>
                              </a:solidFill>
                              <a:effectLst/>
                              <a:latin typeface="Cambria Math"/>
                              <a:ea typeface="Calibri"/>
                              <a:cs typeface="Times New Roman"/>
                            </a:rPr>
                            <m:t>1</m:t>
                          </m:r>
                        </m:num>
                        <m:den>
                          <m:r>
                            <a:rPr lang="en-GB" sz="1400" i="1">
                              <a:solidFill>
                                <a:srgbClr val="000000"/>
                              </a:solidFill>
                              <a:effectLst/>
                              <a:latin typeface="Cambria Math"/>
                              <a:ea typeface="Calibri"/>
                              <a:cs typeface="Times New Roman"/>
                            </a:rPr>
                            <m:t>2</m:t>
                          </m:r>
                        </m:den>
                      </m:f>
                      <m:r>
                        <a:rPr lang="en-GB" sz="1400" i="1">
                          <a:solidFill>
                            <a:srgbClr val="000000"/>
                          </a:solidFill>
                          <a:effectLst/>
                          <a:latin typeface="Cambria Math"/>
                          <a:ea typeface="Calibri"/>
                          <a:cs typeface="Times New Roman"/>
                        </a:rPr>
                        <m:t>(</m:t>
                      </m:r>
                      <m:r>
                        <a:rPr lang="en-GB" sz="1400" i="1">
                          <a:solidFill>
                            <a:srgbClr val="000000"/>
                          </a:solidFill>
                          <a:effectLst/>
                          <a:latin typeface="Cambria Math"/>
                          <a:ea typeface="Calibri"/>
                          <a:cs typeface="Times New Roman"/>
                        </a:rPr>
                        <m:t>𝑚</m:t>
                      </m:r>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panose="02040503050406030204" pitchFamily="18" charset="0"/>
                              <a:ea typeface="Calibri"/>
                            </a:rPr>
                          </m:ctrlPr>
                        </m:sSubPr>
                        <m:e>
                          <m:r>
                            <a:rPr lang="en-GB" sz="1400" i="1">
                              <a:solidFill>
                                <a:srgbClr val="000000"/>
                              </a:solidFill>
                              <a:effectLst/>
                              <a:latin typeface="Cambria Math"/>
                              <a:ea typeface="Calibri"/>
                              <a:cs typeface="Times New Roman"/>
                            </a:rPr>
                            <m:t>𝑚</m:t>
                          </m:r>
                        </m:e>
                        <m:sub>
                          <m:r>
                            <a:rPr lang="en-GB" sz="1400" i="1">
                              <a:solidFill>
                                <a:srgbClr val="000000"/>
                              </a:solidFill>
                              <a:effectLst/>
                              <a:latin typeface="Cambria Math"/>
                              <a:ea typeface="Calibri"/>
                              <a:cs typeface="Times New Roman"/>
                            </a:rPr>
                            <m:t>𝑝𝑟</m:t>
                          </m:r>
                          <m:r>
                            <a:rPr lang="en-GB" sz="1400" i="1">
                              <a:solidFill>
                                <a:srgbClr val="000000"/>
                              </a:solidFill>
                              <a:effectLst/>
                              <a:latin typeface="Cambria Math"/>
                              <a:ea typeface="Calibri"/>
                              <a:cs typeface="Times New Roman"/>
                            </a:rPr>
                            <m:t> </m:t>
                          </m:r>
                        </m:sub>
                      </m:sSub>
                      <m:r>
                        <a:rPr lang="en-GB" sz="1400" i="1">
                          <a:solidFill>
                            <a:srgbClr val="000000"/>
                          </a:solidFill>
                          <a:effectLst/>
                          <a:latin typeface="Cambria Math"/>
                          <a:ea typeface="Calibri"/>
                          <a:cs typeface="Times New Roman"/>
                        </a:rPr>
                        <m:t>)</m:t>
                      </m:r>
                      <m:r>
                        <a:rPr lang="en-GB" sz="1400" i="1" baseline="30000">
                          <a:solidFill>
                            <a:srgbClr val="000000"/>
                          </a:solidFill>
                          <a:effectLst/>
                          <a:latin typeface="Cambria Math"/>
                          <a:ea typeface="Calibri"/>
                          <a:cs typeface="Times New Roman"/>
                        </a:rPr>
                        <m:t>𝑇</m:t>
                      </m:r>
                      <m:sSubSup>
                        <m:sSubSupPr>
                          <m:ctrlPr>
                            <a:rPr lang="en-GB" sz="1400" i="1">
                              <a:solidFill>
                                <a:srgbClr val="000000"/>
                              </a:solidFill>
                              <a:latin typeface="Cambria Math" panose="02040503050406030204" pitchFamily="18" charset="0"/>
                              <a:ea typeface="Calibri"/>
                              <a:cs typeface="Times New Roman"/>
                            </a:rPr>
                          </m:ctrlPr>
                        </m:sSubSupPr>
                        <m:e>
                          <m:sSub>
                            <m:sSubPr>
                              <m:ctrlPr>
                                <a:rPr lang="en-GB" sz="1400" i="1">
                                  <a:solidFill>
                                    <a:srgbClr val="000000"/>
                                  </a:solidFill>
                                  <a:latin typeface="Cambria Math" panose="02040503050406030204" pitchFamily="18" charset="0"/>
                                </a:rPr>
                              </m:ctrlPr>
                            </m:sSubPr>
                            <m:e>
                              <m:r>
                                <a:rPr lang="en-GB" sz="1400" i="1">
                                  <a:solidFill>
                                    <a:srgbClr val="000000"/>
                                  </a:solidFill>
                                  <a:latin typeface="Cambria Math"/>
                                  <a:ea typeface="Times New Roman"/>
                                  <a:cs typeface="Times New Roman"/>
                                </a:rPr>
                                <m:t>𝐶</m:t>
                              </m:r>
                            </m:e>
                            <m:sub>
                              <m:r>
                                <a:rPr lang="en-GB" sz="1400" i="1">
                                  <a:solidFill>
                                    <a:srgbClr val="000000"/>
                                  </a:solidFill>
                                  <a:latin typeface="Cambria Math"/>
                                  <a:ea typeface="Times New Roman"/>
                                  <a:cs typeface="Times New Roman"/>
                                </a:rPr>
                                <m:t>𝑀</m:t>
                              </m:r>
                            </m:sub>
                          </m:sSub>
                        </m:e>
                        <m:sub/>
                        <m:sup>
                          <m:r>
                            <a:rPr lang="en-GB" sz="1400" i="1">
                              <a:solidFill>
                                <a:srgbClr val="000000"/>
                              </a:solidFill>
                              <a:latin typeface="Cambria Math"/>
                              <a:ea typeface="Calibri"/>
                              <a:cs typeface="Times New Roman"/>
                            </a:rPr>
                            <m:t>−1</m:t>
                          </m:r>
                        </m:sup>
                      </m:sSubSup>
                      <m:d>
                        <m:dPr>
                          <m:ctrlPr>
                            <a:rPr lang="en-GB" sz="1400" i="1">
                              <a:solidFill>
                                <a:srgbClr val="000000"/>
                              </a:solidFill>
                              <a:effectLst/>
                              <a:latin typeface="Cambria Math" panose="02040503050406030204" pitchFamily="18" charset="0"/>
                              <a:ea typeface="Calibri"/>
                            </a:rPr>
                          </m:ctrlPr>
                        </m:dPr>
                        <m:e>
                          <m:r>
                            <a:rPr lang="en-GB" sz="1400" i="1">
                              <a:solidFill>
                                <a:srgbClr val="000000"/>
                              </a:solidFill>
                              <a:effectLst/>
                              <a:latin typeface="Cambria Math"/>
                              <a:ea typeface="Calibri"/>
                              <a:cs typeface="Times New Roman"/>
                            </a:rPr>
                            <m:t>𝑚</m:t>
                          </m:r>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panose="02040503050406030204" pitchFamily="18" charset="0"/>
                                  <a:ea typeface="Calibri"/>
                                </a:rPr>
                              </m:ctrlPr>
                            </m:sSubPr>
                            <m:e>
                              <m:r>
                                <a:rPr lang="en-GB" sz="1400" i="1">
                                  <a:solidFill>
                                    <a:srgbClr val="000000"/>
                                  </a:solidFill>
                                  <a:effectLst/>
                                  <a:latin typeface="Cambria Math"/>
                                  <a:ea typeface="Calibri"/>
                                  <a:cs typeface="Times New Roman"/>
                                </a:rPr>
                                <m:t>𝑚</m:t>
                              </m:r>
                            </m:e>
                            <m:sub>
                              <m:r>
                                <a:rPr lang="en-GB" sz="1400" i="1">
                                  <a:solidFill>
                                    <a:srgbClr val="000000"/>
                                  </a:solidFill>
                                  <a:effectLst/>
                                  <a:latin typeface="Cambria Math"/>
                                  <a:ea typeface="Calibri"/>
                                  <a:cs typeface="Times New Roman"/>
                                </a:rPr>
                                <m:t>𝑝𝑟</m:t>
                              </m:r>
                              <m:r>
                                <a:rPr lang="en-GB" sz="1400" i="1">
                                  <a:solidFill>
                                    <a:srgbClr val="000000"/>
                                  </a:solidFill>
                                  <a:effectLst/>
                                  <a:latin typeface="Cambria Math"/>
                                  <a:ea typeface="Calibri"/>
                                  <a:cs typeface="Times New Roman"/>
                                </a:rPr>
                                <m:t> </m:t>
                              </m:r>
                            </m:sub>
                          </m:sSub>
                        </m:e>
                      </m:d>
                      <m:r>
                        <a:rPr lang="en-GB" sz="1400" i="1">
                          <a:solidFill>
                            <a:srgbClr val="000000"/>
                          </a:solidFill>
                          <a:effectLst/>
                          <a:latin typeface="Cambria Math"/>
                          <a:ea typeface="Calibri"/>
                          <a:cs typeface="Times New Roman"/>
                        </a:rPr>
                        <m:t>+</m:t>
                      </m:r>
                      <m:f>
                        <m:fPr>
                          <m:ctrlPr>
                            <a:rPr lang="en-GB" sz="1400" i="1">
                              <a:solidFill>
                                <a:srgbClr val="000000"/>
                              </a:solidFill>
                              <a:effectLst/>
                              <a:latin typeface="Cambria Math" panose="02040503050406030204" pitchFamily="18" charset="0"/>
                              <a:ea typeface="Calibri"/>
                            </a:rPr>
                          </m:ctrlPr>
                        </m:fPr>
                        <m:num>
                          <m:r>
                            <a:rPr lang="en-GB" sz="1400" i="1">
                              <a:solidFill>
                                <a:srgbClr val="000000"/>
                              </a:solidFill>
                              <a:effectLst/>
                              <a:latin typeface="Cambria Math"/>
                              <a:ea typeface="Calibri"/>
                              <a:cs typeface="Times New Roman"/>
                            </a:rPr>
                            <m:t>1</m:t>
                          </m:r>
                        </m:num>
                        <m:den>
                          <m:r>
                            <a:rPr lang="en-GB" sz="1400" i="1">
                              <a:solidFill>
                                <a:srgbClr val="000000"/>
                              </a:solidFill>
                              <a:effectLst/>
                              <a:latin typeface="Cambria Math"/>
                              <a:ea typeface="Calibri"/>
                              <a:cs typeface="Times New Roman"/>
                            </a:rPr>
                            <m:t>2</m:t>
                          </m:r>
                        </m:den>
                      </m:f>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panose="02040503050406030204" pitchFamily="18" charset="0"/>
                              <a:ea typeface="Calibri"/>
                            </a:rPr>
                          </m:ctrlPr>
                        </m:sSubPr>
                        <m:e>
                          <m:r>
                            <a:rPr lang="en-GB" sz="1400" i="1">
                              <a:solidFill>
                                <a:srgbClr val="000000"/>
                              </a:solidFill>
                              <a:effectLst/>
                              <a:latin typeface="Cambria Math"/>
                              <a:ea typeface="Calibri"/>
                              <a:cs typeface="Times New Roman"/>
                            </a:rPr>
                            <m:t>𝑑</m:t>
                          </m:r>
                        </m:e>
                        <m:sub>
                          <m:r>
                            <a:rPr lang="en-GB" sz="1400" i="1">
                              <a:solidFill>
                                <a:srgbClr val="000000"/>
                              </a:solidFill>
                              <a:effectLst/>
                              <a:latin typeface="Cambria Math"/>
                              <a:ea typeface="Calibri"/>
                              <a:cs typeface="Times New Roman"/>
                            </a:rPr>
                            <m:t>𝑡𝑟𝑢𝑒</m:t>
                          </m:r>
                        </m:sub>
                      </m:sSub>
                      <m:r>
                        <a:rPr lang="en-GB" sz="1400" i="1">
                          <a:solidFill>
                            <a:srgbClr val="000000"/>
                          </a:solidFill>
                          <a:effectLst/>
                          <a:latin typeface="Cambria Math"/>
                          <a:ea typeface="Calibri"/>
                          <a:cs typeface="Times New Roman"/>
                        </a:rPr>
                        <m:t>−</m:t>
                      </m:r>
                      <m:r>
                        <a:rPr lang="en-GB" sz="1400" i="1">
                          <a:solidFill>
                            <a:srgbClr val="000000"/>
                          </a:solidFill>
                          <a:latin typeface="Cambria Math"/>
                          <a:ea typeface="Times New Roman"/>
                          <a:cs typeface="Times New Roman"/>
                        </a:rPr>
                        <m:t>𝐺</m:t>
                      </m:r>
                      <m:sSub>
                        <m:sSubPr>
                          <m:ctrlPr>
                            <a:rPr lang="en-GB" sz="1400" i="1">
                              <a:solidFill>
                                <a:srgbClr val="000000"/>
                              </a:solidFill>
                              <a:effectLst/>
                              <a:latin typeface="Cambria Math" panose="02040503050406030204" pitchFamily="18" charset="0"/>
                            </a:rPr>
                          </m:ctrlPr>
                        </m:sSubPr>
                        <m:e>
                          <m:r>
                            <a:rPr lang="en-GB" sz="1400" b="0" i="1" smtClean="0">
                              <a:solidFill>
                                <a:srgbClr val="000000"/>
                              </a:solidFill>
                              <a:effectLst/>
                              <a:latin typeface="Cambria Math"/>
                            </a:rPr>
                            <m:t>(</m:t>
                          </m:r>
                          <m:r>
                            <a:rPr lang="en-GB" sz="1400" i="1">
                              <a:solidFill>
                                <a:srgbClr val="000000"/>
                              </a:solidFill>
                              <a:effectLst/>
                              <a:latin typeface="Cambria Math"/>
                              <a:ea typeface="Times New Roman"/>
                              <a:cs typeface="Times New Roman"/>
                            </a:rPr>
                            <m:t>𝑚</m:t>
                          </m:r>
                        </m:e>
                        <m:sub>
                          <m:r>
                            <a:rPr lang="en-GB" sz="1400" i="1">
                              <a:solidFill>
                                <a:srgbClr val="000000"/>
                              </a:solidFill>
                              <a:effectLst/>
                              <a:latin typeface="Cambria Math"/>
                              <a:ea typeface="Times New Roman"/>
                              <a:cs typeface="Times New Roman"/>
                            </a:rPr>
                            <m:t>𝑝𝑟</m:t>
                          </m:r>
                        </m:sub>
                      </m:sSub>
                      <m:r>
                        <a:rPr lang="en-GB" sz="1400" b="0" i="1" smtClean="0">
                          <a:solidFill>
                            <a:srgbClr val="000000"/>
                          </a:solidFill>
                          <a:effectLst/>
                          <a:latin typeface="Cambria Math"/>
                          <a:ea typeface="Times New Roman"/>
                          <a:cs typeface="Times New Roman"/>
                        </a:rPr>
                        <m:t>)</m:t>
                      </m:r>
                      <m:r>
                        <a:rPr lang="en-GB" sz="1400" i="1">
                          <a:solidFill>
                            <a:srgbClr val="000000"/>
                          </a:solidFill>
                          <a:effectLst/>
                          <a:latin typeface="Cambria Math"/>
                          <a:ea typeface="Calibri"/>
                          <a:cs typeface="Times New Roman"/>
                        </a:rPr>
                        <m:t>)</m:t>
                      </m:r>
                      <m:r>
                        <a:rPr lang="en-GB" sz="1400" i="1" baseline="30000">
                          <a:solidFill>
                            <a:srgbClr val="000000"/>
                          </a:solidFill>
                          <a:effectLst/>
                          <a:latin typeface="Cambria Math"/>
                          <a:ea typeface="Calibri"/>
                          <a:cs typeface="Times New Roman"/>
                        </a:rPr>
                        <m:t>𝑇</m:t>
                      </m:r>
                      <m:sSubSup>
                        <m:sSubSupPr>
                          <m:ctrlPr>
                            <a:rPr lang="en-GB" sz="1400" i="1">
                              <a:solidFill>
                                <a:srgbClr val="000000"/>
                              </a:solidFill>
                              <a:latin typeface="Cambria Math" panose="02040503050406030204" pitchFamily="18" charset="0"/>
                              <a:ea typeface="Calibri"/>
                              <a:cs typeface="Times New Roman"/>
                            </a:rPr>
                          </m:ctrlPr>
                        </m:sSubSupPr>
                        <m:e>
                          <m:sSub>
                            <m:sSubPr>
                              <m:ctrlPr>
                                <a:rPr lang="en-GB" sz="1600" i="1">
                                  <a:solidFill>
                                    <a:srgbClr val="000000"/>
                                  </a:solidFill>
                                  <a:latin typeface="Cambria Math" panose="02040503050406030204" pitchFamily="18" charset="0"/>
                                </a:rPr>
                              </m:ctrlPr>
                            </m:sSubPr>
                            <m:e>
                              <m:r>
                                <a:rPr lang="en-GB" sz="1600" i="1">
                                  <a:solidFill>
                                    <a:srgbClr val="000000"/>
                                  </a:solidFill>
                                  <a:latin typeface="Cambria Math"/>
                                  <a:ea typeface="Times New Roman"/>
                                  <a:cs typeface="Times New Roman"/>
                                </a:rPr>
                                <m:t>𝐶</m:t>
                              </m:r>
                            </m:e>
                            <m:sub>
                              <m:r>
                                <a:rPr lang="en-GB" sz="1600" i="1">
                                  <a:solidFill>
                                    <a:srgbClr val="000000"/>
                                  </a:solidFill>
                                  <a:latin typeface="Cambria Math"/>
                                  <a:ea typeface="Times New Roman"/>
                                  <a:cs typeface="Times New Roman"/>
                                </a:rPr>
                                <m:t>𝐷</m:t>
                              </m:r>
                            </m:sub>
                          </m:sSub>
                        </m:e>
                        <m:sub/>
                        <m:sup>
                          <m:r>
                            <a:rPr lang="en-GB" sz="1400" i="1">
                              <a:solidFill>
                                <a:srgbClr val="000000"/>
                              </a:solidFill>
                              <a:latin typeface="Cambria Math"/>
                              <a:ea typeface="Calibri"/>
                              <a:cs typeface="Times New Roman"/>
                            </a:rPr>
                            <m:t>−1</m:t>
                          </m:r>
                        </m:sup>
                      </m:sSubSup>
                      <m:r>
                        <a:rPr lang="en-GB" sz="1400" i="1">
                          <a:solidFill>
                            <a:srgbClr val="000000"/>
                          </a:solidFill>
                          <a:effectLst/>
                          <a:latin typeface="Cambria Math"/>
                          <a:ea typeface="Calibri"/>
                          <a:cs typeface="Times New Roman"/>
                        </a:rPr>
                        <m:t>(</m:t>
                      </m:r>
                      <m:sSub>
                        <m:sSubPr>
                          <m:ctrlPr>
                            <a:rPr lang="en-GB" sz="1400" i="1">
                              <a:solidFill>
                                <a:srgbClr val="000000"/>
                              </a:solidFill>
                              <a:effectLst/>
                              <a:latin typeface="Cambria Math" panose="02040503050406030204" pitchFamily="18" charset="0"/>
                              <a:ea typeface="Calibri"/>
                            </a:rPr>
                          </m:ctrlPr>
                        </m:sSubPr>
                        <m:e>
                          <m:r>
                            <a:rPr lang="en-GB" sz="1400" i="1">
                              <a:solidFill>
                                <a:srgbClr val="000000"/>
                              </a:solidFill>
                              <a:effectLst/>
                              <a:latin typeface="Cambria Math"/>
                              <a:ea typeface="Calibri"/>
                              <a:cs typeface="Times New Roman"/>
                            </a:rPr>
                            <m:t>𝑑</m:t>
                          </m:r>
                        </m:e>
                        <m:sub>
                          <m:r>
                            <a:rPr lang="en-GB" sz="1400" i="1">
                              <a:solidFill>
                                <a:srgbClr val="000000"/>
                              </a:solidFill>
                              <a:effectLst/>
                              <a:latin typeface="Cambria Math"/>
                              <a:ea typeface="Calibri"/>
                              <a:cs typeface="Times New Roman"/>
                            </a:rPr>
                            <m:t>𝑡𝑟𝑢𝑒</m:t>
                          </m:r>
                        </m:sub>
                      </m:sSub>
                      <m:r>
                        <a:rPr lang="en-GB" sz="1400" i="1">
                          <a:solidFill>
                            <a:srgbClr val="000000"/>
                          </a:solidFill>
                          <a:effectLst/>
                          <a:latin typeface="Cambria Math"/>
                          <a:ea typeface="Calibri"/>
                          <a:cs typeface="Times New Roman"/>
                        </a:rPr>
                        <m:t>−</m:t>
                      </m:r>
                      <m:r>
                        <a:rPr lang="en-GB" sz="1400" i="1">
                          <a:solidFill>
                            <a:srgbClr val="000000"/>
                          </a:solidFill>
                          <a:latin typeface="Cambria Math"/>
                          <a:ea typeface="Times New Roman"/>
                          <a:cs typeface="Times New Roman"/>
                        </a:rPr>
                        <m:t>𝐺</m:t>
                      </m:r>
                      <m:r>
                        <a:rPr lang="en-GB" sz="1400" b="0" i="1" smtClean="0">
                          <a:solidFill>
                            <a:srgbClr val="000000"/>
                          </a:solidFill>
                          <a:latin typeface="Cambria Math"/>
                          <a:ea typeface="Times New Roman"/>
                          <a:cs typeface="Times New Roman"/>
                        </a:rPr>
                        <m:t>(</m:t>
                      </m:r>
                      <m:sSub>
                        <m:sSubPr>
                          <m:ctrlPr>
                            <a:rPr lang="en-GB" sz="1400" i="1">
                              <a:solidFill>
                                <a:srgbClr val="000000"/>
                              </a:solidFill>
                              <a:effectLst/>
                              <a:latin typeface="Cambria Math" panose="02040503050406030204" pitchFamily="18" charset="0"/>
                            </a:rPr>
                          </m:ctrlPr>
                        </m:sSubPr>
                        <m:e>
                          <m:r>
                            <a:rPr lang="en-GB" sz="1400" i="1">
                              <a:solidFill>
                                <a:srgbClr val="000000"/>
                              </a:solidFill>
                              <a:effectLst/>
                              <a:latin typeface="Cambria Math"/>
                              <a:ea typeface="Times New Roman"/>
                              <a:cs typeface="Times New Roman"/>
                            </a:rPr>
                            <m:t>𝑚</m:t>
                          </m:r>
                        </m:e>
                        <m:sub>
                          <m:r>
                            <a:rPr lang="en-GB" sz="1400" i="1">
                              <a:solidFill>
                                <a:srgbClr val="000000"/>
                              </a:solidFill>
                              <a:effectLst/>
                              <a:latin typeface="Cambria Math"/>
                              <a:ea typeface="Times New Roman"/>
                              <a:cs typeface="Times New Roman"/>
                            </a:rPr>
                            <m:t>𝑝𝑟</m:t>
                          </m:r>
                        </m:sub>
                      </m:sSub>
                      <m:r>
                        <a:rPr lang="en-GB" sz="1400" b="0" i="1" smtClean="0">
                          <a:solidFill>
                            <a:srgbClr val="000000"/>
                          </a:solidFill>
                          <a:effectLst/>
                          <a:latin typeface="Cambria Math"/>
                          <a:ea typeface="Times New Roman"/>
                          <a:cs typeface="Times New Roman"/>
                        </a:rPr>
                        <m:t>)</m:t>
                      </m:r>
                      <m:r>
                        <a:rPr lang="en-GB" sz="1400" i="1">
                          <a:solidFill>
                            <a:srgbClr val="000000"/>
                          </a:solidFill>
                          <a:effectLst/>
                          <a:latin typeface="Cambria Math"/>
                          <a:ea typeface="Calibri"/>
                          <a:cs typeface="Times New Roman"/>
                        </a:rPr>
                        <m:t>) </m:t>
                      </m:r>
                    </m:oMath>
                  </m:oMathPara>
                </a14:m>
                <a:endParaRPr lang="en-GB" sz="1700" dirty="0"/>
              </a:p>
            </p:txBody>
          </p:sp>
        </mc:Choice>
        <mc:Fallback xmlns="">
          <p:sp>
            <p:nvSpPr>
              <p:cNvPr id="13" name="Rectangle 12"/>
              <p:cNvSpPr>
                <a:spLocks noRot="1" noChangeAspect="1" noMove="1" noResize="1" noEditPoints="1" noAdjustHandles="1" noChangeArrowheads="1" noChangeShapeType="1" noTextEdit="1"/>
              </p:cNvSpPr>
              <p:nvPr/>
            </p:nvSpPr>
            <p:spPr>
              <a:xfrm>
                <a:off x="251520" y="2641166"/>
                <a:ext cx="8892480" cy="495649"/>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475656" y="3436109"/>
                <a:ext cx="6246440" cy="4104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rgbClr val="000000"/>
                              </a:solidFill>
                              <a:latin typeface="Cambria Math" panose="02040503050406030204" pitchFamily="18" charset="0"/>
                            </a:rPr>
                          </m:ctrlPr>
                        </m:accPr>
                        <m:e>
                          <m:r>
                            <a:rPr lang="en-GB" i="1">
                              <a:solidFill>
                                <a:srgbClr val="000000"/>
                              </a:solidFill>
                              <a:effectLst/>
                              <a:latin typeface="Cambria Math"/>
                              <a:ea typeface="Times New Roman"/>
                              <a:cs typeface="Times New Roman"/>
                            </a:rPr>
                            <m:t>𝑚</m:t>
                          </m:r>
                        </m:e>
                      </m:acc>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𝑝𝑟</m:t>
                          </m:r>
                        </m:sub>
                      </m:sSub>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𝑀</m:t>
                          </m:r>
                        </m:sub>
                      </m:sSub>
                      <m:sSup>
                        <m:sSupPr>
                          <m:ctrlPr>
                            <a:rPr lang="en-GB" i="1">
                              <a:solidFill>
                                <a:srgbClr val="000000"/>
                              </a:solidFill>
                              <a:effectLst/>
                              <a:latin typeface="Cambria Math" panose="02040503050406030204" pitchFamily="18" charset="0"/>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sSup>
                        <m:sSupPr>
                          <m:ctrlPr>
                            <a:rPr lang="en-GB" i="1">
                              <a:solidFill>
                                <a:srgbClr val="000000"/>
                              </a:solidFill>
                              <a:effectLst/>
                              <a:latin typeface="Cambria Math" panose="02040503050406030204" pitchFamily="18" charset="0"/>
                            </a:rPr>
                          </m:ctrlPr>
                        </m:sSupPr>
                        <m:e>
                          <m:d>
                            <m:dPr>
                              <m:ctrlPr>
                                <a:rPr lang="en-GB" i="1">
                                  <a:solidFill>
                                    <a:srgbClr val="000000"/>
                                  </a:solidFill>
                                  <a:effectLst/>
                                  <a:latin typeface="Cambria Math" panose="02040503050406030204" pitchFamily="18" charset="0"/>
                                </a:rPr>
                              </m:ctrlPr>
                            </m:dPr>
                            <m:e>
                              <m:r>
                                <a:rPr lang="en-GB" i="1">
                                  <a:solidFill>
                                    <a:srgbClr val="000000"/>
                                  </a:solidFill>
                                  <a:effectLst/>
                                  <a:latin typeface="Cambria Math"/>
                                  <a:ea typeface="Times New Roman"/>
                                  <a:cs typeface="Times New Roman"/>
                                </a:rPr>
                                <m:t>𝐺</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𝑀</m:t>
                                  </m:r>
                                </m:sub>
                              </m:sSub>
                              <m:sSup>
                                <m:sSupPr>
                                  <m:ctrlPr>
                                    <a:rPr lang="en-GB" i="1">
                                      <a:solidFill>
                                        <a:srgbClr val="000000"/>
                                      </a:solidFill>
                                      <a:effectLst/>
                                      <a:latin typeface="Cambria Math" panose="02040503050406030204" pitchFamily="18" charset="0"/>
                                    </a:rPr>
                                  </m:ctrlPr>
                                </m:sSupPr>
                                <m:e>
                                  <m:r>
                                    <a:rPr lang="en-GB" i="1">
                                      <a:solidFill>
                                        <a:srgbClr val="000000"/>
                                      </a:solidFill>
                                      <a:effectLst/>
                                      <a:latin typeface="Cambria Math"/>
                                      <a:ea typeface="Times New Roman"/>
                                      <a:cs typeface="Times New Roman"/>
                                    </a:rPr>
                                    <m:t>𝐺</m:t>
                                  </m:r>
                                </m:e>
                                <m:sup>
                                  <m:r>
                                    <a:rPr lang="en-GB" i="1">
                                      <a:solidFill>
                                        <a:srgbClr val="000000"/>
                                      </a:solidFill>
                                      <a:effectLst/>
                                      <a:latin typeface="Cambria Math"/>
                                      <a:ea typeface="Times New Roman"/>
                                      <a:cs typeface="Times New Roman"/>
                                    </a:rPr>
                                    <m:t>𝑇</m:t>
                                  </m:r>
                                </m:sup>
                              </m:sSup>
                              <m:r>
                                <a:rPr lang="en-GB" i="1">
                                  <a:solidFill>
                                    <a:srgbClr val="000000"/>
                                  </a:solidFill>
                                  <a:effectLst/>
                                  <a:latin typeface="Cambria Math"/>
                                  <a:ea typeface="Times New Roman"/>
                                  <a:cs typeface="Times New Roman"/>
                                </a:rPr>
                                <m:t>+</m:t>
                              </m:r>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𝐶</m:t>
                                  </m:r>
                                </m:e>
                                <m:sub>
                                  <m:r>
                                    <a:rPr lang="en-GB" i="1">
                                      <a:solidFill>
                                        <a:srgbClr val="000000"/>
                                      </a:solidFill>
                                      <a:effectLst/>
                                      <a:latin typeface="Cambria Math"/>
                                      <a:ea typeface="Times New Roman"/>
                                      <a:cs typeface="Times New Roman"/>
                                    </a:rPr>
                                    <m:t>𝐷</m:t>
                                  </m:r>
                                </m:sub>
                              </m:sSub>
                            </m:e>
                          </m:d>
                        </m:e>
                        <m:sup>
                          <m:r>
                            <a:rPr lang="en-GB" i="1">
                              <a:solidFill>
                                <a:srgbClr val="000000"/>
                              </a:solidFill>
                              <a:effectLst/>
                              <a:latin typeface="Cambria Math"/>
                              <a:ea typeface="Times New Roman"/>
                              <a:cs typeface="Times New Roman"/>
                            </a:rPr>
                            <m:t>−1</m:t>
                          </m:r>
                        </m:sup>
                      </m:sSup>
                      <m:d>
                        <m:dPr>
                          <m:ctrlPr>
                            <a:rPr lang="en-GB" i="1">
                              <a:solidFill>
                                <a:srgbClr val="000000"/>
                              </a:solidFill>
                              <a:effectLst/>
                              <a:latin typeface="Cambria Math" panose="02040503050406030204" pitchFamily="18" charset="0"/>
                            </a:rPr>
                          </m:ctrlPr>
                        </m:dPr>
                        <m:e>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𝐺</m:t>
                          </m:r>
                          <m:sSub>
                            <m:sSubPr>
                              <m:ctrlPr>
                                <a:rPr lang="en-GB" i="1">
                                  <a:solidFill>
                                    <a:srgbClr val="000000"/>
                                  </a:solidFill>
                                  <a:effectLst/>
                                  <a:latin typeface="Cambria Math" panose="02040503050406030204" pitchFamily="18" charset="0"/>
                                </a:rPr>
                              </m:ctrlPr>
                            </m:sSubPr>
                            <m:e>
                              <m:r>
                                <a:rPr lang="en-GB" b="0" i="1" smtClean="0">
                                  <a:solidFill>
                                    <a:srgbClr val="000000"/>
                                  </a:solidFill>
                                  <a:effectLst/>
                                  <a:latin typeface="Cambria Math"/>
                                </a:rPr>
                                <m:t>(</m:t>
                              </m:r>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𝑝𝑟</m:t>
                              </m:r>
                            </m:sub>
                          </m:sSub>
                          <m:r>
                            <a:rPr lang="en-GB" b="0" i="1" smtClean="0">
                              <a:solidFill>
                                <a:srgbClr val="000000"/>
                              </a:solidFill>
                              <a:effectLst/>
                              <a:latin typeface="Cambria Math"/>
                              <a:ea typeface="Times New Roman"/>
                              <a:cs typeface="Times New Roman"/>
                            </a:rPr>
                            <m:t>)</m:t>
                          </m:r>
                        </m:e>
                      </m:d>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1475656" y="3436109"/>
                <a:ext cx="6246440" cy="410497"/>
              </a:xfrm>
              <a:prstGeom prst="rect">
                <a:avLst/>
              </a:prstGeom>
              <a:blipFill rotWithShape="1">
                <a:blip r:embed="rId4"/>
                <a:stretch>
                  <a:fillRect b="-7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347864" y="4079238"/>
                <a:ext cx="3257430" cy="6022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rgbClr val="000000"/>
                          </a:solidFill>
                          <a:latin typeface="Cambria Math"/>
                          <a:ea typeface="Times New Roman"/>
                          <a:cs typeface="Times New Roman"/>
                        </a:rPr>
                        <m:t>𝑚</m:t>
                      </m:r>
                      <m:r>
                        <a:rPr lang="en-GB" i="1" smtClean="0">
                          <a:solidFill>
                            <a:srgbClr val="000000"/>
                          </a:solidFill>
                          <a:latin typeface="Cambria Math"/>
                          <a:ea typeface="Times New Roman"/>
                          <a:cs typeface="Times New Roman"/>
                        </a:rPr>
                        <m:t>=</m:t>
                      </m:r>
                      <m:d>
                        <m:dPr>
                          <m:begChr m:val="{"/>
                          <m:endChr m:val="}"/>
                          <m:ctrlPr>
                            <a:rPr lang="en-GB" i="1">
                              <a:solidFill>
                                <a:srgbClr val="000000"/>
                              </a:solidFill>
                              <a:effectLst/>
                              <a:latin typeface="Cambria Math" panose="02040503050406030204" pitchFamily="18" charset="0"/>
                            </a:rPr>
                          </m:ctrlPr>
                        </m:dPr>
                        <m:e>
                          <m:eqArr>
                            <m:eqArrPr>
                              <m:ctrlPr>
                                <a:rPr lang="en-GB" i="1">
                                  <a:solidFill>
                                    <a:srgbClr val="000000"/>
                                  </a:solidFill>
                                  <a:effectLst/>
                                  <a:latin typeface="Cambria Math" panose="02040503050406030204" pitchFamily="18" charset="0"/>
                                </a:rPr>
                              </m:ctrlPr>
                            </m:eqArrPr>
                            <m:e>
                              <m:sSub>
                                <m:sSubPr>
                                  <m:ctrlPr>
                                    <a:rPr lang="en-GB" i="1">
                                      <a:solidFill>
                                        <a:srgbClr val="000000"/>
                                      </a:solidFill>
                                      <a:effectLst/>
                                      <a:latin typeface="Cambria Math" panose="02040503050406030204" pitchFamily="18" charset="0"/>
                                    </a:rPr>
                                  </m:ctrlPr>
                                </m:sSubPr>
                                <m:e>
                                  <m:r>
                                    <a:rPr lang="en-GB" i="1">
                                      <a:solidFill>
                                        <a:srgbClr val="000000"/>
                                      </a:solidFill>
                                      <a:effectLst/>
                                      <a:latin typeface="Cambria Math"/>
                                      <a:ea typeface="Times New Roman"/>
                                      <a:cs typeface="Times New Roman"/>
                                    </a:rPr>
                                    <m:t>𝑚</m:t>
                                  </m:r>
                                </m:e>
                                <m:sub>
                                  <m:r>
                                    <a:rPr lang="en-GB" i="1">
                                      <a:solidFill>
                                        <a:srgbClr val="000000"/>
                                      </a:solidFill>
                                      <a:effectLst/>
                                      <a:latin typeface="Cambria Math"/>
                                      <a:ea typeface="Times New Roman"/>
                                      <a:cs typeface="Times New Roman"/>
                                    </a:rPr>
                                    <m:t>𝑠𝑡𝑎𝑡𝑖𝑐</m:t>
                                  </m:r>
                                  <m:r>
                                    <a:rPr lang="en-GB" b="0" i="1" smtClean="0">
                                      <a:solidFill>
                                        <a:srgbClr val="000000"/>
                                      </a:solidFill>
                                      <a:effectLst/>
                                      <a:latin typeface="Cambria Math"/>
                                      <a:ea typeface="Times New Roman"/>
                                      <a:cs typeface="Times New Roman"/>
                                    </a:rPr>
                                    <m:t> </m:t>
                                  </m:r>
                                  <m:r>
                                    <a:rPr lang="en-GB" b="0" i="1" smtClean="0">
                                      <a:solidFill>
                                        <a:srgbClr val="000000"/>
                                      </a:solidFill>
                                      <a:effectLst/>
                                      <a:latin typeface="Cambria Math"/>
                                      <a:ea typeface="Times New Roman"/>
                                      <a:cs typeface="Times New Roman"/>
                                    </a:rPr>
                                    <m:t>𝑝𝑟𝑜𝑝𝑒𝑟𝑡𝑖𝑒𝑠</m:t>
                                  </m:r>
                                </m:sub>
                              </m:sSub>
                            </m:e>
                            <m:e>
                              <m:r>
                                <a:rPr lang="en-GB" i="1">
                                  <a:solidFill>
                                    <a:srgbClr val="000000"/>
                                  </a:solidFill>
                                  <a:effectLst/>
                                  <a:latin typeface="Cambria Math"/>
                                  <a:ea typeface="Times New Roman"/>
                                  <a:cs typeface="Times New Roman"/>
                                </a:rPr>
                                <m:t>𝐺</m:t>
                              </m:r>
                              <m:r>
                                <a:rPr lang="en-GB" i="1">
                                  <a:solidFill>
                                    <a:srgbClr val="000000"/>
                                  </a:solidFill>
                                  <a:effectLst/>
                                  <a:latin typeface="Cambria Math"/>
                                  <a:ea typeface="Times New Roman"/>
                                  <a:cs typeface="Times New Roman"/>
                                </a:rPr>
                                <m:t>(</m:t>
                              </m:r>
                              <m:r>
                                <a:rPr lang="en-GB" i="1">
                                  <a:solidFill>
                                    <a:srgbClr val="000000"/>
                                  </a:solidFill>
                                  <a:effectLst/>
                                  <a:latin typeface="Cambria Math"/>
                                  <a:ea typeface="Times New Roman"/>
                                  <a:cs typeface="Times New Roman"/>
                                </a:rPr>
                                <m:t>𝑚</m:t>
                              </m:r>
                              <m:r>
                                <a:rPr lang="en-GB" i="1">
                                  <a:solidFill>
                                    <a:srgbClr val="000000"/>
                                  </a:solidFill>
                                  <a:effectLst/>
                                  <a:latin typeface="Cambria Math"/>
                                  <a:ea typeface="Times New Roman"/>
                                  <a:cs typeface="Times New Roman"/>
                                </a:rPr>
                                <m:t>)(</m:t>
                              </m:r>
                              <m:r>
                                <a:rPr lang="en-GB" b="0" i="1" smtClean="0">
                                  <a:solidFill>
                                    <a:srgbClr val="000000"/>
                                  </a:solidFill>
                                  <a:effectLst/>
                                  <a:latin typeface="Cambria Math"/>
                                  <a:ea typeface="Times New Roman"/>
                                  <a:cs typeface="Times New Roman"/>
                                </a:rPr>
                                <m:t>𝑠𝑖𝑚𝑢𝑙𝑎𝑡𝑒𝑑</m:t>
                              </m:r>
                              <m:r>
                                <a:rPr lang="en-GB" b="0" i="1" smtClean="0">
                                  <a:solidFill>
                                    <a:srgbClr val="000000"/>
                                  </a:solidFill>
                                  <a:effectLst/>
                                  <a:latin typeface="Cambria Math"/>
                                  <a:ea typeface="Times New Roman"/>
                                  <a:cs typeface="Times New Roman"/>
                                </a:rPr>
                                <m:t> </m:t>
                              </m:r>
                              <m:r>
                                <a:rPr lang="en-GB" b="0" i="1" smtClean="0">
                                  <a:solidFill>
                                    <a:srgbClr val="000000"/>
                                  </a:solidFill>
                                  <a:effectLst/>
                                  <a:latin typeface="Cambria Math"/>
                                  <a:ea typeface="Times New Roman"/>
                                  <a:cs typeface="Times New Roman"/>
                                </a:rPr>
                                <m:t>𝑑𝑎𝑡𝑎</m:t>
                              </m:r>
                              <m:r>
                                <a:rPr lang="en-GB" b="0" i="1" smtClean="0">
                                  <a:solidFill>
                                    <a:srgbClr val="000000"/>
                                  </a:solidFill>
                                  <a:effectLst/>
                                  <a:latin typeface="Cambria Math"/>
                                  <a:ea typeface="Times New Roman"/>
                                  <a:cs typeface="Times New Roman"/>
                                </a:rPr>
                                <m:t>)</m:t>
                              </m:r>
                            </m:e>
                          </m:eqArr>
                        </m:e>
                      </m:d>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3347864" y="4079238"/>
                <a:ext cx="3257430" cy="60228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5536" y="4874503"/>
                <a:ext cx="7992888" cy="5068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panose="02040503050406030204" pitchFamily="18" charset="0"/>
                            </a:rPr>
                          </m:ctrlPr>
                        </m:accPr>
                        <m:e>
                          <m:sSup>
                            <m:sSupPr>
                              <m:ctrlPr>
                                <a:rPr lang="en-GB" i="1">
                                  <a:effectLst/>
                                  <a:latin typeface="Cambria Math" panose="02040503050406030204" pitchFamily="18" charset="0"/>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r>
                        <a:rPr lang="en-GB" i="1">
                          <a:effectLst/>
                          <a:latin typeface="Cambria Math"/>
                          <a:ea typeface="Times New Roman"/>
                          <a:cs typeface="Times New Roman"/>
                        </a:rPr>
                        <m:t>=</m:t>
                      </m:r>
                      <m:r>
                        <a:rPr lang="en-GB" i="1">
                          <a:effectLst/>
                          <a:latin typeface="Cambria Math"/>
                          <a:ea typeface="Times New Roman"/>
                          <a:cs typeface="Times New Roman"/>
                        </a:rPr>
                        <m:t>𝑔</m:t>
                      </m:r>
                      <m:d>
                        <m:dPr>
                          <m:ctrlPr>
                            <a:rPr lang="en-GB" i="1">
                              <a:effectLst/>
                              <a:latin typeface="Cambria Math" panose="02040503050406030204" pitchFamily="18" charset="0"/>
                            </a:rPr>
                          </m:ctrlPr>
                        </m:dPr>
                        <m:e>
                          <m:sSub>
                            <m:sSubPr>
                              <m:ctrlPr>
                                <a:rPr lang="en-GB" i="1">
                                  <a:effectLst/>
                                  <a:latin typeface="Cambria Math" panose="02040503050406030204" pitchFamily="18" charset="0"/>
                                </a:rPr>
                              </m:ctrlPr>
                            </m:sSubPr>
                            <m:e>
                              <m:r>
                                <a:rPr lang="en-GB" i="1">
                                  <a:effectLst/>
                                  <a:latin typeface="Cambria Math"/>
                                  <a:ea typeface="Times New Roman"/>
                                  <a:cs typeface="Times New Roman"/>
                                </a:rPr>
                                <m:t>𝑚</m:t>
                              </m:r>
                            </m:e>
                            <m:sub>
                              <m:r>
                                <a:rPr lang="en-GB" i="1">
                                  <a:effectLst/>
                                  <a:latin typeface="Cambria Math"/>
                                  <a:ea typeface="Times New Roman"/>
                                  <a:cs typeface="Times New Roman"/>
                                </a:rPr>
                                <m:t>𝑢𝑐</m:t>
                              </m:r>
                              <m:r>
                                <a:rPr lang="en-GB" i="1">
                                  <a:effectLst/>
                                  <a:latin typeface="Cambria Math"/>
                                  <a:ea typeface="Times New Roman"/>
                                  <a:cs typeface="Times New Roman"/>
                                </a:rPr>
                                <m:t>,</m:t>
                              </m:r>
                              <m:r>
                                <a:rPr lang="en-GB" i="1">
                                  <a:effectLst/>
                                  <a:latin typeface="Cambria Math"/>
                                  <a:ea typeface="Times New Roman"/>
                                  <a:cs typeface="Times New Roman"/>
                                </a:rPr>
                                <m:t>𝑗</m:t>
                              </m:r>
                            </m:sub>
                          </m:sSub>
                        </m:e>
                      </m:d>
                      <m:r>
                        <a:rPr lang="en-GB" i="1">
                          <a:effectLst/>
                          <a:latin typeface="Cambria Math"/>
                          <a:ea typeface="Times New Roman"/>
                          <a:cs typeface="Times New Roman"/>
                        </a:rPr>
                        <m:t>−</m:t>
                      </m:r>
                      <m:r>
                        <a:rPr lang="en-GB" i="1">
                          <a:effectLst/>
                          <a:latin typeface="Cambria Math"/>
                          <a:ea typeface="Times New Roman"/>
                          <a:cs typeface="Times New Roman"/>
                        </a:rPr>
                        <m:t>𝑔</m:t>
                      </m:r>
                      <m:d>
                        <m:dPr>
                          <m:ctrlPr>
                            <a:rPr lang="en-GB" i="1">
                              <a:effectLst/>
                              <a:latin typeface="Cambria Math" panose="02040503050406030204" pitchFamily="18" charset="0"/>
                            </a:rPr>
                          </m:ctrlPr>
                        </m:dPr>
                        <m:e>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r>
                        <a:rPr lang="en-GB" i="1">
                          <a:effectLst/>
                          <a:latin typeface="Cambria Math"/>
                          <a:ea typeface="Times New Roman"/>
                          <a:cs typeface="Times New Roman"/>
                        </a:rPr>
                        <m:t>=</m:t>
                      </m:r>
                      <m:r>
                        <a:rPr lang="en-GB" i="1">
                          <a:effectLst/>
                          <a:latin typeface="Cambria Math"/>
                          <a:ea typeface="Times New Roman"/>
                          <a:cs typeface="Times New Roman"/>
                        </a:rPr>
                        <m:t>𝐺</m:t>
                      </m:r>
                      <m:d>
                        <m:dPr>
                          <m:ctrlPr>
                            <a:rPr lang="en-GB" i="1">
                              <a:effectLst/>
                              <a:latin typeface="Cambria Math" panose="02040503050406030204" pitchFamily="18" charset="0"/>
                            </a:rPr>
                          </m:ctrlPr>
                        </m:dPr>
                        <m:e>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r>
                        <a:rPr lang="en-GB" i="1">
                          <a:effectLst/>
                          <a:latin typeface="Cambria Math"/>
                          <a:ea typeface="Times New Roman"/>
                          <a:cs typeface="Times New Roman"/>
                        </a:rPr>
                        <m:t>≡</m:t>
                      </m:r>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395536" y="4874503"/>
                <a:ext cx="7992888" cy="506870"/>
              </a:xfrm>
              <a:prstGeom prst="rect">
                <a:avLst/>
              </a:prstGeom>
              <a:blipFill rotWithShape="1">
                <a:blip r:embed="rId6"/>
                <a:stretch>
                  <a:fillRect b="-120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24730" y="4926817"/>
                <a:ext cx="4968552" cy="1435906"/>
              </a:xfrm>
              <a:prstGeom prst="rect">
                <a:avLst/>
              </a:prstGeom>
            </p:spPr>
            <p:txBody>
              <a:bodyPr wrap="square">
                <a:spAutoFit/>
              </a:bodyPr>
              <a:lstStyle/>
              <a:p>
                <a:pPr algn="just">
                  <a:lnSpc>
                    <a:spcPct val="150000"/>
                  </a:lnSpc>
                  <a:spcAft>
                    <a:spcPts val="1000"/>
                  </a:spcAft>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ea typeface="Times New Roman"/>
                              <a:cs typeface="Times New Roman"/>
                            </a:rPr>
                          </m:ctrlPr>
                        </m:sSubSupPr>
                        <m:e>
                          <m:acc>
                            <m:accPr>
                              <m:chr m:val="̃"/>
                              <m:ctrlPr>
                                <a:rPr lang="en-GB" i="1">
                                  <a:effectLst/>
                                  <a:latin typeface="Cambria Math" panose="02040503050406030204" pitchFamily="18" charset="0"/>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f>
                        <m:fPr>
                          <m:ctrlPr>
                            <a:rPr lang="en-GB" i="1">
                              <a:effectLst/>
                              <a:latin typeface="Cambria Math" panose="02040503050406030204" pitchFamily="18" charset="0"/>
                              <a:ea typeface="Times New Roman"/>
                              <a:cs typeface="Times New Roman"/>
                            </a:rPr>
                          </m:ctrlPr>
                        </m:fPr>
                        <m:num>
                          <m:r>
                            <a:rPr lang="en-GB" i="1">
                              <a:effectLst/>
                              <a:latin typeface="Cambria Math"/>
                              <a:ea typeface="Times New Roman"/>
                              <a:cs typeface="Times New Roman"/>
                            </a:rPr>
                            <m:t>1</m:t>
                          </m:r>
                        </m:num>
                        <m:den>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panose="02040503050406030204" pitchFamily="18" charset="0"/>
                              <a:ea typeface="Times New Roman"/>
                              <a:cs typeface="Times New Roman"/>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panose="02040503050406030204" pitchFamily="18" charset="0"/>
                                  <a:ea typeface="Times New Roman"/>
                                  <a:cs typeface="Times New Roman"/>
                                </a:rPr>
                              </m:ctrlPr>
                            </m:dPr>
                            <m:e>
                              <m:sSubSup>
                                <m:sSubSupPr>
                                  <m:ctrlPr>
                                    <a:rPr lang="en-GB" i="1">
                                      <a:solidFill>
                                        <a:prstClr val="black"/>
                                      </a:solidFill>
                                      <a:latin typeface="Cambria Math" panose="02040503050406030204" pitchFamily="18" charset="0"/>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ea typeface="Times New Roman"/>
                                      <a:cs typeface="Times New Roman"/>
                                    </a:rPr>
                                  </m:ctrlPr>
                                </m:sSupPr>
                                <m:e>
                                  <m:acc>
                                    <m:accPr>
                                      <m:chr m:val="̅"/>
                                      <m:ctrlPr>
                                        <a:rPr lang="en-GB" i="1">
                                          <a:effectLst/>
                                          <a:latin typeface="Cambria Math" panose="02040503050406030204" pitchFamily="18" charset="0"/>
                                          <a:ea typeface="Times New Roman"/>
                                          <a:cs typeface="Times New Roman"/>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nary>
                      <m:sSup>
                        <m:sSupPr>
                          <m:ctrlPr>
                            <a:rPr lang="en-GB" i="1">
                              <a:effectLst/>
                              <a:latin typeface="Cambria Math" panose="02040503050406030204" pitchFamily="18" charset="0"/>
                              <a:ea typeface="Times New Roman"/>
                              <a:cs typeface="Times New Roman"/>
                            </a:rPr>
                          </m:ctrlPr>
                        </m:sSupPr>
                        <m:e>
                          <m:d>
                            <m:dPr>
                              <m:ctrlPr>
                                <a:rPr lang="en-GB" i="1">
                                  <a:effectLst/>
                                  <a:latin typeface="Cambria Math" panose="02040503050406030204" pitchFamily="18" charset="0"/>
                                  <a:ea typeface="Times New Roman"/>
                                  <a:cs typeface="Times New Roman"/>
                                </a:rPr>
                              </m:ctrlPr>
                            </m:dPr>
                            <m:e>
                              <m:sSubSup>
                                <m:sSubSupPr>
                                  <m:ctrlPr>
                                    <a:rPr lang="en-GB" i="1">
                                      <a:effectLst/>
                                      <a:latin typeface="Cambria Math" panose="02040503050406030204" pitchFamily="18" charset="0"/>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panose="02040503050406030204" pitchFamily="18" charset="0"/>
                                      <a:ea typeface="Times New Roman"/>
                                      <a:cs typeface="Times New Roman"/>
                                    </a:rPr>
                                  </m:ctrlPr>
                                </m:accPr>
                                <m:e>
                                  <m:sSup>
                                    <m:sSupPr>
                                      <m:ctrlPr>
                                        <a:rPr lang="en-GB" i="1">
                                          <a:effectLst/>
                                          <a:latin typeface="Cambria Math" panose="02040503050406030204" pitchFamily="18" charset="0"/>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sup>
                          <m:r>
                            <a:rPr lang="en-GB" i="1">
                              <a:effectLst/>
                              <a:latin typeface="Cambria Math"/>
                              <a:ea typeface="Times New Roman"/>
                              <a:cs typeface="Times New Roman"/>
                            </a:rPr>
                            <m:t>𝑇</m:t>
                          </m:r>
                        </m:sup>
                      </m:sSup>
                    </m:oMath>
                  </m:oMathPara>
                </a14:m>
                <a:endParaRPr lang="en-GB" dirty="0">
                  <a:effectLst/>
                  <a:latin typeface="Calibri"/>
                  <a:ea typeface="Times New Roman"/>
                  <a:cs typeface="Times New Roman"/>
                </a:endParaRPr>
              </a:p>
            </p:txBody>
          </p:sp>
        </mc:Choice>
        <mc:Fallback xmlns="">
          <p:sp>
            <p:nvSpPr>
              <p:cNvPr id="17" name="Rectangle 16"/>
              <p:cNvSpPr>
                <a:spLocks noRot="1" noChangeAspect="1" noMove="1" noResize="1" noEditPoints="1" noAdjustHandles="1" noChangeArrowheads="1" noChangeShapeType="1" noTextEdit="1"/>
              </p:cNvSpPr>
              <p:nvPr/>
            </p:nvSpPr>
            <p:spPr>
              <a:xfrm>
                <a:off x="-24730" y="4926817"/>
                <a:ext cx="4968552" cy="1435906"/>
              </a:xfrm>
              <a:prstGeom prst="rect">
                <a:avLst/>
              </a:prstGeom>
              <a:blipFill rotWithShape="1">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598876" y="5345213"/>
                <a:ext cx="4330749" cy="11801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f>
                        <m:fPr>
                          <m:ctrlPr>
                            <a:rPr lang="en-GB" i="1">
                              <a:effectLst/>
                              <a:latin typeface="Cambria Math" panose="02040503050406030204" pitchFamily="18" charset="0"/>
                            </a:rPr>
                          </m:ctrlPr>
                        </m:fPr>
                        <m:num>
                          <m:r>
                            <a:rPr lang="en-GB" i="1">
                              <a:effectLst/>
                              <a:latin typeface="Cambria Math"/>
                              <a:ea typeface="Times New Roman"/>
                              <a:cs typeface="Times New Roman"/>
                            </a:rPr>
                            <m:t>1</m:t>
                          </m:r>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panose="02040503050406030204" pitchFamily="18" charset="0"/>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nary>
                      <m:sSup>
                        <m:sSupPr>
                          <m:ctrlPr>
                            <a:rPr lang="en-GB" i="1">
                              <a:effectLst/>
                              <a:latin typeface="Cambria Math" panose="02040503050406030204" pitchFamily="18" charset="0"/>
                            </a:rPr>
                          </m:ctrlPr>
                        </m:sSupPr>
                        <m:e>
                          <m:d>
                            <m:dPr>
                              <m:ctrlPr>
                                <a:rPr lang="en-GB" i="1">
                                  <a:effectLst/>
                                  <a:latin typeface="Cambria Math" panose="02040503050406030204" pitchFamily="18" charset="0"/>
                                </a:rPr>
                              </m:ctrlPr>
                            </m:d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sup>
                          <m:r>
                            <a:rPr lang="en-GB" i="1">
                              <a:effectLst/>
                              <a:latin typeface="Cambria Math"/>
                              <a:ea typeface="Times New Roman"/>
                              <a:cs typeface="Times New Roman"/>
                            </a:rPr>
                            <m:t>𝑇</m:t>
                          </m:r>
                        </m:sup>
                      </m:sSup>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𝑀</m:t>
                          </m:r>
                        </m:sub>
                      </m:sSub>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e>
                        <m:sup>
                          <m:r>
                            <a:rPr lang="en-GB" i="1">
                              <a:effectLst/>
                              <a:latin typeface="Cambria Math"/>
                              <a:ea typeface="Times New Roman"/>
                              <a:cs typeface="Times New Roman"/>
                            </a:rPr>
                            <m:t>𝑇</m:t>
                          </m:r>
                        </m:sup>
                      </m:sSup>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4598876" y="5345213"/>
                <a:ext cx="4330749" cy="1180131"/>
              </a:xfrm>
              <a:prstGeom prst="rect">
                <a:avLst/>
              </a:prstGeom>
              <a:blipFill rotWithShape="1">
                <a:blip r:embed="rId8"/>
                <a:stretch>
                  <a:fillRect/>
                </a:stretch>
              </a:blipFill>
            </p:spPr>
            <p:txBody>
              <a:bodyPr/>
              <a:lstStyle/>
              <a:p>
                <a:r>
                  <a:rPr lang="en-GB">
                    <a:noFill/>
                  </a:rPr>
                  <a:t> </a:t>
                </a:r>
              </a:p>
            </p:txBody>
          </p:sp>
        </mc:Fallback>
      </mc:AlternateContent>
      <p:sp>
        <p:nvSpPr>
          <p:cNvPr id="3" name="Rectangle 2"/>
          <p:cNvSpPr/>
          <p:nvPr/>
        </p:nvSpPr>
        <p:spPr>
          <a:xfrm>
            <a:off x="-10058" y="6597352"/>
            <a:ext cx="7462378" cy="261610"/>
          </a:xfrm>
          <a:prstGeom prst="rect">
            <a:avLst/>
          </a:prstGeom>
        </p:spPr>
        <p:txBody>
          <a:bodyPr wrap="square">
            <a:spAutoFit/>
          </a:bodyPr>
          <a:lstStyle/>
          <a:p>
            <a:r>
              <a:rPr lang="en-US" sz="1100" dirty="0">
                <a:ea typeface="Times New Roman"/>
              </a:rPr>
              <a:t>Tarantola, 2005. </a:t>
            </a:r>
            <a:r>
              <a:rPr lang="en-US" sz="1100" b="1" i="1" dirty="0">
                <a:ea typeface="Times New Roman"/>
              </a:rPr>
              <a:t>Inverse problem theory and methods for model parameter estimation</a:t>
            </a:r>
            <a:r>
              <a:rPr lang="en-US" sz="1100" i="1" dirty="0">
                <a:ea typeface="Times New Roman"/>
              </a:rPr>
              <a:t>. </a:t>
            </a:r>
            <a:r>
              <a:rPr lang="en-US" sz="1100" dirty="0">
                <a:ea typeface="Times New Roman"/>
              </a:rPr>
              <a:t>1 ed. Philadelphia: SIAM</a:t>
            </a:r>
            <a:endParaRPr lang="en-GB" sz="1100" dirty="0"/>
          </a:p>
        </p:txBody>
      </p:sp>
    </p:spTree>
    <p:extLst>
      <p:ext uri="{BB962C8B-B14F-4D97-AF65-F5344CB8AC3E}">
        <p14:creationId xmlns:p14="http://schemas.microsoft.com/office/powerpoint/2010/main" val="384118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16</a:t>
            </a:fld>
            <a:endParaRPr lang="en-GB" sz="1800" b="1" dirty="0">
              <a:solidFill>
                <a:srgbClr val="FF0000"/>
              </a:solidFill>
            </a:endParaRPr>
          </a:p>
        </p:txBody>
      </p:sp>
      <p:sp>
        <p:nvSpPr>
          <p:cNvPr id="5" name="Title 6"/>
          <p:cNvSpPr>
            <a:spLocks noGrp="1"/>
          </p:cNvSpPr>
          <p:nvPr>
            <p:ph type="title"/>
          </p:nvPr>
        </p:nvSpPr>
        <p:spPr>
          <a:xfrm>
            <a:off x="323528" y="1052736"/>
            <a:ext cx="7992888" cy="1296144"/>
          </a:xfrm>
        </p:spPr>
        <p:txBody>
          <a:bodyPr/>
          <a:lstStyle/>
          <a:p>
            <a:pPr marL="457200" indent="-457200" algn="ctr">
              <a:buFont typeface="Wingdings" panose="05000000000000000000" pitchFamily="2" charset="2"/>
              <a:buChar char="Ø"/>
            </a:pPr>
            <a:r>
              <a:rPr lang="en-GB" sz="2400" dirty="0"/>
              <a:t>Ensemble Based Optimization</a:t>
            </a:r>
            <a:br>
              <a:rPr lang="en-GB" sz="2400" dirty="0"/>
            </a:br>
            <a:r>
              <a:rPr lang="en-GB" sz="2400" dirty="0"/>
              <a:t>Ensemble Smoother Multiple Data Assimilation</a:t>
            </a:r>
            <a:br>
              <a:rPr lang="en-GB" sz="2400" dirty="0"/>
            </a:br>
            <a:r>
              <a:rPr lang="en-GB" sz="2400" i="1" dirty="0"/>
              <a:t>ES-MDA</a:t>
            </a:r>
          </a:p>
        </p:txBody>
      </p:sp>
      <mc:AlternateContent xmlns:mc="http://schemas.openxmlformats.org/markup-compatibility/2006" xmlns:a14="http://schemas.microsoft.com/office/drawing/2010/main">
        <mc:Choice Requires="a14">
          <p:sp>
            <p:nvSpPr>
              <p:cNvPr id="2" name="Rectangle 1"/>
              <p:cNvSpPr/>
              <p:nvPr/>
            </p:nvSpPr>
            <p:spPr>
              <a:xfrm>
                <a:off x="33164" y="2132856"/>
                <a:ext cx="4130040" cy="1435906"/>
              </a:xfrm>
              <a:prstGeom prst="rect">
                <a:avLst/>
              </a:prstGeom>
            </p:spPr>
            <p:txBody>
              <a:bodyPr wrap="none">
                <a:spAutoFit/>
              </a:bodyPr>
              <a:lstStyle/>
              <a:p>
                <a:pPr algn="just">
                  <a:lnSpc>
                    <a:spcPct val="150000"/>
                  </a:lnSpc>
                  <a:spcAft>
                    <a:spcPts val="1000"/>
                  </a:spcAft>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ea typeface="Times New Roman"/>
                              <a:cs typeface="Times New Roman"/>
                            </a:rPr>
                          </m:ctrlPr>
                        </m:sSubSupPr>
                        <m:e>
                          <m:acc>
                            <m:accPr>
                              <m:chr m:val="̃"/>
                              <m:ctrlPr>
                                <a:rPr lang="en-GB" i="1">
                                  <a:effectLst/>
                                  <a:latin typeface="Cambria Math" panose="02040503050406030204" pitchFamily="18" charset="0"/>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f>
                        <m:fPr>
                          <m:ctrlPr>
                            <a:rPr lang="en-GB" i="1">
                              <a:effectLst/>
                              <a:latin typeface="Cambria Math" panose="02040503050406030204" pitchFamily="18" charset="0"/>
                              <a:ea typeface="Times New Roman"/>
                              <a:cs typeface="Times New Roman"/>
                            </a:rPr>
                          </m:ctrlPr>
                        </m:fPr>
                        <m:num>
                          <m:r>
                            <a:rPr lang="en-GB" i="1">
                              <a:effectLst/>
                              <a:latin typeface="Cambria Math"/>
                              <a:ea typeface="Times New Roman"/>
                              <a:cs typeface="Times New Roman"/>
                            </a:rPr>
                            <m:t>1</m:t>
                          </m:r>
                        </m:num>
                        <m:den>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panose="02040503050406030204" pitchFamily="18" charset="0"/>
                              <a:ea typeface="Times New Roman"/>
                              <a:cs typeface="Times New Roman"/>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panose="02040503050406030204" pitchFamily="18" charset="0"/>
                                  <a:ea typeface="Times New Roman"/>
                                  <a:cs typeface="Times New Roman"/>
                                </a:rPr>
                              </m:ctrlPr>
                            </m:dPr>
                            <m:e>
                              <m:sSubSup>
                                <m:sSubSupPr>
                                  <m:ctrlPr>
                                    <a:rPr lang="en-GB" i="1">
                                      <a:effectLst/>
                                      <a:latin typeface="Cambria Math" panose="02040503050406030204" pitchFamily="18" charset="0"/>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panose="02040503050406030204" pitchFamily="18" charset="0"/>
                                      <a:ea typeface="Times New Roman"/>
                                      <a:cs typeface="Times New Roman"/>
                                    </a:rPr>
                                  </m:ctrlPr>
                                </m:accPr>
                                <m:e>
                                  <m:sSup>
                                    <m:sSupPr>
                                      <m:ctrlPr>
                                        <a:rPr lang="en-GB" i="1">
                                          <a:effectLst/>
                                          <a:latin typeface="Cambria Math" panose="02040503050406030204" pitchFamily="18" charset="0"/>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nary>
                      <m:sSup>
                        <m:sSupPr>
                          <m:ctrlPr>
                            <a:rPr lang="en-GB" i="1">
                              <a:effectLst/>
                              <a:latin typeface="Cambria Math" panose="02040503050406030204" pitchFamily="18" charset="0"/>
                              <a:ea typeface="Times New Roman"/>
                              <a:cs typeface="Times New Roman"/>
                            </a:rPr>
                          </m:ctrlPr>
                        </m:sSupPr>
                        <m:e>
                          <m:d>
                            <m:dPr>
                              <m:ctrlPr>
                                <a:rPr lang="en-GB" i="1">
                                  <a:effectLst/>
                                  <a:latin typeface="Cambria Math" panose="02040503050406030204" pitchFamily="18" charset="0"/>
                                  <a:ea typeface="Times New Roman"/>
                                  <a:cs typeface="Times New Roman"/>
                                </a:rPr>
                              </m:ctrlPr>
                            </m:dPr>
                            <m:e>
                              <m:sSubSup>
                                <m:sSubSupPr>
                                  <m:ctrlPr>
                                    <a:rPr lang="en-GB" i="1">
                                      <a:effectLst/>
                                      <a:latin typeface="Cambria Math" panose="02040503050406030204" pitchFamily="18" charset="0"/>
                                      <a:ea typeface="Times New Roman"/>
                                      <a:cs typeface="Times New Roman"/>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acc>
                                <m:accPr>
                                  <m:chr m:val="̅"/>
                                  <m:ctrlPr>
                                    <a:rPr lang="en-GB" i="1">
                                      <a:effectLst/>
                                      <a:latin typeface="Cambria Math" panose="02040503050406030204" pitchFamily="18" charset="0"/>
                                      <a:ea typeface="Times New Roman"/>
                                      <a:cs typeface="Times New Roman"/>
                                    </a:rPr>
                                  </m:ctrlPr>
                                </m:accPr>
                                <m:e>
                                  <m:sSup>
                                    <m:sSupPr>
                                      <m:ctrlPr>
                                        <a:rPr lang="en-GB" i="1">
                                          <a:effectLst/>
                                          <a:latin typeface="Cambria Math" panose="02040503050406030204" pitchFamily="18" charset="0"/>
                                          <a:ea typeface="Times New Roman"/>
                                          <a:cs typeface="Times New Roman"/>
                                        </a:rPr>
                                      </m:ctrlPr>
                                    </m:sSupPr>
                                    <m:e>
                                      <m:r>
                                        <a:rPr lang="en-GB" i="1">
                                          <a:effectLst/>
                                          <a:latin typeface="Cambria Math"/>
                                          <a:ea typeface="Times New Roman"/>
                                          <a:cs typeface="Times New Roman"/>
                                        </a:rPr>
                                        <m:t>𝑑</m:t>
                                      </m:r>
                                    </m:e>
                                    <m:sup>
                                      <m:r>
                                        <a:rPr lang="en-GB" i="1">
                                          <a:effectLst/>
                                          <a:latin typeface="Cambria Math"/>
                                          <a:ea typeface="Times New Roman"/>
                                          <a:cs typeface="Times New Roman"/>
                                        </a:rPr>
                                        <m:t>𝑓</m:t>
                                      </m:r>
                                    </m:sup>
                                  </m:sSup>
                                </m:e>
                              </m:acc>
                            </m:e>
                          </m:d>
                        </m:e>
                        <m:sup>
                          <m:r>
                            <a:rPr lang="en-GB" i="1">
                              <a:effectLst/>
                              <a:latin typeface="Cambria Math"/>
                              <a:ea typeface="Times New Roman"/>
                              <a:cs typeface="Times New Roman"/>
                            </a:rPr>
                            <m:t>𝑇</m:t>
                          </m:r>
                        </m:sup>
                      </m:sSup>
                    </m:oMath>
                  </m:oMathPara>
                </a14:m>
                <a:endParaRPr lang="en-GB" dirty="0">
                  <a:effectLst/>
                  <a:latin typeface="Calibri"/>
                  <a:ea typeface="Times New Roman"/>
                  <a:cs typeface="Times New Roman"/>
                </a:endParaRPr>
              </a:p>
            </p:txBody>
          </p:sp>
        </mc:Choice>
        <mc:Fallback xmlns="">
          <p:sp>
            <p:nvSpPr>
              <p:cNvPr id="2" name="Rectangle 1"/>
              <p:cNvSpPr>
                <a:spLocks noRot="1" noChangeAspect="1" noMove="1" noResize="1" noEditPoints="1" noAdjustHandles="1" noChangeArrowheads="1" noChangeShapeType="1" noTextEdit="1"/>
              </p:cNvSpPr>
              <p:nvPr/>
            </p:nvSpPr>
            <p:spPr>
              <a:xfrm>
                <a:off x="33164" y="2132856"/>
                <a:ext cx="4130040" cy="1435906"/>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995936" y="2564904"/>
                <a:ext cx="4894624" cy="11801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f>
                        <m:fPr>
                          <m:ctrlPr>
                            <a:rPr lang="en-GB" i="1">
                              <a:effectLst/>
                              <a:latin typeface="Cambria Math" panose="02040503050406030204" pitchFamily="18" charset="0"/>
                            </a:rPr>
                          </m:ctrlPr>
                        </m:fPr>
                        <m:num>
                          <m:r>
                            <a:rPr lang="en-GB" i="1">
                              <a:effectLst/>
                              <a:latin typeface="Cambria Math"/>
                              <a:ea typeface="Times New Roman"/>
                              <a:cs typeface="Times New Roman"/>
                            </a:rPr>
                            <m:t>1</m:t>
                          </m:r>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r>
                            <a:rPr lang="en-GB" i="1">
                              <a:effectLst/>
                              <a:latin typeface="Cambria Math"/>
                              <a:ea typeface="Times New Roman"/>
                              <a:cs typeface="Times New Roman"/>
                            </a:rPr>
                            <m:t>−1</m:t>
                          </m:r>
                        </m:den>
                      </m:f>
                      <m:nary>
                        <m:naryPr>
                          <m:chr m:val="∑"/>
                          <m:limLoc m:val="undOvr"/>
                          <m:ctrlPr>
                            <a:rPr lang="en-GB" i="1">
                              <a:effectLst/>
                              <a:latin typeface="Cambria Math" panose="02040503050406030204" pitchFamily="18" charset="0"/>
                            </a:rPr>
                          </m:ctrlPr>
                        </m:naryPr>
                        <m:sub>
                          <m:r>
                            <a:rPr lang="en-GB" i="1">
                              <a:effectLst/>
                              <a:latin typeface="Cambria Math"/>
                              <a:ea typeface="Times New Roman"/>
                              <a:cs typeface="Times New Roman"/>
                            </a:rPr>
                            <m:t>𝑗</m:t>
                          </m:r>
                          <m:r>
                            <a:rPr lang="en-GB" i="1">
                              <a:effectLst/>
                              <a:latin typeface="Cambria Math"/>
                              <a:ea typeface="Times New Roman"/>
                              <a:cs typeface="Times New Roman"/>
                            </a:rPr>
                            <m:t>=1</m:t>
                          </m:r>
                        </m:sub>
                        <m:sup>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𝑒</m:t>
                              </m:r>
                            </m:sub>
                          </m:sSub>
                        </m:sup>
                        <m:e>
                          <m:d>
                            <m:dPr>
                              <m:ctrlPr>
                                <a:rPr lang="en-GB" i="1">
                                  <a:effectLst/>
                                  <a:latin typeface="Cambria Math" panose="02040503050406030204" pitchFamily="18" charset="0"/>
                                </a:rPr>
                              </m:ctrlPr>
                            </m:d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nary>
                      <m:sSup>
                        <m:sSupPr>
                          <m:ctrlPr>
                            <a:rPr lang="en-GB" i="1">
                              <a:effectLst/>
                              <a:latin typeface="Cambria Math" panose="02040503050406030204" pitchFamily="18" charset="0"/>
                            </a:rPr>
                          </m:ctrlPr>
                        </m:sSupPr>
                        <m:e>
                          <m:d>
                            <m:dPr>
                              <m:ctrlPr>
                                <a:rPr lang="en-GB" i="1">
                                  <a:effectLst/>
                                  <a:latin typeface="Cambria Math" panose="02040503050406030204" pitchFamily="18" charset="0"/>
                                </a:rPr>
                              </m:ctrlPr>
                            </m:d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𝑚</m:t>
                                          </m:r>
                                        </m:e>
                                      </m:acc>
                                    </m:e>
                                    <m:sup>
                                      <m:r>
                                        <a:rPr lang="en-GB" i="1">
                                          <a:effectLst/>
                                          <a:latin typeface="Cambria Math"/>
                                          <a:ea typeface="Times New Roman"/>
                                          <a:cs typeface="Times New Roman"/>
                                        </a:rPr>
                                        <m:t>𝑓</m:t>
                                      </m:r>
                                    </m:sup>
                                  </m:sSup>
                                </m:e>
                              </m:d>
                            </m:e>
                          </m:d>
                        </m:e>
                        <m:sup>
                          <m:r>
                            <a:rPr lang="en-GB" i="1">
                              <a:effectLst/>
                              <a:latin typeface="Cambria Math"/>
                              <a:ea typeface="Times New Roman"/>
                              <a:cs typeface="Times New Roman"/>
                            </a:rPr>
                            <m:t>𝑇</m:t>
                          </m:r>
                        </m:sup>
                      </m:sSup>
                      <m:r>
                        <a:rPr lang="en-GB" i="1">
                          <a:effectLst/>
                          <a:latin typeface="Cambria Math"/>
                          <a:ea typeface="Times New Roman"/>
                          <a:cs typeface="Times New Roman"/>
                        </a:rPr>
                        <m:t>=</m:t>
                      </m:r>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sSub>
                        <m:sSubPr>
                          <m:ctrlPr>
                            <a:rPr lang="en-GB" i="1">
                              <a:effectLst/>
                              <a:latin typeface="Cambria Math" panose="02040503050406030204" pitchFamily="18" charset="0"/>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𝑀</m:t>
                          </m:r>
                        </m:sub>
                      </m:sSub>
                      <m:sSup>
                        <m:sSupPr>
                          <m:ctrlPr>
                            <a:rPr lang="en-GB" i="1">
                              <a:effectLst/>
                              <a:latin typeface="Cambria Math" panose="02040503050406030204" pitchFamily="18" charset="0"/>
                            </a:rPr>
                          </m:ctrlPr>
                        </m:s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𝐺</m:t>
                              </m:r>
                            </m:e>
                          </m:acc>
                        </m:e>
                        <m:sup>
                          <m:r>
                            <a:rPr lang="en-GB" i="1">
                              <a:effectLst/>
                              <a:latin typeface="Cambria Math"/>
                              <a:ea typeface="Times New Roman"/>
                              <a:cs typeface="Times New Roman"/>
                            </a:rPr>
                            <m:t>𝑇</m:t>
                          </m:r>
                        </m:sup>
                      </m:sSup>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3995936" y="2564904"/>
                <a:ext cx="4894624" cy="1180131"/>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16993" y="3755047"/>
                <a:ext cx="6768752" cy="5387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𝑎</m:t>
                          </m:r>
                        </m:sup>
                      </m:sSubSup>
                      <m:r>
                        <a:rPr lang="en-GB" i="1">
                          <a:effectLst/>
                          <a:latin typeface="Cambria Math"/>
                          <a:ea typeface="Times New Roman"/>
                          <a:cs typeface="Times New Roman"/>
                        </a:rPr>
                        <m:t>=</m:t>
                      </m:r>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𝑚</m:t>
                          </m:r>
                        </m:e>
                        <m:sub>
                          <m:r>
                            <a:rPr lang="en-GB" i="1">
                              <a:effectLst/>
                              <a:latin typeface="Cambria Math"/>
                              <a:ea typeface="Times New Roman"/>
                              <a:cs typeface="Times New Roman"/>
                            </a:rPr>
                            <m:t>𝑗</m:t>
                          </m:r>
                        </m:sub>
                        <m:sup>
                          <m:r>
                            <a:rPr lang="en-GB" b="0" i="1" smtClean="0">
                              <a:effectLst/>
                              <a:latin typeface="Cambria Math"/>
                              <a:ea typeface="Times New Roman"/>
                              <a:cs typeface="Times New Roman"/>
                            </a:rPr>
                            <m:t>𝑓</m:t>
                          </m:r>
                        </m:sup>
                      </m:sSubSup>
                      <m:r>
                        <a:rPr lang="en-GB" i="1">
                          <a:effectLst/>
                          <a:latin typeface="Cambria Math"/>
                          <a:ea typeface="Times New Roman"/>
                          <a:cs typeface="Times New Roman"/>
                        </a:rPr>
                        <m:t>+</m:t>
                      </m:r>
                      <m:sSubSup>
                        <m:sSubSupPr>
                          <m:ctrlPr>
                            <a:rPr lang="en-GB" i="1">
                              <a:effectLst/>
                              <a:latin typeface="Cambria Math" panose="02040503050406030204" pitchFamily="18" charset="0"/>
                            </a:rPr>
                          </m:ctrlPr>
                        </m:sSub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sSup>
                        <m:sSupPr>
                          <m:ctrlPr>
                            <a:rPr lang="en-GB" i="1">
                              <a:effectLst/>
                              <a:latin typeface="Cambria Math" panose="02040503050406030204" pitchFamily="18" charset="0"/>
                            </a:rPr>
                          </m:ctrlPr>
                        </m:sSupPr>
                        <m:e>
                          <m:d>
                            <m:dPr>
                              <m:ctrlPr>
                                <a:rPr lang="en-GB" i="1">
                                  <a:effectLst/>
                                  <a:latin typeface="Cambria Math" panose="02040503050406030204" pitchFamily="18" charset="0"/>
                                </a:rPr>
                              </m:ctrlPr>
                            </m:dPr>
                            <m:e>
                              <m:sSubSup>
                                <m:sSubSupPr>
                                  <m:ctrlPr>
                                    <a:rPr lang="en-GB" i="1">
                                      <a:effectLst/>
                                      <a:latin typeface="Cambria Math" panose="02040503050406030204" pitchFamily="18" charset="0"/>
                                    </a:rPr>
                                  </m:ctrlPr>
                                </m:sSubSupPr>
                                <m:e>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r>
                                <a:rPr lang="en-GB" i="1">
                                  <a:effectLst/>
                                  <a:latin typeface="Cambria Math"/>
                                  <a:ea typeface="Times New Roman"/>
                                  <a:cs typeface="Times New Roman"/>
                                </a:rPr>
                                <m:t>+</m:t>
                              </m:r>
                              <m:sSup>
                                <m:sSupPr>
                                  <m:ctrlPr>
                                    <a:rPr lang="en-GB" i="1">
                                      <a:effectLst/>
                                      <a:latin typeface="Cambria Math" panose="02040503050406030204" pitchFamily="18" charset="0"/>
                                      <a:ea typeface="Calibri"/>
                                    </a:rPr>
                                  </m:ctrlPr>
                                </m:sSupPr>
                                <m:e>
                                  <m:r>
                                    <a:rPr lang="en-GB" i="1">
                                      <a:effectLst/>
                                      <a:latin typeface="Cambria Math"/>
                                      <a:ea typeface="Calibri"/>
                                      <a:cs typeface="Times New Roman"/>
                                    </a:rPr>
                                    <m:t>𝛾</m:t>
                                  </m:r>
                                </m:e>
                                <m:sup>
                                  <m:r>
                                    <a:rPr lang="en-GB" i="1">
                                      <a:effectLst/>
                                      <a:latin typeface="Cambria Math"/>
                                      <a:ea typeface="Calibri"/>
                                      <a:cs typeface="Times New Roman"/>
                                    </a:rPr>
                                    <m:t>𝑖</m:t>
                                  </m:r>
                                </m:sup>
                              </m:sSup>
                              <m:sSub>
                                <m:sSubPr>
                                  <m:ctrlPr>
                                    <a:rPr lang="en-GB" i="1">
                                      <a:effectLst/>
                                      <a:latin typeface="Cambria Math" panose="02040503050406030204" pitchFamily="18" charset="0"/>
                                    </a:rPr>
                                  </m:ctrlPr>
                                </m:sSubPr>
                                <m:e>
                                  <m:r>
                                    <a:rPr lang="en-GB" i="1">
                                      <a:effectLst/>
                                      <a:latin typeface="Cambria Math"/>
                                      <a:ea typeface="Times New Roman"/>
                                      <a:cs typeface="Times New Roman"/>
                                    </a:rPr>
                                    <m:t>𝐶</m:t>
                                  </m:r>
                                </m:e>
                                <m:sub>
                                  <m:r>
                                    <a:rPr lang="en-GB" i="1">
                                      <a:effectLst/>
                                      <a:latin typeface="Cambria Math"/>
                                      <a:ea typeface="Times New Roman"/>
                                      <a:cs typeface="Times New Roman"/>
                                    </a:rPr>
                                    <m:t>𝐷</m:t>
                                  </m:r>
                                </m:sub>
                              </m:sSub>
                            </m:e>
                          </m:d>
                        </m:e>
                        <m:sup>
                          <m:r>
                            <a:rPr lang="en-GB" i="1">
                              <a:effectLst/>
                              <a:latin typeface="Cambria Math"/>
                              <a:ea typeface="Times New Roman"/>
                              <a:cs typeface="Times New Roman"/>
                            </a:rPr>
                            <m:t>−1</m:t>
                          </m:r>
                        </m:sup>
                      </m:sSup>
                      <m:r>
                        <a:rPr lang="en-GB" i="1">
                          <a:effectLst/>
                          <a:latin typeface="Cambria Math"/>
                          <a:ea typeface="Times New Roman"/>
                          <a:cs typeface="Times New Roman"/>
                        </a:rPr>
                        <m:t>×</m:t>
                      </m:r>
                      <m:d>
                        <m:dPr>
                          <m:ctrlPr>
                            <a:rPr lang="en-GB" i="1">
                              <a:effectLst/>
                              <a:latin typeface="Cambria Math" panose="02040503050406030204" pitchFamily="18" charset="0"/>
                            </a:rPr>
                          </m:ctrlPr>
                        </m:dPr>
                        <m:e>
                          <m:sSub>
                            <m:sSubPr>
                              <m:ctrlPr>
                                <a:rPr lang="en-GB" i="1">
                                  <a:effectLst/>
                                  <a:latin typeface="Cambria Math" panose="02040503050406030204" pitchFamily="18" charset="0"/>
                                </a:rPr>
                              </m:ctrlPr>
                            </m:sSubPr>
                            <m:e>
                              <m:r>
                                <a:rPr lang="en-GB" i="1">
                                  <a:effectLst/>
                                  <a:latin typeface="Cambria Math"/>
                                  <a:ea typeface="Times New Roman"/>
                                  <a:cs typeface="Times New Roman"/>
                                </a:rPr>
                                <m:t>𝑑</m:t>
                              </m:r>
                            </m:e>
                            <m:sub>
                              <m:r>
                                <a:rPr lang="en-GB" i="1">
                                  <a:effectLst/>
                                  <a:latin typeface="Cambria Math"/>
                                  <a:ea typeface="Times New Roman"/>
                                  <a:cs typeface="Times New Roman"/>
                                </a:rPr>
                                <m:t>𝑢𝑐</m:t>
                              </m:r>
                              <m:r>
                                <a:rPr lang="en-GB" i="1">
                                  <a:effectLst/>
                                  <a:latin typeface="Cambria Math"/>
                                  <a:ea typeface="Times New Roman"/>
                                  <a:cs typeface="Times New Roman"/>
                                </a:rPr>
                                <m:t>,</m:t>
                              </m:r>
                              <m:r>
                                <a:rPr lang="en-GB" i="1">
                                  <a:effectLst/>
                                  <a:latin typeface="Cambria Math"/>
                                  <a:ea typeface="Times New Roman"/>
                                  <a:cs typeface="Times New Roman"/>
                                </a:rPr>
                                <m:t>𝑗</m:t>
                              </m:r>
                            </m:sub>
                          </m:sSub>
                          <m:r>
                            <a:rPr lang="en-GB" i="1">
                              <a:effectLst/>
                              <a:latin typeface="Cambria Math"/>
                              <a:ea typeface="Times New Roman"/>
                              <a:cs typeface="Times New Roman"/>
                            </a:rPr>
                            <m:t>−</m:t>
                          </m:r>
                          <m:sSubSup>
                            <m:sSubSupPr>
                              <m:ctrlPr>
                                <a:rPr lang="en-GB" i="1">
                                  <a:effectLst/>
                                  <a:latin typeface="Cambria Math" panose="02040503050406030204" pitchFamily="18" charset="0"/>
                                </a:rPr>
                              </m:ctrlPr>
                            </m:sSubSupPr>
                            <m:e>
                              <m:r>
                                <a:rPr lang="en-GB" i="1">
                                  <a:effectLst/>
                                  <a:latin typeface="Cambria Math"/>
                                  <a:ea typeface="Times New Roman"/>
                                  <a:cs typeface="Times New Roman"/>
                                </a:rPr>
                                <m:t>𝑑</m:t>
                              </m:r>
                            </m:e>
                            <m:sub>
                              <m:r>
                                <a:rPr lang="en-GB" i="1">
                                  <a:effectLst/>
                                  <a:latin typeface="Cambria Math"/>
                                  <a:ea typeface="Times New Roman"/>
                                  <a:cs typeface="Times New Roman"/>
                                </a:rPr>
                                <m:t>𝑗</m:t>
                              </m:r>
                            </m:sub>
                            <m:sup>
                              <m:r>
                                <a:rPr lang="en-GB" i="1">
                                  <a:effectLst/>
                                  <a:latin typeface="Cambria Math"/>
                                  <a:ea typeface="Times New Roman"/>
                                  <a:cs typeface="Times New Roman"/>
                                </a:rPr>
                                <m:t>𝑓</m:t>
                              </m:r>
                            </m:sup>
                          </m:sSubSup>
                        </m:e>
                      </m:d>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416993" y="3755047"/>
                <a:ext cx="6768752" cy="538737"/>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67545" y="5157192"/>
                <a:ext cx="7718200" cy="1099788"/>
              </a:xfrm>
              <a:prstGeom prst="rect">
                <a:avLst/>
              </a:prstGeom>
            </p:spPr>
            <p:txBody>
              <a:bodyPr wrap="square">
                <a:spAutoFit/>
              </a:bodyPr>
              <a:lstStyle/>
              <a:p>
                <a:pPr algn="just">
                  <a:lnSpc>
                    <a:spcPct val="150000"/>
                  </a:lnSpc>
                  <a:spcAft>
                    <a:spcPts val="1000"/>
                  </a:spcAft>
                </a:pPr>
                <a14:m>
                  <m:oMath xmlns:m="http://schemas.openxmlformats.org/officeDocument/2006/math">
                    <m:sSubSup>
                      <m:sSubSupPr>
                        <m:ctrlPr>
                          <a:rPr lang="en-GB" i="1">
                            <a:latin typeface="Cambria Math" panose="02040503050406030204" pitchFamily="18" charset="0"/>
                            <a:ea typeface="Times New Roman"/>
                            <a:cs typeface="Times New Roman"/>
                          </a:rPr>
                        </m:ctrlPr>
                      </m:sSubSupPr>
                      <m:e>
                        <m:acc>
                          <m:accPr>
                            <m:chr m:val="̃"/>
                            <m:ctrlPr>
                              <a:rPr lang="en-GB" i="1">
                                <a:effectLst/>
                                <a:latin typeface="Cambria Math" panose="02040503050406030204" pitchFamily="18" charset="0"/>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𝑀𝐷</m:t>
                        </m:r>
                      </m:sub>
                      <m:sup>
                        <m:r>
                          <a:rPr lang="en-GB" i="1">
                            <a:effectLst/>
                            <a:latin typeface="Cambria Math"/>
                            <a:ea typeface="Times New Roman"/>
                            <a:cs typeface="Times New Roman"/>
                          </a:rPr>
                          <m:t>𝑓</m:t>
                        </m:r>
                      </m:sup>
                    </m:sSubSup>
                  </m:oMath>
                </a14:m>
                <a:r>
                  <a:rPr lang="en-GB" dirty="0">
                    <a:effectLst/>
                    <a:latin typeface="Calibri"/>
                    <a:ea typeface="Times New Roman"/>
                    <a:cs typeface="Times New Roman"/>
                  </a:rPr>
                  <a:t> is the estimated covariance between the forecast models and forecast data and</a:t>
                </a:r>
                <a14:m>
                  <m:oMath xmlns:m="http://schemas.openxmlformats.org/officeDocument/2006/math">
                    <m:sSubSup>
                      <m:sSubSupPr>
                        <m:ctrlPr>
                          <a:rPr lang="en-GB" i="1">
                            <a:effectLst/>
                            <a:latin typeface="Cambria Math" panose="02040503050406030204" pitchFamily="18" charset="0"/>
                            <a:ea typeface="Times New Roman"/>
                            <a:cs typeface="Times New Roman"/>
                          </a:rPr>
                        </m:ctrlPr>
                      </m:sSubSupPr>
                      <m:e>
                        <m:acc>
                          <m:accPr>
                            <m:chr m:val="̃"/>
                            <m:ctrlPr>
                              <a:rPr lang="en-GB" i="1">
                                <a:effectLst/>
                                <a:latin typeface="Cambria Math" panose="02040503050406030204" pitchFamily="18" charset="0"/>
                                <a:ea typeface="Times New Roman"/>
                                <a:cs typeface="Times New Roman"/>
                              </a:rPr>
                            </m:ctrlPr>
                          </m:accPr>
                          <m:e>
                            <m:r>
                              <a:rPr lang="en-GB" i="1">
                                <a:effectLst/>
                                <a:latin typeface="Cambria Math"/>
                                <a:ea typeface="Times New Roman"/>
                                <a:cs typeface="Times New Roman"/>
                              </a:rPr>
                              <m:t>𝐶</m:t>
                            </m:r>
                          </m:e>
                        </m:acc>
                      </m:e>
                      <m:sub>
                        <m:r>
                          <a:rPr lang="en-GB" i="1">
                            <a:effectLst/>
                            <a:latin typeface="Cambria Math"/>
                            <a:ea typeface="Times New Roman"/>
                            <a:cs typeface="Times New Roman"/>
                          </a:rPr>
                          <m:t>𝐷𝐷</m:t>
                        </m:r>
                      </m:sub>
                      <m:sup>
                        <m:r>
                          <a:rPr lang="en-GB" i="1">
                            <a:effectLst/>
                            <a:latin typeface="Cambria Math"/>
                            <a:ea typeface="Times New Roman"/>
                            <a:cs typeface="Times New Roman"/>
                          </a:rPr>
                          <m:t>𝑓</m:t>
                        </m:r>
                      </m:sup>
                    </m:sSubSup>
                  </m:oMath>
                </a14:m>
                <a:r>
                  <a:rPr lang="en-GB" dirty="0">
                    <a:effectLst/>
                    <a:latin typeface="Calibri"/>
                    <a:ea typeface="Times New Roman"/>
                    <a:cs typeface="Times New Roman"/>
                  </a:rPr>
                  <a:t>  is the auto covariance of predicted data.</a:t>
                </a:r>
              </a:p>
            </p:txBody>
          </p:sp>
        </mc:Choice>
        <mc:Fallback xmlns="">
          <p:sp>
            <p:nvSpPr>
              <p:cNvPr id="7" name="Rectangle 6"/>
              <p:cNvSpPr>
                <a:spLocks noRot="1" noChangeAspect="1" noMove="1" noResize="1" noEditPoints="1" noAdjustHandles="1" noChangeArrowheads="1" noChangeShapeType="1" noTextEdit="1"/>
              </p:cNvSpPr>
              <p:nvPr/>
            </p:nvSpPr>
            <p:spPr>
              <a:xfrm>
                <a:off x="467545" y="5157192"/>
                <a:ext cx="7718200" cy="1099788"/>
              </a:xfrm>
              <a:prstGeom prst="rect">
                <a:avLst/>
              </a:prstGeom>
              <a:blipFill rotWithShape="1">
                <a:blip r:embed="rId5"/>
                <a:stretch>
                  <a:fillRect l="-711" r="-632" b="-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546785" y="4293784"/>
                <a:ext cx="123283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ctrlPr>
                            <a:rPr lang="en-GB" i="1">
                              <a:latin typeface="Cambria Math" panose="02040503050406030204" pitchFamily="18" charset="0"/>
                              <a:ea typeface="Calibri"/>
                            </a:rPr>
                          </m:ctrlPr>
                        </m:naryPr>
                        <m:sub>
                          <m:r>
                            <a:rPr lang="en-GB" i="1">
                              <a:effectLst/>
                              <a:latin typeface="Cambria Math"/>
                              <a:ea typeface="Calibri"/>
                              <a:cs typeface="Times New Roman"/>
                            </a:rPr>
                            <m:t>𝑖</m:t>
                          </m:r>
                          <m:r>
                            <a:rPr lang="en-GB" i="1">
                              <a:effectLst/>
                              <a:latin typeface="Cambria Math"/>
                              <a:ea typeface="Calibri"/>
                              <a:cs typeface="Times New Roman"/>
                            </a:rPr>
                            <m:t>=1</m:t>
                          </m:r>
                        </m:sub>
                        <m:sup>
                          <m:sSub>
                            <m:sSubPr>
                              <m:ctrlPr>
                                <a:rPr lang="en-GB" i="1">
                                  <a:effectLst/>
                                  <a:latin typeface="Cambria Math" panose="02040503050406030204" pitchFamily="18" charset="0"/>
                                  <a:ea typeface="Calibri"/>
                                </a:rPr>
                              </m:ctrlPr>
                            </m:sSubPr>
                            <m:e>
                              <m:r>
                                <a:rPr lang="en-GB" i="1">
                                  <a:effectLst/>
                                  <a:latin typeface="Cambria Math"/>
                                  <a:ea typeface="Calibri"/>
                                  <a:cs typeface="Times New Roman"/>
                                </a:rPr>
                                <m:t>𝑁</m:t>
                              </m:r>
                            </m:e>
                            <m:sub>
                              <m:r>
                                <a:rPr lang="en-GB" i="1">
                                  <a:effectLst/>
                                  <a:latin typeface="Cambria Math"/>
                                  <a:ea typeface="Calibri"/>
                                  <a:cs typeface="Times New Roman"/>
                                </a:rPr>
                                <m:t>𝑎</m:t>
                              </m:r>
                            </m:sub>
                          </m:sSub>
                        </m:sup>
                        <m:e>
                          <m:f>
                            <m:fPr>
                              <m:ctrlPr>
                                <a:rPr lang="en-GB" i="1">
                                  <a:effectLst/>
                                  <a:latin typeface="Cambria Math" panose="02040503050406030204" pitchFamily="18" charset="0"/>
                                  <a:ea typeface="Calibri"/>
                                </a:rPr>
                              </m:ctrlPr>
                            </m:fPr>
                            <m:num>
                              <m:r>
                                <a:rPr lang="en-GB" i="1">
                                  <a:effectLst/>
                                  <a:latin typeface="Cambria Math"/>
                                  <a:ea typeface="Calibri"/>
                                  <a:cs typeface="Times New Roman"/>
                                </a:rPr>
                                <m:t>1</m:t>
                              </m:r>
                            </m:num>
                            <m:den>
                              <m:sSup>
                                <m:sSupPr>
                                  <m:ctrlPr>
                                    <a:rPr lang="en-GB" i="1">
                                      <a:effectLst/>
                                      <a:latin typeface="Cambria Math" panose="02040503050406030204" pitchFamily="18" charset="0"/>
                                      <a:ea typeface="Calibri"/>
                                    </a:rPr>
                                  </m:ctrlPr>
                                </m:sSupPr>
                                <m:e>
                                  <m:r>
                                    <a:rPr lang="en-GB" i="1">
                                      <a:effectLst/>
                                      <a:latin typeface="Cambria Math"/>
                                      <a:ea typeface="Calibri"/>
                                      <a:cs typeface="Times New Roman"/>
                                    </a:rPr>
                                    <m:t>𝛾</m:t>
                                  </m:r>
                                </m:e>
                                <m:sup>
                                  <m:r>
                                    <a:rPr lang="en-GB" i="1">
                                      <a:effectLst/>
                                      <a:latin typeface="Cambria Math"/>
                                      <a:ea typeface="Calibri"/>
                                      <a:cs typeface="Times New Roman"/>
                                    </a:rPr>
                                    <m:t>𝑖</m:t>
                                  </m:r>
                                </m:sup>
                              </m:sSup>
                            </m:den>
                          </m:f>
                        </m:e>
                      </m:nary>
                      <m:r>
                        <a:rPr lang="en-GB" i="1">
                          <a:effectLst/>
                          <a:latin typeface="Cambria Math"/>
                          <a:ea typeface="Calibri"/>
                          <a:cs typeface="Times New Roman"/>
                        </a:rPr>
                        <m:t>=1</m:t>
                      </m:r>
                    </m:oMath>
                  </m:oMathPara>
                </a14:m>
                <a:endParaRPr lang="en-GB" dirty="0"/>
              </a:p>
            </p:txBody>
          </p:sp>
        </mc:Choice>
        <mc:Fallback xmlns="">
          <p:sp>
            <p:nvSpPr>
              <p:cNvPr id="8" name="Rectangle 7"/>
              <p:cNvSpPr>
                <a:spLocks noRot="1" noChangeAspect="1" noMove="1" noResize="1" noEditPoints="1" noAdjustHandles="1" noChangeArrowheads="1" noChangeShapeType="1" noTextEdit="1"/>
              </p:cNvSpPr>
              <p:nvPr/>
            </p:nvSpPr>
            <p:spPr>
              <a:xfrm>
                <a:off x="3546785" y="4293784"/>
                <a:ext cx="1232838" cy="871264"/>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91182" y="6381328"/>
                <a:ext cx="2829877" cy="369332"/>
              </a:xfrm>
              <a:prstGeom prst="rect">
                <a:avLst/>
              </a:prstGeom>
            </p:spPr>
            <p:txBody>
              <a:bodyPr wrap="none">
                <a:spAutoFit/>
              </a:bodyPr>
              <a:lstStyle/>
              <a:p>
                <a:r>
                  <a:rPr lang="en-GB" dirty="0">
                    <a:latin typeface="Calibri"/>
                    <a:ea typeface="Times New Roman"/>
                    <a:cs typeface="Times New Roman"/>
                  </a:rPr>
                  <a:t> </a:t>
                </a:r>
                <a14:m>
                  <m:oMath xmlns:m="http://schemas.openxmlformats.org/officeDocument/2006/math">
                    <m:sSub>
                      <m:sSubPr>
                        <m:ctrlPr>
                          <a:rPr lang="en-GB" i="1">
                            <a:effectLst/>
                            <a:latin typeface="Cambria Math" panose="02040503050406030204" pitchFamily="18" charset="0"/>
                            <a:ea typeface="Calibri"/>
                          </a:rPr>
                        </m:ctrlPr>
                      </m:sSubPr>
                      <m:e>
                        <m:r>
                          <a:rPr lang="en-GB" i="1">
                            <a:effectLst/>
                            <a:latin typeface="Cambria Math"/>
                            <a:ea typeface="Calibri"/>
                            <a:cs typeface="Times New Roman"/>
                          </a:rPr>
                          <m:t>𝑁</m:t>
                        </m:r>
                      </m:e>
                      <m:sub>
                        <m:r>
                          <a:rPr lang="en-GB" i="1">
                            <a:effectLst/>
                            <a:latin typeface="Cambria Math"/>
                            <a:ea typeface="Calibri"/>
                            <a:cs typeface="Times New Roman"/>
                          </a:rPr>
                          <m:t>𝑎</m:t>
                        </m:r>
                      </m:sub>
                    </m:sSub>
                  </m:oMath>
                </a14:m>
                <a:r>
                  <a:rPr lang="en-GB" dirty="0">
                    <a:effectLst/>
                    <a:latin typeface="Calibri"/>
                    <a:ea typeface="Times New Roman"/>
                    <a:cs typeface="Times New Roman"/>
                  </a:rPr>
                  <a:t> </a:t>
                </a:r>
                <a:r>
                  <a:rPr lang="en-GB" dirty="0">
                    <a:latin typeface="Calibri"/>
                    <a:ea typeface="Times New Roman"/>
                    <a:cs typeface="Times New Roman"/>
                  </a:rPr>
                  <a:t>=</a:t>
                </a:r>
                <a:r>
                  <a:rPr lang="en-GB" dirty="0">
                    <a:effectLst/>
                    <a:latin typeface="Calibri"/>
                    <a:ea typeface="Times New Roman"/>
                    <a:cs typeface="Times New Roman"/>
                  </a:rPr>
                  <a:t>data assimilation times</a:t>
                </a:r>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291182" y="6381328"/>
                <a:ext cx="2829877" cy="369332"/>
              </a:xfrm>
              <a:prstGeom prst="rect">
                <a:avLst/>
              </a:prstGeom>
              <a:blipFill rotWithShape="1">
                <a:blip r:embed="rId7"/>
                <a:stretch>
                  <a:fillRect t="-8333" r="-1293" b="-26667"/>
                </a:stretch>
              </a:blipFill>
            </p:spPr>
            <p:txBody>
              <a:bodyPr/>
              <a:lstStyle/>
              <a:p>
                <a:r>
                  <a:rPr lang="en-GB">
                    <a:noFill/>
                  </a:rPr>
                  <a:t> </a:t>
                </a:r>
              </a:p>
            </p:txBody>
          </p:sp>
        </mc:Fallback>
      </mc:AlternateContent>
      <p:cxnSp>
        <p:nvCxnSpPr>
          <p:cNvPr id="11" name="Straight Arrow Connector 10"/>
          <p:cNvCxnSpPr/>
          <p:nvPr/>
        </p:nvCxnSpPr>
        <p:spPr>
          <a:xfrm>
            <a:off x="6119692" y="4293784"/>
            <a:ext cx="323556" cy="4356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588224" y="4437112"/>
            <a:ext cx="1872208" cy="646331"/>
          </a:xfrm>
          <a:prstGeom prst="rect">
            <a:avLst/>
          </a:prstGeom>
          <a:noFill/>
        </p:spPr>
        <p:txBody>
          <a:bodyPr wrap="square" rtlCol="0">
            <a:spAutoFit/>
          </a:bodyPr>
          <a:lstStyle/>
          <a:p>
            <a:r>
              <a:rPr lang="en-GB" dirty="0"/>
              <a:t>From Bayesian formulation</a:t>
            </a:r>
          </a:p>
        </p:txBody>
      </p:sp>
      <p:sp>
        <p:nvSpPr>
          <p:cNvPr id="13" name="TextBox 12"/>
          <p:cNvSpPr txBox="1"/>
          <p:nvPr/>
        </p:nvSpPr>
        <p:spPr>
          <a:xfrm>
            <a:off x="5940152" y="5699172"/>
            <a:ext cx="3384376" cy="769441"/>
          </a:xfrm>
          <a:prstGeom prst="rect">
            <a:avLst/>
          </a:prstGeom>
          <a:noFill/>
        </p:spPr>
        <p:txBody>
          <a:bodyPr wrap="square" rtlCol="0">
            <a:spAutoFit/>
          </a:bodyPr>
          <a:lstStyle/>
          <a:p>
            <a:pPr lvl="0"/>
            <a:r>
              <a:rPr lang="en-GB" sz="1100" dirty="0">
                <a:latin typeface="Arial"/>
                <a:ea typeface="Times New Roman"/>
                <a:cs typeface="Arial"/>
              </a:rPr>
              <a:t>(2013) </a:t>
            </a:r>
            <a:r>
              <a:rPr lang="en-GB" sz="1100" b="1" dirty="0">
                <a:latin typeface="Arial"/>
                <a:ea typeface="Times New Roman"/>
                <a:cs typeface="Arial"/>
              </a:rPr>
              <a:t>Ensemble Smoother with Multiple Data Assimilation,</a:t>
            </a:r>
            <a:r>
              <a:rPr lang="en-GB" sz="1100" dirty="0">
                <a:latin typeface="Arial"/>
                <a:ea typeface="Times New Roman"/>
                <a:cs typeface="Arial"/>
              </a:rPr>
              <a:t> Emerick A </a:t>
            </a:r>
            <a:r>
              <a:rPr lang="en-GB" sz="1100" dirty="0" err="1">
                <a:latin typeface="Arial"/>
                <a:ea typeface="Times New Roman"/>
                <a:cs typeface="Arial"/>
              </a:rPr>
              <a:t>A</a:t>
            </a:r>
            <a:r>
              <a:rPr lang="en-GB" sz="1100" dirty="0">
                <a:latin typeface="Arial"/>
                <a:ea typeface="Times New Roman"/>
                <a:cs typeface="Arial"/>
              </a:rPr>
              <a:t>., &amp;Reynolds A..:. Computers &amp; Geosciences</a:t>
            </a:r>
            <a:r>
              <a:rPr lang="en-GB" sz="1100" i="1" dirty="0">
                <a:latin typeface="Arial"/>
                <a:ea typeface="Times New Roman"/>
                <a:cs typeface="Arial"/>
              </a:rPr>
              <a:t> , </a:t>
            </a:r>
            <a:r>
              <a:rPr lang="en-GB" sz="1100" dirty="0">
                <a:latin typeface="Arial"/>
                <a:ea typeface="Times New Roman"/>
                <a:cs typeface="Arial"/>
              </a:rPr>
              <a:t>55(11), pp. 3-15</a:t>
            </a:r>
          </a:p>
          <a:p>
            <a:endParaRPr lang="en-GB" sz="1100" dirty="0">
              <a:solidFill>
                <a:srgbClr val="FF0000"/>
              </a:solidFill>
            </a:endParaRPr>
          </a:p>
        </p:txBody>
      </p:sp>
    </p:spTree>
    <p:extLst>
      <p:ext uri="{BB962C8B-B14F-4D97-AF65-F5344CB8AC3E}">
        <p14:creationId xmlns:p14="http://schemas.microsoft.com/office/powerpoint/2010/main" val="88434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17</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i="1" dirty="0"/>
              <a:t>ES-MDA</a:t>
            </a:r>
            <a:r>
              <a:rPr lang="en-GB" sz="2400" dirty="0"/>
              <a:t>, Continued</a:t>
            </a: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348351103"/>
                  </p:ext>
                </p:extLst>
              </p:nvPr>
            </p:nvGraphicFramePr>
            <p:xfrm>
              <a:off x="1475656" y="1764315"/>
              <a:ext cx="7416824" cy="4292125"/>
            </p:xfrm>
            <a:graphic>
              <a:graphicData uri="http://schemas.openxmlformats.org/drawingml/2006/table">
                <a:tbl>
                  <a:tblPr firstRow="1" firstCol="1" bandRow="1"/>
                  <a:tblGrid>
                    <a:gridCol w="7416824">
                      <a:extLst>
                        <a:ext uri="{9D8B030D-6E8A-4147-A177-3AD203B41FA5}">
                          <a16:colId xmlns:a16="http://schemas.microsoft.com/office/drawing/2014/main" val="20000"/>
                        </a:ext>
                      </a:extLst>
                    </a:gridCol>
                  </a:tblGrid>
                  <a:tr h="372714">
                    <a:tc>
                      <a:txBody>
                        <a:bodyPr/>
                        <a:lstStyle/>
                        <a:p>
                          <a:pPr algn="just">
                            <a:lnSpc>
                              <a:spcPct val="150000"/>
                            </a:lnSpc>
                            <a:spcAft>
                              <a:spcPts val="0"/>
                            </a:spcAft>
                            <a:tabLst>
                              <a:tab pos="320040" algn="l"/>
                            </a:tabLst>
                          </a:pPr>
                          <a:r>
                            <a:rPr lang="en-GB" sz="1800" dirty="0">
                              <a:effectLst/>
                              <a:latin typeface="Calibri"/>
                              <a:ea typeface="Times New Roman"/>
                              <a:cs typeface="Times New Roman"/>
                            </a:rPr>
                            <a:t>Algorithm : </a:t>
                          </a:r>
                          <a:r>
                            <a:rPr lang="en-GB" sz="1800" i="1" dirty="0">
                              <a:effectLst/>
                              <a:latin typeface="Calibri"/>
                              <a:ea typeface="Times New Roman"/>
                              <a:cs typeface="Times New Roman"/>
                            </a:rPr>
                            <a:t>ES-MDA</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95638">
                    <a:tc>
                      <a:txBody>
                        <a:bodyPr/>
                        <a:lstStyle/>
                        <a:p>
                          <a:pPr marL="342900" lvl="0" indent="-342900" algn="just">
                            <a:lnSpc>
                              <a:spcPct val="150000"/>
                            </a:lnSpc>
                            <a:spcAft>
                              <a:spcPts val="0"/>
                            </a:spcAft>
                            <a:buFont typeface="+mj-lt"/>
                            <a:buAutoNum type="arabicPeriod"/>
                            <a:tabLst>
                              <a:tab pos="320040" algn="l"/>
                            </a:tabLst>
                          </a:pPr>
                          <a:r>
                            <a:rPr lang="en-GB" sz="1800" dirty="0">
                              <a:effectLst/>
                              <a:latin typeface="Calibri"/>
                              <a:ea typeface="Times New Roman"/>
                              <a:cs typeface="Times New Roman"/>
                            </a:rPr>
                            <a:t>Choose the number of data assimilations,</a:t>
                          </a:r>
                          <a14:m>
                            <m:oMath xmlns:m="http://schemas.openxmlformats.org/officeDocument/2006/math">
                              <m:r>
                                <a:rPr lang="en-GB" sz="1800" i="1">
                                  <a:effectLst/>
                                  <a:latin typeface="Cambria Math"/>
                                  <a:ea typeface="Calibri"/>
                                  <a:cs typeface="Times New Roman"/>
                                </a:rPr>
                                <m:t> </m:t>
                              </m:r>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oMath>
                          </a14:m>
                          <a:r>
                            <a:rPr lang="en-US" sz="1800" dirty="0">
                              <a:effectLst/>
                              <a:latin typeface="Calibri"/>
                              <a:ea typeface="Times New Roman"/>
                              <a:cs typeface="Times New Roman"/>
                            </a:rPr>
                            <a:t> and the coefficients  </a:t>
                          </a:r>
                          <a14:m>
                            <m:oMath xmlns:m="http://schemas.openxmlformats.org/officeDocument/2006/math">
                              <m:sSup>
                                <m:sSupPr>
                                  <m:ctrlPr>
                                    <a:rPr lang="en-GB" sz="1800" i="1">
                                      <a:effectLst/>
                                      <a:latin typeface="Cambria Math" panose="02040503050406030204" pitchFamily="18" charset="0"/>
                                      <a:ea typeface="Calibri"/>
                                      <a:cs typeface="Times New Roman"/>
                                    </a:rPr>
                                  </m:ctrlPr>
                                </m:sSupPr>
                                <m:e>
                                  <m:r>
                                    <a:rPr lang="en-GB" sz="1800" i="1">
                                      <a:effectLst/>
                                      <a:latin typeface="Cambria Math"/>
                                      <a:ea typeface="Calibri"/>
                                      <a:cs typeface="Times New Roman"/>
                                    </a:rPr>
                                    <m:t> </m:t>
                                  </m:r>
                                  <m:r>
                                    <a:rPr lang="en-GB" sz="1800" i="1">
                                      <a:effectLst/>
                                      <a:latin typeface="Cambria Math"/>
                                      <a:ea typeface="Calibri"/>
                                      <a:cs typeface="Times New Roman"/>
                                    </a:rPr>
                                    <m:t>𝛾</m:t>
                                  </m:r>
                                </m:e>
                                <m:sup>
                                  <m:r>
                                    <a:rPr lang="en-GB" sz="1800" i="1">
                                      <a:effectLst/>
                                      <a:latin typeface="Cambria Math"/>
                                      <a:ea typeface="Calibri"/>
                                      <a:cs typeface="Times New Roman"/>
                                    </a:rPr>
                                    <m:t>𝑖</m:t>
                                  </m:r>
                                </m:sup>
                              </m:sSup>
                            </m:oMath>
                          </a14:m>
                          <a:r>
                            <a:rPr lang="en-US" sz="1800" dirty="0">
                              <a:effectLst/>
                              <a:latin typeface="Calibri"/>
                              <a:ea typeface="Times New Roman"/>
                              <a:cs typeface="Times New Roman"/>
                            </a:rPr>
                            <a:t> for </a:t>
                          </a:r>
                          <a14:m>
                            <m:oMath xmlns:m="http://schemas.openxmlformats.org/officeDocument/2006/math">
                              <m:r>
                                <a:rPr lang="en-GB" sz="1800" i="1">
                                  <a:effectLst/>
                                  <a:latin typeface="Cambria Math"/>
                                  <a:ea typeface="Calibri"/>
                                  <a:cs typeface="Times New Roman"/>
                                </a:rPr>
                                <m:t>𝑖</m:t>
                              </m:r>
                              <m:r>
                                <a:rPr lang="en-GB" sz="1800" i="1">
                                  <a:effectLst/>
                                  <a:latin typeface="Cambria Math"/>
                                  <a:ea typeface="Calibri"/>
                                  <a:cs typeface="Times New Roman"/>
                                </a:rPr>
                                <m:t>=1,2,…. </m:t>
                              </m:r>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oMath>
                          </a14:m>
                          <a:endParaRPr lang="en-GB" sz="1800" dirty="0">
                            <a:effectLst/>
                            <a:latin typeface="Calibri"/>
                            <a:ea typeface="Times New Roman"/>
                            <a:cs typeface="Times New Roman"/>
                          </a:endParaRPr>
                        </a:p>
                        <a:p>
                          <a:pPr marL="342900" lvl="0" indent="-342900" algn="just">
                            <a:lnSpc>
                              <a:spcPct val="150000"/>
                            </a:lnSpc>
                            <a:spcAft>
                              <a:spcPts val="0"/>
                            </a:spcAft>
                            <a:buFont typeface="+mj-lt"/>
                            <a:buAutoNum type="arabicPeriod"/>
                            <a:tabLst>
                              <a:tab pos="320040" algn="l"/>
                            </a:tabLst>
                          </a:pPr>
                          <a:r>
                            <a:rPr lang="en-US" sz="1800" dirty="0">
                              <a:effectLst/>
                              <a:latin typeface="Calibri"/>
                              <a:ea typeface="Times New Roman"/>
                              <a:cs typeface="Times New Roman"/>
                            </a:rPr>
                            <a:t>For </a:t>
                          </a:r>
                          <a14:m>
                            <m:oMath xmlns:m="http://schemas.openxmlformats.org/officeDocument/2006/math">
                              <m:r>
                                <a:rPr lang="en-GB" sz="1800" i="1">
                                  <a:effectLst/>
                                  <a:latin typeface="Cambria Math"/>
                                  <a:ea typeface="Calibri"/>
                                  <a:cs typeface="Times New Roman"/>
                                </a:rPr>
                                <m:t>𝑖</m:t>
                              </m:r>
                              <m:r>
                                <a:rPr lang="en-GB" sz="1800" i="1">
                                  <a:effectLst/>
                                  <a:latin typeface="Cambria Math"/>
                                  <a:ea typeface="Calibri"/>
                                  <a:cs typeface="Times New Roman"/>
                                </a:rPr>
                                <m:t>=1 </m:t>
                              </m:r>
                              <m:r>
                                <a:rPr lang="en-GB" sz="1800" i="1">
                                  <a:effectLst/>
                                  <a:latin typeface="Cambria Math"/>
                                  <a:ea typeface="Calibri"/>
                                  <a:cs typeface="Times New Roman"/>
                                </a:rPr>
                                <m:t>𝑡𝑜</m:t>
                              </m:r>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 </m:t>
                                  </m:r>
                                  <m:r>
                                    <a:rPr lang="en-GB" sz="1800" i="1">
                                      <a:effectLst/>
                                      <a:latin typeface="Cambria Math"/>
                                      <a:ea typeface="Calibri"/>
                                      <a:cs typeface="Times New Roman"/>
                                    </a:rPr>
                                    <m:t>𝑁</m:t>
                                  </m:r>
                                </m:e>
                                <m:sub>
                                  <m:r>
                                    <a:rPr lang="en-GB" sz="1800" i="1">
                                      <a:effectLst/>
                                      <a:latin typeface="Cambria Math"/>
                                      <a:ea typeface="Calibri"/>
                                      <a:cs typeface="Times New Roman"/>
                                    </a:rPr>
                                    <m:t>𝑎</m:t>
                                  </m:r>
                                </m:sub>
                              </m:sSub>
                              <m:r>
                                <a:rPr lang="en-GB" sz="1800" i="1">
                                  <a:effectLst/>
                                  <a:latin typeface="Cambria Math"/>
                                  <a:ea typeface="Calibri"/>
                                  <a:cs typeface="Times New Roman"/>
                                </a:rPr>
                                <m:t> </m:t>
                              </m:r>
                            </m:oMath>
                          </a14:m>
                          <a:endParaRPr lang="en-GB" sz="1800" dirty="0">
                            <a:effectLst/>
                            <a:latin typeface="Calibri"/>
                            <a:ea typeface="Times New Roman"/>
                            <a:cs typeface="Times New Roman"/>
                          </a:endParaRPr>
                        </a:p>
                        <a:p>
                          <a:pPr marL="1600200" lvl="3" indent="-228600" algn="just">
                            <a:lnSpc>
                              <a:spcPct val="150000"/>
                            </a:lnSpc>
                            <a:spcAft>
                              <a:spcPts val="0"/>
                            </a:spcAft>
                            <a:buFont typeface="+mj-lt"/>
                            <a:buAutoNum type="alphaLcParenR"/>
                            <a:tabLst>
                              <a:tab pos="320040" algn="l"/>
                            </a:tabLst>
                          </a:pPr>
                          <a:r>
                            <a:rPr lang="en-GB" sz="1800" dirty="0">
                              <a:effectLst/>
                              <a:latin typeface="Calibri"/>
                              <a:ea typeface="Times New Roman"/>
                              <a:cs typeface="Times New Roman"/>
                            </a:rPr>
                            <a:t>Run the ensemble from time zero</a:t>
                          </a:r>
                        </a:p>
                        <a:p>
                          <a:pPr marL="1600200" lvl="3" indent="-228600" algn="just">
                            <a:lnSpc>
                              <a:spcPct val="150000"/>
                            </a:lnSpc>
                            <a:spcAft>
                              <a:spcPts val="0"/>
                            </a:spcAft>
                            <a:buFont typeface="+mj-lt"/>
                            <a:buAutoNum type="alphaLcParenR"/>
                            <a:tabLst>
                              <a:tab pos="320040" algn="l"/>
                            </a:tabLst>
                          </a:pPr>
                          <a:r>
                            <a:rPr lang="en-GB" sz="1800" dirty="0">
                              <a:effectLst/>
                              <a:latin typeface="Calibri"/>
                              <a:ea typeface="Times New Roman"/>
                              <a:cs typeface="Times New Roman"/>
                            </a:rPr>
                            <a:t>For each ensemble member, perturb the observation vector using </a:t>
                          </a:r>
                          <a14:m>
                            <m:oMath xmlns:m="http://schemas.openxmlformats.org/officeDocument/2006/math">
                              <m:sSub>
                                <m:sSubPr>
                                  <m:ctrlPr>
                                    <a:rPr lang="en-GB" sz="1800" i="1">
                                      <a:effectLst/>
                                      <a:latin typeface="Cambria Math" panose="02040503050406030204" pitchFamily="18" charset="0"/>
                                      <a:ea typeface="Times New Roman"/>
                                      <a:cs typeface="Times New Roman"/>
                                    </a:rPr>
                                  </m:ctrlPr>
                                </m:sSubPr>
                                <m:e>
                                  <m:r>
                                    <a:rPr lang="en-GB" sz="1800" i="1">
                                      <a:effectLst/>
                                      <a:latin typeface="Cambria Math"/>
                                      <a:ea typeface="Times New Roman"/>
                                      <a:cs typeface="Times New Roman"/>
                                    </a:rPr>
                                    <m:t>𝑑</m:t>
                                  </m:r>
                                </m:e>
                                <m:sub>
                                  <m:r>
                                    <a:rPr lang="en-GB" sz="1800" i="1">
                                      <a:effectLst/>
                                      <a:latin typeface="Cambria Math"/>
                                      <a:ea typeface="Times New Roman"/>
                                      <a:cs typeface="Times New Roman"/>
                                    </a:rPr>
                                    <m:t>𝑢𝑐</m:t>
                                  </m:r>
                                  <m:r>
                                    <a:rPr lang="en-GB" sz="1800" i="1">
                                      <a:effectLst/>
                                      <a:latin typeface="Cambria Math"/>
                                      <a:ea typeface="Times New Roman"/>
                                      <a:cs typeface="Times New Roman"/>
                                    </a:rPr>
                                    <m:t>,</m:t>
                                  </m:r>
                                  <m:r>
                                    <a:rPr lang="en-GB" sz="1800" i="1">
                                      <a:effectLst/>
                                      <a:latin typeface="Cambria Math"/>
                                      <a:ea typeface="Times New Roman"/>
                                      <a:cs typeface="Times New Roman"/>
                                    </a:rPr>
                                    <m:t>𝑗</m:t>
                                  </m:r>
                                </m:sub>
                              </m:sSub>
                              <m:r>
                                <a:rPr lang="en-GB" sz="1800" i="1">
                                  <a:effectLst/>
                                  <a:latin typeface="Cambria Math"/>
                                  <a:ea typeface="Calibri"/>
                                  <a:cs typeface="Times New Roman"/>
                                </a:rPr>
                                <m:t>=</m:t>
                              </m:r>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𝑑</m:t>
                                  </m:r>
                                </m:e>
                                <m:sub>
                                  <m:r>
                                    <a:rPr lang="en-GB" sz="1800" i="1">
                                      <a:effectLst/>
                                      <a:latin typeface="Cambria Math"/>
                                      <a:ea typeface="Calibri"/>
                                      <a:cs typeface="Times New Roman"/>
                                    </a:rPr>
                                    <m:t>𝑜𝑏𝑠</m:t>
                                  </m:r>
                                </m:sub>
                              </m:sSub>
                              <m:r>
                                <a:rPr lang="en-GB" sz="1800" i="1">
                                  <a:effectLst/>
                                  <a:latin typeface="Cambria Math"/>
                                  <a:ea typeface="Calibri"/>
                                  <a:cs typeface="Times New Roman"/>
                                </a:rPr>
                                <m:t>+</m:t>
                              </m:r>
                              <m:rad>
                                <m:radPr>
                                  <m:degHide m:val="on"/>
                                  <m:ctrlPr>
                                    <a:rPr lang="en-GB" sz="1800" i="1">
                                      <a:effectLst/>
                                      <a:latin typeface="Cambria Math" panose="02040503050406030204" pitchFamily="18" charset="0"/>
                                      <a:ea typeface="Calibri"/>
                                      <a:cs typeface="Times New Roman"/>
                                    </a:rPr>
                                  </m:ctrlPr>
                                </m:radPr>
                                <m:deg/>
                                <m:e>
                                  <m:sSup>
                                    <m:sSupPr>
                                      <m:ctrlPr>
                                        <a:rPr lang="en-GB" sz="1800" i="1">
                                          <a:effectLst/>
                                          <a:latin typeface="Cambria Math" panose="02040503050406030204" pitchFamily="18" charset="0"/>
                                          <a:ea typeface="Calibri"/>
                                          <a:cs typeface="Times New Roman"/>
                                        </a:rPr>
                                      </m:ctrlPr>
                                    </m:sSupPr>
                                    <m:e>
                                      <m:r>
                                        <a:rPr lang="en-GB" sz="1800" i="1">
                                          <a:effectLst/>
                                          <a:latin typeface="Cambria Math"/>
                                          <a:ea typeface="Calibri"/>
                                          <a:cs typeface="Times New Roman"/>
                                        </a:rPr>
                                        <m:t> </m:t>
                                      </m:r>
                                      <m:r>
                                        <a:rPr lang="en-GB" sz="1800" i="1">
                                          <a:effectLst/>
                                          <a:latin typeface="Cambria Math"/>
                                          <a:ea typeface="Calibri"/>
                                          <a:cs typeface="Times New Roman"/>
                                        </a:rPr>
                                        <m:t>𝛾</m:t>
                                      </m:r>
                                    </m:e>
                                    <m:sup>
                                      <m:r>
                                        <a:rPr lang="en-GB" sz="1800" i="1">
                                          <a:effectLst/>
                                          <a:latin typeface="Cambria Math"/>
                                          <a:ea typeface="Calibri"/>
                                          <a:cs typeface="Times New Roman"/>
                                        </a:rPr>
                                        <m:t>𝑖</m:t>
                                      </m:r>
                                    </m:sup>
                                  </m:sSup>
                                </m:e>
                              </m:rad>
                              <m:sSup>
                                <m:sSupPr>
                                  <m:ctrlPr>
                                    <a:rPr lang="en-GB" sz="1800" i="1">
                                      <a:effectLst/>
                                      <a:latin typeface="Cambria Math" panose="02040503050406030204" pitchFamily="18" charset="0"/>
                                      <a:ea typeface="Calibri"/>
                                      <a:cs typeface="Times New Roman"/>
                                    </a:rPr>
                                  </m:ctrlPr>
                                </m:sSupPr>
                                <m:e>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𝐶</m:t>
                                      </m:r>
                                    </m:e>
                                    <m:sub>
                                      <m:r>
                                        <a:rPr lang="en-GB" sz="1800" i="1">
                                          <a:effectLst/>
                                          <a:latin typeface="Cambria Math"/>
                                          <a:ea typeface="Calibri"/>
                                          <a:cs typeface="Times New Roman"/>
                                        </a:rPr>
                                        <m:t>𝐷</m:t>
                                      </m:r>
                                    </m:sub>
                                  </m:sSub>
                                </m:e>
                                <m:sup>
                                  <m:f>
                                    <m:fPr>
                                      <m:ctrlPr>
                                        <a:rPr lang="en-GB" sz="1800" i="1">
                                          <a:effectLst/>
                                          <a:latin typeface="Cambria Math" panose="02040503050406030204" pitchFamily="18" charset="0"/>
                                          <a:ea typeface="Calibri"/>
                                          <a:cs typeface="Times New Roman"/>
                                        </a:rPr>
                                      </m:ctrlPr>
                                    </m:fPr>
                                    <m:num>
                                      <m:r>
                                        <a:rPr lang="en-GB" sz="1800" i="1">
                                          <a:effectLst/>
                                          <a:latin typeface="Cambria Math"/>
                                          <a:ea typeface="Calibri"/>
                                          <a:cs typeface="Times New Roman"/>
                                        </a:rPr>
                                        <m:t>1</m:t>
                                      </m:r>
                                    </m:num>
                                    <m:den>
                                      <m:r>
                                        <a:rPr lang="en-GB" sz="1800" i="1">
                                          <a:effectLst/>
                                          <a:latin typeface="Cambria Math"/>
                                          <a:ea typeface="Calibri"/>
                                          <a:cs typeface="Times New Roman"/>
                                        </a:rPr>
                                        <m:t>2</m:t>
                                      </m:r>
                                    </m:den>
                                  </m:f>
                                </m:sup>
                              </m:sSup>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𝑧</m:t>
                                  </m:r>
                                </m:e>
                                <m:sub>
                                  <m:r>
                                    <a:rPr lang="en-GB" sz="1800" i="1">
                                      <a:effectLst/>
                                      <a:latin typeface="Cambria Math"/>
                                      <a:ea typeface="Calibri"/>
                                      <a:cs typeface="Times New Roman"/>
                                    </a:rPr>
                                    <m:t>𝑑</m:t>
                                  </m:r>
                                </m:sub>
                              </m:sSub>
                            </m:oMath>
                          </a14:m>
                          <a:r>
                            <a:rPr lang="en-GB" sz="1800" dirty="0">
                              <a:effectLst/>
                              <a:latin typeface="Calibri"/>
                              <a:ea typeface="Times New Roman"/>
                              <a:cs typeface="Times New Roman"/>
                            </a:rPr>
                            <a:t>, where </a:t>
                          </a:r>
                          <a14:m>
                            <m:oMath xmlns:m="http://schemas.openxmlformats.org/officeDocument/2006/math">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𝑧</m:t>
                                  </m:r>
                                </m:e>
                                <m:sub>
                                  <m:r>
                                    <a:rPr lang="en-GB" sz="1800" i="1">
                                      <a:effectLst/>
                                      <a:latin typeface="Cambria Math"/>
                                      <a:ea typeface="Calibri"/>
                                      <a:cs typeface="Times New Roman"/>
                                    </a:rPr>
                                    <m:t>𝑑</m:t>
                                  </m:r>
                                </m:sub>
                              </m:sSub>
                              <m:r>
                                <a:rPr lang="en-GB" sz="1800" i="1">
                                  <a:effectLst/>
                                  <a:latin typeface="Cambria Math"/>
                                  <a:ea typeface="Calibri"/>
                                  <a:cs typeface="Times New Roman"/>
                                </a:rPr>
                                <m:t>~</m:t>
                              </m:r>
                              <m:r>
                                <a:rPr lang="en-GB" sz="1800" i="1">
                                  <a:effectLst/>
                                  <a:latin typeface="Cambria Math"/>
                                  <a:ea typeface="Calibri"/>
                                  <a:cs typeface="Times New Roman"/>
                                </a:rPr>
                                <m:t>𝒩</m:t>
                              </m:r>
                              <m:d>
                                <m:dPr>
                                  <m:ctrlPr>
                                    <a:rPr lang="en-GB" sz="1800" i="1">
                                      <a:effectLst/>
                                      <a:latin typeface="Cambria Math" panose="02040503050406030204" pitchFamily="18" charset="0"/>
                                      <a:ea typeface="Calibri"/>
                                      <a:cs typeface="Times New Roman"/>
                                    </a:rPr>
                                  </m:ctrlPr>
                                </m:dPr>
                                <m:e>
                                  <m:r>
                                    <a:rPr lang="en-GB" sz="1800" i="1">
                                      <a:effectLst/>
                                      <a:latin typeface="Cambria Math"/>
                                      <a:ea typeface="Calibri"/>
                                      <a:cs typeface="Times New Roman"/>
                                    </a:rPr>
                                    <m:t>0,</m:t>
                                  </m:r>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𝐼</m:t>
                                      </m:r>
                                    </m:e>
                                    <m:sub>
                                      <m:sSub>
                                        <m:sSubPr>
                                          <m:ctrlPr>
                                            <a:rPr lang="en-GB" sz="1800" i="1">
                                              <a:effectLst/>
                                              <a:latin typeface="Cambria Math" panose="02040503050406030204" pitchFamily="18" charset="0"/>
                                              <a:ea typeface="Calibri"/>
                                              <a:cs typeface="Times New Roman"/>
                                            </a:rPr>
                                          </m:ctrlPr>
                                        </m:sSubPr>
                                        <m:e>
                                          <m:r>
                                            <a:rPr lang="en-GB" sz="1800" i="1">
                                              <a:effectLst/>
                                              <a:latin typeface="Cambria Math"/>
                                              <a:ea typeface="Calibri"/>
                                              <a:cs typeface="Times New Roman"/>
                                            </a:rPr>
                                            <m:t>𝑁</m:t>
                                          </m:r>
                                        </m:e>
                                        <m:sub>
                                          <m:r>
                                            <a:rPr lang="en-GB" sz="1800" i="1">
                                              <a:effectLst/>
                                              <a:latin typeface="Cambria Math"/>
                                              <a:ea typeface="Calibri"/>
                                              <a:cs typeface="Times New Roman"/>
                                            </a:rPr>
                                            <m:t>𝑑</m:t>
                                          </m:r>
                                        </m:sub>
                                      </m:sSub>
                                    </m:sub>
                                  </m:sSub>
                                </m:e>
                              </m:d>
                            </m:oMath>
                          </a14:m>
                          <a:endParaRPr lang="en-GB" sz="1800" dirty="0">
                            <a:effectLst/>
                            <a:latin typeface="Calibri"/>
                            <a:ea typeface="Times New Roman"/>
                            <a:cs typeface="Times New Roman"/>
                          </a:endParaRPr>
                        </a:p>
                        <a:p>
                          <a:pPr marL="1600200" lvl="3" indent="-228600" algn="just">
                            <a:lnSpc>
                              <a:spcPct val="150000"/>
                            </a:lnSpc>
                            <a:spcAft>
                              <a:spcPts val="0"/>
                            </a:spcAft>
                            <a:buFont typeface="+mj-lt"/>
                            <a:buAutoNum type="alphaLcParenR"/>
                            <a:tabLst>
                              <a:tab pos="320040" algn="l"/>
                            </a:tabLst>
                          </a:pPr>
                          <a:r>
                            <a:rPr lang="en-US" sz="1800" dirty="0">
                              <a:effectLst/>
                              <a:latin typeface="Calibri"/>
                              <a:ea typeface="Times New Roman"/>
                              <a:cs typeface="Times New Roman"/>
                            </a:rPr>
                            <a:t>Update the ensemble using,</a:t>
                          </a: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𝑚</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𝑎</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𝑚</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smtClean="0">
                                        <a:ln>
                                          <a:noFill/>
                                        </a:ln>
                                        <a:solidFill>
                                          <a:prstClr val="black"/>
                                        </a:solidFill>
                                        <a:effectLst/>
                                        <a:uLnTx/>
                                        <a:uFillTx/>
                                        <a:latin typeface="Cambria Math"/>
                                        <a:ea typeface="Times New Roman"/>
                                        <a:cs typeface="Times New Roman"/>
                                      </a:rPr>
                                      <m:t>𝑓</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SupPr>
                                  <m:e>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acc>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𝑀𝐷</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sSup>
                                  <m:s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pPr>
                                  <m:e>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bSup>
                                          <m:sSub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SupPr>
                                          <m:e>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acc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acc>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𝐷𝐷</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p>
                                          <m:s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libri"/>
                                              </a:rPr>
                                            </m:ctrlPr>
                                          </m:sSupPr>
                                          <m:e>
                                            <m:r>
                                              <a:rPr kumimoji="0" lang="en-GB" sz="1800" b="0" i="1" u="none" strike="noStrike" kern="1200" cap="none" spc="0" normalizeH="0" baseline="0" noProof="0">
                                                <a:ln>
                                                  <a:noFill/>
                                                </a:ln>
                                                <a:solidFill>
                                                  <a:prstClr val="black"/>
                                                </a:solidFill>
                                                <a:effectLst/>
                                                <a:uLnTx/>
                                                <a:uFillTx/>
                                                <a:latin typeface="Cambria Math"/>
                                                <a:ea typeface="Calibri"/>
                                                <a:cs typeface="Times New Roman"/>
                                              </a:rPr>
                                              <m:t>𝛾</m:t>
                                            </m:r>
                                          </m:e>
                                          <m:sup>
                                            <m:r>
                                              <a:rPr kumimoji="0" lang="en-GB" sz="1800" b="0" i="1" u="none" strike="noStrike" kern="1200" cap="none" spc="0" normalizeH="0" baseline="0" noProof="0">
                                                <a:ln>
                                                  <a:noFill/>
                                                </a:ln>
                                                <a:solidFill>
                                                  <a:prstClr val="black"/>
                                                </a:solidFill>
                                                <a:effectLst/>
                                                <a:uLnTx/>
                                                <a:uFillTx/>
                                                <a:latin typeface="Cambria Math"/>
                                                <a:ea typeface="Calibri"/>
                                                <a:cs typeface="Times New Roman"/>
                                              </a:rPr>
                                              <m:t>𝑖</m:t>
                                            </m:r>
                                          </m:sup>
                                        </m:sSup>
                                        <m:sSub>
                                          <m:sSub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𝐶</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𝐷</m:t>
                                            </m:r>
                                          </m:sub>
                                        </m:sSub>
                                      </m:e>
                                    </m:d>
                                  </m:e>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−1</m:t>
                                    </m:r>
                                  </m:sup>
                                </m:s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d>
                                  <m:d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b>
                                      <m:sSub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𝑑</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𝑢𝑐</m:t>
                                        </m:r>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m:t>
                                    </m:r>
                                    <m:sSubSup>
                                      <m:sSubSup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rPr>
                                        </m:ctrlPr>
                                      </m:sSubSupPr>
                                      <m:e>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𝑑</m:t>
                                        </m:r>
                                      </m:e>
                                      <m:sub>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𝑗</m:t>
                                        </m:r>
                                      </m:sub>
                                      <m:sup>
                                        <m:r>
                                          <a:rPr kumimoji="0" lang="en-GB" sz="1800" b="0" i="1" u="none" strike="noStrike" kern="1200" cap="none" spc="0" normalizeH="0" baseline="0" noProof="0">
                                            <a:ln>
                                              <a:noFill/>
                                            </a:ln>
                                            <a:solidFill>
                                              <a:prstClr val="black"/>
                                            </a:solidFill>
                                            <a:effectLst/>
                                            <a:uLnTx/>
                                            <a:uFillTx/>
                                            <a:latin typeface="Cambria Math"/>
                                            <a:ea typeface="Times New Roman"/>
                                            <a:cs typeface="Times New Roman"/>
                                          </a:rPr>
                                          <m:t>𝑓</m:t>
                                        </m:r>
                                      </m:sup>
                                    </m:sSubSup>
                                  </m:e>
                                </m:d>
                              </m:oMath>
                            </m:oMathPara>
                          </a14:m>
                          <a:endParaRPr lang="en-GB" sz="1800" dirty="0">
                            <a:effectLst/>
                            <a:latin typeface="Calibri"/>
                            <a:ea typeface="Times New Roman"/>
                            <a:cs typeface="Times New Roman"/>
                          </a:endParaRPr>
                        </a:p>
                        <a:p>
                          <a:pPr algn="just">
                            <a:lnSpc>
                              <a:spcPct val="150000"/>
                            </a:lnSpc>
                            <a:spcAft>
                              <a:spcPts val="0"/>
                            </a:spcAft>
                            <a:tabLst>
                              <a:tab pos="320040" algn="l"/>
                            </a:tabLst>
                          </a:pPr>
                          <a:r>
                            <a:rPr lang="en-US" sz="1800" dirty="0">
                              <a:effectLst/>
                              <a:latin typeface="Calibri"/>
                              <a:ea typeface="Times New Roman"/>
                              <a:cs typeface="Times New Roman"/>
                            </a:rPr>
                            <a:t>end(for)</a:t>
                          </a:r>
                          <a:endParaRPr lang="en-GB" sz="1800" dirty="0">
                            <a:effectLst/>
                            <a:latin typeface="Calibri"/>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348351103"/>
                  </p:ext>
                </p:extLst>
              </p:nvPr>
            </p:nvGraphicFramePr>
            <p:xfrm>
              <a:off x="1475656" y="1764315"/>
              <a:ext cx="7416824" cy="4312635"/>
            </p:xfrm>
            <a:graphic>
              <a:graphicData uri="http://schemas.openxmlformats.org/drawingml/2006/table">
                <a:tbl>
                  <a:tblPr firstRow="1" firstCol="1" bandRow="1"/>
                  <a:tblGrid>
                    <a:gridCol w="7416824"/>
                  </a:tblGrid>
                  <a:tr h="372714">
                    <a:tc>
                      <a:txBody>
                        <a:bodyPr/>
                        <a:lstStyle/>
                        <a:p>
                          <a:pPr algn="just">
                            <a:lnSpc>
                              <a:spcPct val="150000"/>
                            </a:lnSpc>
                            <a:spcAft>
                              <a:spcPts val="0"/>
                            </a:spcAft>
                            <a:tabLst>
                              <a:tab pos="320040" algn="l"/>
                            </a:tabLst>
                          </a:pPr>
                          <a:r>
                            <a:rPr lang="en-GB" sz="1800" dirty="0">
                              <a:effectLst/>
                              <a:latin typeface="Calibri"/>
                              <a:ea typeface="Times New Roman"/>
                              <a:cs typeface="Times New Roman"/>
                            </a:rPr>
                            <a:t>Algorithm </a:t>
                          </a:r>
                          <a:r>
                            <a:rPr lang="en-GB" sz="1800" dirty="0" smtClean="0">
                              <a:effectLst/>
                              <a:latin typeface="Calibri"/>
                              <a:ea typeface="Times New Roman"/>
                              <a:cs typeface="Times New Roman"/>
                            </a:rPr>
                            <a:t>: </a:t>
                          </a:r>
                          <a:r>
                            <a:rPr lang="en-GB" sz="1800" i="1" dirty="0" smtClean="0">
                              <a:effectLst/>
                              <a:latin typeface="Calibri"/>
                              <a:ea typeface="Times New Roman"/>
                              <a:cs typeface="Times New Roman"/>
                            </a:rPr>
                            <a:t>ES-MDA</a:t>
                          </a:r>
                          <a:endParaRPr lang="en-GB" sz="1800" i="1" dirty="0">
                            <a:effectLst/>
                            <a:latin typeface="Calibri"/>
                            <a:ea typeface="Times New Roman"/>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39921">
                    <a:tc>
                      <a:txBody>
                        <a:bodyPr/>
                        <a:lstStyle/>
                        <a:p>
                          <a:endParaRPr lang="en-US"/>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1">
                          <a:blip r:embed="rId2"/>
                          <a:stretch>
                            <a:fillRect t="-9428" b="-2473"/>
                          </a:stretch>
                        </a:blipFill>
                      </a:tcPr>
                    </a:tc>
                  </a:tr>
                </a:tbl>
              </a:graphicData>
            </a:graphic>
          </p:graphicFrame>
        </mc:Fallback>
      </mc:AlternateContent>
      <p:sp>
        <p:nvSpPr>
          <p:cNvPr id="6" name="TextBox 5"/>
          <p:cNvSpPr txBox="1"/>
          <p:nvPr/>
        </p:nvSpPr>
        <p:spPr>
          <a:xfrm>
            <a:off x="0" y="6243365"/>
            <a:ext cx="9144000" cy="287002"/>
          </a:xfrm>
          <a:prstGeom prst="rect">
            <a:avLst/>
          </a:prstGeom>
          <a:noFill/>
        </p:spPr>
        <p:txBody>
          <a:bodyPr wrap="square" rtlCol="0">
            <a:spAutoFit/>
          </a:bodyPr>
          <a:lstStyle/>
          <a:p>
            <a:pPr lvl="0" algn="just">
              <a:lnSpc>
                <a:spcPct val="115000"/>
              </a:lnSpc>
              <a:spcBef>
                <a:spcPts val="600"/>
              </a:spcBef>
              <a:spcAft>
                <a:spcPts val="600"/>
              </a:spcAft>
              <a:tabLst>
                <a:tab pos="457200" algn="l"/>
              </a:tabLst>
            </a:pPr>
            <a:r>
              <a:rPr lang="en-GB" sz="1100" dirty="0">
                <a:latin typeface="Arial"/>
                <a:ea typeface="Times New Roman"/>
                <a:cs typeface="Arial"/>
              </a:rPr>
              <a:t>(2013) </a:t>
            </a:r>
            <a:r>
              <a:rPr lang="en-GB" sz="1100" b="1" dirty="0">
                <a:latin typeface="Arial"/>
                <a:ea typeface="Times New Roman"/>
                <a:cs typeface="Arial"/>
              </a:rPr>
              <a:t>Ensemble Smoother with Multiple Data Assimilation,</a:t>
            </a:r>
            <a:r>
              <a:rPr lang="en-GB" sz="1100" dirty="0">
                <a:latin typeface="Arial"/>
                <a:ea typeface="Times New Roman"/>
                <a:cs typeface="Arial"/>
              </a:rPr>
              <a:t> Emerick A A., &amp;Reynolds A..:. Computers &amp; Geosciences</a:t>
            </a:r>
            <a:r>
              <a:rPr lang="en-GB" sz="1100" i="1" dirty="0">
                <a:latin typeface="Arial"/>
                <a:ea typeface="Times New Roman"/>
                <a:cs typeface="Arial"/>
              </a:rPr>
              <a:t> , </a:t>
            </a:r>
            <a:r>
              <a:rPr lang="en-GB" sz="1100" dirty="0">
                <a:latin typeface="Arial"/>
                <a:ea typeface="Times New Roman"/>
                <a:cs typeface="Arial"/>
              </a:rPr>
              <a:t>55(11), pp. 3-15</a:t>
            </a:r>
          </a:p>
        </p:txBody>
      </p:sp>
    </p:spTree>
    <p:extLst>
      <p:ext uri="{BB962C8B-B14F-4D97-AF65-F5344CB8AC3E}">
        <p14:creationId xmlns:p14="http://schemas.microsoft.com/office/powerpoint/2010/main" val="365163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277888"/>
            <a:ext cx="8460432" cy="638944"/>
          </a:xfrm>
        </p:spPr>
        <p:txBody>
          <a:bodyPr/>
          <a:lstStyle/>
          <a:p>
            <a:pPr marL="457200" indent="-457200">
              <a:buFont typeface="Wingdings" panose="05000000000000000000" pitchFamily="2" charset="2"/>
              <a:buChar char="Ø"/>
            </a:pPr>
            <a:r>
              <a:rPr lang="en-GB" sz="2400" dirty="0"/>
              <a:t>Inverse problem</a:t>
            </a:r>
            <a:br>
              <a:rPr lang="en-GB" sz="2400" dirty="0"/>
            </a:br>
            <a:r>
              <a:rPr lang="en-GB" sz="2000" dirty="0">
                <a:solidFill>
                  <a:srgbClr val="FF0000"/>
                </a:solidFill>
              </a:rPr>
              <a:t>Non-Linear </a:t>
            </a:r>
            <a:r>
              <a:rPr lang="en-GB" sz="2000" dirty="0" err="1">
                <a:solidFill>
                  <a:srgbClr val="FF0000"/>
                </a:solidFill>
              </a:rPr>
              <a:t>Kaczmarz</a:t>
            </a:r>
            <a:r>
              <a:rPr lang="en-GB" sz="2000" dirty="0">
                <a:solidFill>
                  <a:srgbClr val="FF0000"/>
                </a:solidFill>
              </a:rPr>
              <a:t> for EM inversion to conductivity(off-line)</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18</a:t>
            </a:fld>
            <a:endParaRPr lang="en-GB" sz="1800" b="1" dirty="0">
              <a:solidFill>
                <a:srgbClr val="FF0000"/>
              </a:solidFill>
            </a:endParaRPr>
          </a:p>
        </p:txBody>
      </p:sp>
      <p:sp>
        <p:nvSpPr>
          <p:cNvPr id="9" name="Text Box 4"/>
          <p:cNvSpPr txBox="1">
            <a:spLocks noChangeArrowheads="1"/>
          </p:cNvSpPr>
          <p:nvPr/>
        </p:nvSpPr>
        <p:spPr bwMode="auto">
          <a:xfrm>
            <a:off x="95697" y="3031356"/>
            <a:ext cx="3268662" cy="336550"/>
          </a:xfrm>
          <a:prstGeom prst="rect">
            <a:avLst/>
          </a:prstGeom>
          <a:noFill/>
          <a:ln>
            <a:noFill/>
          </a:ln>
          <a:effectLst/>
          <a:extLst>
            <a:ext uri="{909E8E84-426E-40DD-AFC4-6F175D3DCCD1}">
              <a14:hiddenFill xmlns:a14="http://schemas.microsoft.com/office/drawing/2010/main">
                <a:gradFill rotWithShape="1">
                  <a:gsLst>
                    <a:gs pos="0">
                      <a:schemeClr val="accent1">
                        <a:gamma/>
                        <a:shade val="46275"/>
                        <a:invGamma/>
                      </a:schemeClr>
                    </a:gs>
                    <a:gs pos="50000">
                      <a:schemeClr val="accent1"/>
                    </a:gs>
                    <a:gs pos="100000">
                      <a:schemeClr val="accent1">
                        <a:gamma/>
                        <a:shade val="4627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spcBef>
                <a:spcPct val="50000"/>
              </a:spcBef>
              <a:buClr>
                <a:srgbClr val="FF0000"/>
              </a:buClr>
              <a:buFont typeface="Wingdings" pitchFamily="2" charset="2"/>
              <a:buChar char="Ø"/>
              <a:defRPr/>
            </a:pPr>
            <a:r>
              <a:rPr lang="es-ES" altLang="en-US" sz="1600" dirty="0">
                <a:solidFill>
                  <a:schemeClr val="accent2"/>
                </a:solidFill>
                <a:latin typeface="Tahoma" pitchFamily="34" charset="0"/>
              </a:rPr>
              <a:t> </a:t>
            </a:r>
            <a:r>
              <a:rPr lang="es-ES" altLang="en-US" sz="1600" dirty="0">
                <a:latin typeface="Tahoma" pitchFamily="34" charset="0"/>
              </a:rPr>
              <a:t>ADJOINT MAXWELL MODEL</a:t>
            </a:r>
          </a:p>
        </p:txBody>
      </p:sp>
      <p:graphicFrame>
        <p:nvGraphicFramePr>
          <p:cNvPr id="6" name="Object 5"/>
          <p:cNvGraphicFramePr>
            <a:graphicFrameLocks noChangeAspect="1"/>
          </p:cNvGraphicFramePr>
          <p:nvPr>
            <p:extLst>
              <p:ext uri="{D42A27DB-BD31-4B8C-83A1-F6EECF244321}">
                <p14:modId xmlns:p14="http://schemas.microsoft.com/office/powerpoint/2010/main" val="3231691681"/>
              </p:ext>
            </p:extLst>
          </p:nvPr>
        </p:nvGraphicFramePr>
        <p:xfrm>
          <a:off x="611560" y="3610546"/>
          <a:ext cx="6021163" cy="576262"/>
        </p:xfrm>
        <a:graphic>
          <a:graphicData uri="http://schemas.openxmlformats.org/presentationml/2006/ole">
            <mc:AlternateContent xmlns:mc="http://schemas.openxmlformats.org/markup-compatibility/2006">
              <mc:Choice xmlns:v="urn:schemas-microsoft-com:vml" Requires="v">
                <p:oleObj name="Ecuación" r:id="rId2" imgW="2257377" imgH="238049" progId="Equation.3">
                  <p:embed/>
                </p:oleObj>
              </mc:Choice>
              <mc:Fallback>
                <p:oleObj name="Ecuación" r:id="rId2" imgW="2257377" imgH="238049" progId="Equation.3">
                  <p:embed/>
                  <p:pic>
                    <p:nvPicPr>
                      <p:cNvPr id="0" name=""/>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611560" y="3610546"/>
                        <a:ext cx="6021163" cy="576262"/>
                      </a:xfrm>
                      <a:prstGeom prst="rect">
                        <a:avLst/>
                      </a:prstGeom>
                      <a:solidFill>
                        <a:srgbClr val="33CCFF">
                          <a:alpha val="0"/>
                        </a:srgbClr>
                      </a:solidFill>
                      <a:ln>
                        <a:noFill/>
                      </a:ln>
                      <a:effec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059592302"/>
              </p:ext>
            </p:extLst>
          </p:nvPr>
        </p:nvGraphicFramePr>
        <p:xfrm>
          <a:off x="625426" y="4448026"/>
          <a:ext cx="5946539" cy="565150"/>
        </p:xfrm>
        <a:graphic>
          <a:graphicData uri="http://schemas.openxmlformats.org/presentationml/2006/ole">
            <mc:AlternateContent xmlns:mc="http://schemas.openxmlformats.org/markup-compatibility/2006">
              <mc:Choice xmlns:v="urn:schemas-microsoft-com:vml" Requires="v">
                <p:oleObj name="Ecuación" r:id="rId4" imgW="2276460" imgH="238049" progId="Equation.3">
                  <p:embed/>
                </p:oleObj>
              </mc:Choice>
              <mc:Fallback>
                <p:oleObj name="Ecuación" r:id="rId4" imgW="2276460" imgH="238049" progId="Equation.3">
                  <p:embed/>
                  <p:pic>
                    <p:nvPicPr>
                      <p:cNvPr id="0" name=""/>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625426" y="4448026"/>
                        <a:ext cx="5946539" cy="565150"/>
                      </a:xfrm>
                      <a:prstGeom prst="rect">
                        <a:avLst/>
                      </a:prstGeom>
                      <a:solidFill>
                        <a:srgbClr val="33CCFF">
                          <a:alpha val="0"/>
                        </a:srgbClr>
                      </a:solidFill>
                      <a:ln>
                        <a:noFill/>
                      </a:ln>
                      <a:effec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302520399"/>
              </p:ext>
            </p:extLst>
          </p:nvPr>
        </p:nvGraphicFramePr>
        <p:xfrm>
          <a:off x="1751310" y="2060848"/>
          <a:ext cx="1974850" cy="328613"/>
        </p:xfrm>
        <a:graphic>
          <a:graphicData uri="http://schemas.openxmlformats.org/presentationml/2006/ole">
            <mc:AlternateContent xmlns:mc="http://schemas.openxmlformats.org/markup-compatibility/2006">
              <mc:Choice xmlns:v="urn:schemas-microsoft-com:vml" Requires="v">
                <p:oleObj name="Ecuación" r:id="rId6" imgW="1688400" imgH="228600" progId="Equation.3">
                  <p:embed/>
                </p:oleObj>
              </mc:Choice>
              <mc:Fallback>
                <p:oleObj name="Ecuación" r:id="rId6" imgW="1688400" imgH="228600" progId="Equation.3">
                  <p:embed/>
                  <p:pic>
                    <p:nvPicPr>
                      <p:cNvPr id="0" name=""/>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1751310" y="2060848"/>
                        <a:ext cx="1974850" cy="328613"/>
                      </a:xfrm>
                      <a:prstGeom prst="rect">
                        <a:avLst/>
                      </a:prstGeom>
                      <a:solidFill>
                        <a:srgbClr val="FF0000">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39418391"/>
              </p:ext>
            </p:extLst>
          </p:nvPr>
        </p:nvGraphicFramePr>
        <p:xfrm>
          <a:off x="1967334" y="2637896"/>
          <a:ext cx="1428750" cy="330200"/>
        </p:xfrm>
        <a:graphic>
          <a:graphicData uri="http://schemas.openxmlformats.org/presentationml/2006/ole">
            <mc:AlternateContent xmlns:mc="http://schemas.openxmlformats.org/markup-compatibility/2006">
              <mc:Choice xmlns:v="urn:schemas-microsoft-com:vml" Requires="v">
                <p:oleObj name="Ecuación" r:id="rId8" imgW="1142280" imgH="228600" progId="Equation.3">
                  <p:embed/>
                </p:oleObj>
              </mc:Choice>
              <mc:Fallback>
                <p:oleObj name="Ecuación" r:id="rId8" imgW="1142280" imgH="228600" progId="Equation.3">
                  <p:embed/>
                  <p:pic>
                    <p:nvPicPr>
                      <p:cNvPr id="0" name=""/>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1967334" y="2637896"/>
                        <a:ext cx="1428750" cy="330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14"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             Low Frequency EM inversion</a:t>
            </a:r>
            <a:endParaRPr lang="en-GB" sz="2000" dirty="0">
              <a:solidFill>
                <a:srgbClr val="FF0000"/>
              </a:solidFil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1318692845"/>
              </p:ext>
            </p:extLst>
          </p:nvPr>
        </p:nvGraphicFramePr>
        <p:xfrm>
          <a:off x="4572000" y="2060848"/>
          <a:ext cx="509588" cy="303213"/>
        </p:xfrm>
        <a:graphic>
          <a:graphicData uri="http://schemas.openxmlformats.org/presentationml/2006/ole">
            <mc:AlternateContent xmlns:mc="http://schemas.openxmlformats.org/markup-compatibility/2006">
              <mc:Choice xmlns:v="urn:schemas-microsoft-com:vml" Requires="v">
                <p:oleObj name="Ecuación" r:id="rId10" imgW="342751" imgH="203112" progId="Equation.3">
                  <p:embed/>
                </p:oleObj>
              </mc:Choice>
              <mc:Fallback>
                <p:oleObj name="Ecuación" r:id="rId10" imgW="342751"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2060848"/>
                        <a:ext cx="509588"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10"/>
          <p:cNvSpPr txBox="1">
            <a:spLocks noChangeArrowheads="1"/>
          </p:cNvSpPr>
          <p:nvPr/>
        </p:nvSpPr>
        <p:spPr bwMode="auto">
          <a:xfrm>
            <a:off x="5076056" y="2011338"/>
            <a:ext cx="1620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Conductivity</a:t>
            </a:r>
          </a:p>
        </p:txBody>
      </p:sp>
      <p:sp>
        <p:nvSpPr>
          <p:cNvPr id="13" name="Oval 12"/>
          <p:cNvSpPr/>
          <p:nvPr/>
        </p:nvSpPr>
        <p:spPr>
          <a:xfrm>
            <a:off x="2339751" y="1988840"/>
            <a:ext cx="633139"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8" name="Object 17"/>
          <p:cNvGraphicFramePr>
            <a:graphicFrameLocks noChangeAspect="1"/>
          </p:cNvGraphicFramePr>
          <p:nvPr>
            <p:extLst>
              <p:ext uri="{D42A27DB-BD31-4B8C-83A1-F6EECF244321}">
                <p14:modId xmlns:p14="http://schemas.microsoft.com/office/powerpoint/2010/main" val="724328070"/>
              </p:ext>
            </p:extLst>
          </p:nvPr>
        </p:nvGraphicFramePr>
        <p:xfrm>
          <a:off x="1475656" y="5493742"/>
          <a:ext cx="4184650" cy="652463"/>
        </p:xfrm>
        <a:graphic>
          <a:graphicData uri="http://schemas.openxmlformats.org/presentationml/2006/ole">
            <mc:AlternateContent xmlns:mc="http://schemas.openxmlformats.org/markup-compatibility/2006">
              <mc:Choice xmlns:v="urn:schemas-microsoft-com:vml" Requires="v">
                <p:oleObj name="Ecuación" r:id="rId12" imgW="1714500" imgH="254000" progId="Equation.3">
                  <p:embed/>
                </p:oleObj>
              </mc:Choice>
              <mc:Fallback>
                <p:oleObj name="Ecuación" r:id="rId12" imgW="1714500" imgH="254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5656" y="5493742"/>
                        <a:ext cx="4184650" cy="6524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54248563"/>
              </p:ext>
            </p:extLst>
          </p:nvPr>
        </p:nvGraphicFramePr>
        <p:xfrm>
          <a:off x="1547664" y="6141814"/>
          <a:ext cx="1091736" cy="455538"/>
        </p:xfrm>
        <a:graphic>
          <a:graphicData uri="http://schemas.openxmlformats.org/presentationml/2006/ole">
            <mc:AlternateContent xmlns:mc="http://schemas.openxmlformats.org/markup-compatibility/2006">
              <mc:Choice xmlns:v="urn:schemas-microsoft-com:vml" Requires="v">
                <p:oleObj name="Ecuación" r:id="rId14" imgW="393529" imgH="241195" progId="Equation.3">
                  <p:embed/>
                </p:oleObj>
              </mc:Choice>
              <mc:Fallback>
                <p:oleObj name="Ecuación" r:id="rId14" imgW="393529" imgH="24119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7664" y="6141814"/>
                        <a:ext cx="1091736" cy="455538"/>
                      </a:xfrm>
                      <a:prstGeom prst="rect">
                        <a:avLst/>
                      </a:prstGeom>
                      <a:noFill/>
                      <a:ln>
                        <a:noFill/>
                      </a:ln>
                      <a:effectLst/>
                    </p:spPr>
                  </p:pic>
                </p:oleObj>
              </mc:Fallback>
            </mc:AlternateContent>
          </a:graphicData>
        </a:graphic>
      </p:graphicFrame>
      <p:sp>
        <p:nvSpPr>
          <p:cNvPr id="20" name="Text Box 8"/>
          <p:cNvSpPr txBox="1">
            <a:spLocks noChangeArrowheads="1"/>
          </p:cNvSpPr>
          <p:nvPr/>
        </p:nvSpPr>
        <p:spPr bwMode="auto">
          <a:xfrm>
            <a:off x="2483768" y="6126197"/>
            <a:ext cx="31384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t>: Complex conjugate of</a:t>
            </a:r>
          </a:p>
        </p:txBody>
      </p:sp>
      <p:sp>
        <p:nvSpPr>
          <p:cNvPr id="21" name="Text Box 9"/>
          <p:cNvSpPr txBox="1">
            <a:spLocks noChangeArrowheads="1"/>
          </p:cNvSpPr>
          <p:nvPr/>
        </p:nvSpPr>
        <p:spPr bwMode="auto">
          <a:xfrm>
            <a:off x="4788024" y="6126197"/>
            <a:ext cx="19442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b="1" i="1" dirty="0" err="1">
                <a:latin typeface="Times New Roman" pitchFamily="18" charset="0"/>
              </a:rPr>
              <a:t>E</a:t>
            </a:r>
            <a:r>
              <a:rPr lang="es-ES" altLang="en-US" sz="1600" b="1" i="1" baseline="-25000" dirty="0" err="1">
                <a:latin typeface="Times New Roman" pitchFamily="18" charset="0"/>
              </a:rPr>
              <a:t>j</a:t>
            </a:r>
            <a:r>
              <a:rPr lang="es-ES" altLang="en-US" sz="1600" b="1" i="1" dirty="0">
                <a:latin typeface="Times New Roman" pitchFamily="18" charset="0"/>
              </a:rPr>
              <a:t>(x): </a:t>
            </a:r>
            <a:r>
              <a:rPr lang="es-ES" altLang="en-US" sz="1600" b="1" dirty="0">
                <a:latin typeface="Times New Roman" pitchFamily="18" charset="0"/>
              </a:rPr>
              <a:t>Electric Field</a:t>
            </a:r>
          </a:p>
        </p:txBody>
      </p:sp>
      <p:sp>
        <p:nvSpPr>
          <p:cNvPr id="22" name="Rectangle 21"/>
          <p:cNvSpPr/>
          <p:nvPr/>
        </p:nvSpPr>
        <p:spPr>
          <a:xfrm>
            <a:off x="879095" y="5085184"/>
            <a:ext cx="1460656" cy="369332"/>
          </a:xfrm>
          <a:prstGeom prst="rect">
            <a:avLst/>
          </a:prstGeom>
        </p:spPr>
        <p:txBody>
          <a:bodyPr wrap="none">
            <a:spAutoFit/>
          </a:bodyPr>
          <a:lstStyle/>
          <a:p>
            <a:r>
              <a:rPr lang="es-ES" altLang="en-US" dirty="0" err="1">
                <a:latin typeface="Tahoma" pitchFamily="34" charset="0"/>
              </a:rPr>
              <a:t>Update</a:t>
            </a:r>
            <a:r>
              <a:rPr lang="es-ES" altLang="en-US" dirty="0">
                <a:latin typeface="Tahoma" pitchFamily="34" charset="0"/>
              </a:rPr>
              <a:t> </a:t>
            </a:r>
            <a:r>
              <a:rPr lang="es-ES" altLang="en-US" dirty="0" err="1">
                <a:latin typeface="Tahoma" pitchFamily="34" charset="0"/>
              </a:rPr>
              <a:t>term</a:t>
            </a:r>
            <a:endParaRPr lang="en-GB" dirty="0"/>
          </a:p>
        </p:txBody>
      </p:sp>
      <p:sp>
        <p:nvSpPr>
          <p:cNvPr id="23" name="Text Box 9"/>
          <p:cNvSpPr txBox="1">
            <a:spLocks noChangeArrowheads="1"/>
          </p:cNvSpPr>
          <p:nvPr/>
        </p:nvSpPr>
        <p:spPr bwMode="auto">
          <a:xfrm>
            <a:off x="5508104" y="5640908"/>
            <a:ext cx="384628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3621088" eaLnBrk="0" hangingPunct="0">
              <a:defRPr>
                <a:solidFill>
                  <a:schemeClr val="tx1"/>
                </a:solidFill>
                <a:latin typeface="Arial" charset="0"/>
              </a:defRPr>
            </a:lvl1pPr>
            <a:lvl2pPr marL="742950" indent="-285750" defTabSz="3621088" eaLnBrk="0" hangingPunct="0">
              <a:defRPr>
                <a:solidFill>
                  <a:schemeClr val="tx1"/>
                </a:solidFill>
                <a:latin typeface="Arial" charset="0"/>
              </a:defRPr>
            </a:lvl2pPr>
            <a:lvl3pPr marL="1143000" indent="-228600" defTabSz="3621088" eaLnBrk="0" hangingPunct="0">
              <a:defRPr>
                <a:solidFill>
                  <a:schemeClr val="tx1"/>
                </a:solidFill>
                <a:latin typeface="Arial" charset="0"/>
              </a:defRPr>
            </a:lvl3pPr>
            <a:lvl4pPr marL="1600200" indent="-228600" defTabSz="3621088" eaLnBrk="0" hangingPunct="0">
              <a:defRPr>
                <a:solidFill>
                  <a:schemeClr val="tx1"/>
                </a:solidFill>
                <a:latin typeface="Arial" charset="0"/>
              </a:defRPr>
            </a:lvl4pPr>
            <a:lvl5pPr marL="2057400" indent="-228600" defTabSz="3621088" eaLnBrk="0" hangingPunct="0">
              <a:defRPr>
                <a:solidFill>
                  <a:schemeClr val="tx1"/>
                </a:solidFill>
                <a:latin typeface="Arial" charset="0"/>
              </a:defRPr>
            </a:lvl5pPr>
            <a:lvl6pPr marL="2514600" indent="-228600" defTabSz="3621088" eaLnBrk="0" fontAlgn="base" hangingPunct="0">
              <a:spcBef>
                <a:spcPct val="0"/>
              </a:spcBef>
              <a:spcAft>
                <a:spcPct val="0"/>
              </a:spcAft>
              <a:defRPr>
                <a:solidFill>
                  <a:schemeClr val="tx1"/>
                </a:solidFill>
                <a:latin typeface="Arial" charset="0"/>
              </a:defRPr>
            </a:lvl6pPr>
            <a:lvl7pPr marL="2971800" indent="-228600" defTabSz="3621088" eaLnBrk="0" fontAlgn="base" hangingPunct="0">
              <a:spcBef>
                <a:spcPct val="0"/>
              </a:spcBef>
              <a:spcAft>
                <a:spcPct val="0"/>
              </a:spcAft>
              <a:defRPr>
                <a:solidFill>
                  <a:schemeClr val="tx1"/>
                </a:solidFill>
                <a:latin typeface="Arial" charset="0"/>
              </a:defRPr>
            </a:lvl7pPr>
            <a:lvl8pPr marL="3429000" indent="-228600" defTabSz="3621088" eaLnBrk="0" fontAlgn="base" hangingPunct="0">
              <a:spcBef>
                <a:spcPct val="0"/>
              </a:spcBef>
              <a:spcAft>
                <a:spcPct val="0"/>
              </a:spcAft>
              <a:defRPr>
                <a:solidFill>
                  <a:schemeClr val="tx1"/>
                </a:solidFill>
                <a:latin typeface="Arial" charset="0"/>
              </a:defRPr>
            </a:lvl8pPr>
            <a:lvl9pPr marL="3886200" indent="-228600" defTabSz="3621088"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b="1" dirty="0">
                <a:latin typeface="Times New Roman" pitchFamily="18" charset="0"/>
              </a:rPr>
              <a:t>(Adjoint of Linearised residual operator)</a:t>
            </a:r>
          </a:p>
        </p:txBody>
      </p:sp>
    </p:spTree>
    <p:extLst>
      <p:ext uri="{BB962C8B-B14F-4D97-AF65-F5344CB8AC3E}">
        <p14:creationId xmlns:p14="http://schemas.microsoft.com/office/powerpoint/2010/main" val="4284097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241" y="1277888"/>
            <a:ext cx="8460432" cy="638944"/>
          </a:xfrm>
        </p:spPr>
        <p:txBody>
          <a:bodyPr/>
          <a:lstStyle/>
          <a:p>
            <a:pPr marL="457200" indent="-457200">
              <a:buFont typeface="Wingdings" panose="05000000000000000000" pitchFamily="2" charset="2"/>
              <a:buChar char="Ø"/>
            </a:pPr>
            <a:r>
              <a:rPr lang="en-GB" sz="2400" dirty="0"/>
              <a:t>Inverse problem</a:t>
            </a:r>
            <a:br>
              <a:rPr lang="en-GB" sz="2400" dirty="0"/>
            </a:br>
            <a:r>
              <a:rPr lang="en-GB" sz="2000" dirty="0">
                <a:solidFill>
                  <a:srgbClr val="FF0000"/>
                </a:solidFill>
              </a:rPr>
              <a:t>Non-Linear </a:t>
            </a:r>
            <a:r>
              <a:rPr lang="en-GB" sz="2000" dirty="0" err="1">
                <a:solidFill>
                  <a:srgbClr val="FF0000"/>
                </a:solidFill>
              </a:rPr>
              <a:t>Kaczmarz</a:t>
            </a:r>
            <a:r>
              <a:rPr lang="en-GB" sz="2000" dirty="0">
                <a:solidFill>
                  <a:srgbClr val="FF0000"/>
                </a:solidFill>
              </a:rPr>
              <a:t> for EM inversion to conductivity(off-line)</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19</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107504" y="2132856"/>
                <a:ext cx="7560840" cy="355263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GB" sz="2400" i="1" smtClean="0">
                              <a:latin typeface="Cambria Math" panose="02040503050406030204" pitchFamily="18" charset="0"/>
                            </a:rPr>
                          </m:ctrlPr>
                        </m:sSubSupPr>
                        <m:e>
                          <m:r>
                            <a:rPr lang="en-GB" sz="2400" i="1">
                              <a:latin typeface="Cambria Math"/>
                            </a:rPr>
                            <m:t>𝑏</m:t>
                          </m:r>
                        </m:e>
                        <m:sub>
                          <m:r>
                            <a:rPr lang="en-GB" sz="2400" i="1">
                              <a:latin typeface="Cambria Math"/>
                            </a:rPr>
                            <m:t>𝑝</m:t>
                          </m:r>
                        </m:sub>
                        <m:sup>
                          <m:d>
                            <m:dPr>
                              <m:ctrlPr>
                                <a:rPr lang="en-GB" sz="2400" i="1">
                                  <a:latin typeface="Cambria Math" panose="02040503050406030204" pitchFamily="18" charset="0"/>
                                </a:rPr>
                              </m:ctrlPr>
                            </m:dPr>
                            <m:e>
                              <m:r>
                                <a:rPr lang="en-GB" sz="2400" i="1">
                                  <a:latin typeface="Cambria Math"/>
                                </a:rPr>
                                <m:t>0</m:t>
                              </m:r>
                            </m:e>
                          </m:d>
                        </m:sup>
                      </m:sSubSup>
                      <m:r>
                        <a:rPr lang="en-GB" sz="2400" i="1">
                          <a:latin typeface="Cambria Math"/>
                        </a:rPr>
                        <m:t>=</m:t>
                      </m:r>
                      <m:sSup>
                        <m:sSupPr>
                          <m:ctrlPr>
                            <a:rPr lang="en-GB" sz="2400" i="1">
                              <a:latin typeface="Cambria Math" panose="02040503050406030204" pitchFamily="18" charset="0"/>
                            </a:rPr>
                          </m:ctrlPr>
                        </m:sSupPr>
                        <m:e>
                          <m:r>
                            <a:rPr lang="en-GB" sz="2400" i="1">
                              <a:latin typeface="Cambria Math"/>
                            </a:rPr>
                            <m:t>𝑏</m:t>
                          </m:r>
                        </m:e>
                        <m:sup>
                          <m:d>
                            <m:dPr>
                              <m:ctrlPr>
                                <a:rPr lang="en-GB" sz="2400" i="1">
                                  <a:latin typeface="Cambria Math" panose="02040503050406030204" pitchFamily="18" charset="0"/>
                                </a:rPr>
                              </m:ctrlPr>
                            </m:dPr>
                            <m:e>
                              <m:r>
                                <a:rPr lang="en-GB" sz="2400" i="1">
                                  <a:latin typeface="Cambria Math"/>
                                </a:rPr>
                                <m:t>0</m:t>
                              </m:r>
                            </m:e>
                          </m:d>
                        </m:sup>
                      </m:sSup>
                    </m:oMath>
                  </m:oMathPara>
                </a14:m>
                <a:endParaRPr lang="en-GB" sz="2400" dirty="0"/>
              </a:p>
              <a:p>
                <a:r>
                  <a:rPr lang="en-GB" sz="2400" b="1" dirty="0"/>
                  <a:t>Sweep_loop</a:t>
                </a:r>
                <a:r>
                  <a:rPr lang="en-GB" sz="2400" dirty="0"/>
                  <a:t>: DO </a:t>
                </a:r>
                <a14:m>
                  <m:oMath xmlns:m="http://schemas.openxmlformats.org/officeDocument/2006/math">
                    <m:r>
                      <a:rPr lang="en-GB" sz="2400" i="1">
                        <a:latin typeface="Cambria Math"/>
                      </a:rPr>
                      <m:t>𝑖</m:t>
                    </m:r>
                    <m:r>
                      <a:rPr lang="en-GB" sz="2400" i="1">
                        <a:latin typeface="Cambria Math"/>
                      </a:rPr>
                      <m:t>=1,</m:t>
                    </m:r>
                    <m:sSub>
                      <m:sSubPr>
                        <m:ctrlPr>
                          <a:rPr lang="en-GB" sz="2400" i="1">
                            <a:latin typeface="Cambria Math" panose="02040503050406030204" pitchFamily="18" charset="0"/>
                          </a:rPr>
                        </m:ctrlPr>
                      </m:sSubPr>
                      <m:e>
                        <m:r>
                          <a:rPr lang="en-GB" sz="2400" i="1">
                            <a:latin typeface="Cambria Math"/>
                          </a:rPr>
                          <m:t>𝐼</m:t>
                        </m:r>
                      </m:e>
                      <m:sub>
                        <m:r>
                          <a:rPr lang="en-GB" sz="2400" i="1">
                            <a:latin typeface="Cambria Math"/>
                          </a:rPr>
                          <m:t>𝑚𝑎𝑥</m:t>
                        </m:r>
                      </m:sub>
                    </m:sSub>
                  </m:oMath>
                </a14:m>
                <a:endParaRPr lang="en-GB" sz="2400" dirty="0"/>
              </a:p>
              <a:p>
                <a:pPr/>
                <a14:m>
                  <m:oMathPara xmlns:m="http://schemas.openxmlformats.org/officeDocument/2006/math">
                    <m:oMathParaPr>
                      <m:jc m:val="left"/>
                    </m:oMathParaPr>
                    <m:oMath xmlns:m="http://schemas.openxmlformats.org/officeDocument/2006/math">
                      <m:sSubSup>
                        <m:sSubSupPr>
                          <m:ctrlPr>
                            <a:rPr lang="en-GB" sz="2400" i="1">
                              <a:latin typeface="Cambria Math" panose="02040503050406030204" pitchFamily="18" charset="0"/>
                            </a:rPr>
                          </m:ctrlPr>
                        </m:sSubSupPr>
                        <m:e>
                          <m:r>
                            <a:rPr lang="en-GB" sz="2400" i="1">
                              <a:latin typeface="Cambria Math"/>
                            </a:rPr>
                            <m:t>                   </m:t>
                          </m:r>
                          <m:r>
                            <a:rPr lang="en-GB" sz="2400" i="1">
                              <a:latin typeface="Cambria Math"/>
                            </a:rPr>
                            <m:t>𝑏</m:t>
                          </m:r>
                        </m:e>
                        <m:sub>
                          <m:r>
                            <a:rPr lang="en-GB" sz="2400" i="1">
                              <a:latin typeface="Cambria Math"/>
                            </a:rPr>
                            <m:t>𝑝</m:t>
                          </m:r>
                        </m:sub>
                        <m:sup>
                          <m:d>
                            <m:dPr>
                              <m:ctrlPr>
                                <a:rPr lang="en-GB" sz="2400" i="1">
                                  <a:latin typeface="Cambria Math" panose="02040503050406030204" pitchFamily="18" charset="0"/>
                                </a:rPr>
                              </m:ctrlPr>
                            </m:dPr>
                            <m:e>
                              <m:r>
                                <a:rPr lang="en-GB" sz="2400" i="1">
                                  <a:latin typeface="Cambria Math"/>
                                </a:rPr>
                                <m:t>𝑖</m:t>
                              </m:r>
                            </m:e>
                          </m:d>
                        </m:sup>
                      </m:sSubSup>
                      <m:r>
                        <a:rPr lang="en-GB" sz="2400" i="1">
                          <a:latin typeface="Cambria Math"/>
                        </a:rPr>
                        <m:t>=</m:t>
                      </m:r>
                      <m:sSup>
                        <m:sSupPr>
                          <m:ctrlPr>
                            <a:rPr lang="en-GB" sz="2400" i="1">
                              <a:latin typeface="Cambria Math" panose="02040503050406030204" pitchFamily="18" charset="0"/>
                            </a:rPr>
                          </m:ctrlPr>
                        </m:sSupPr>
                        <m:e>
                          <m:r>
                            <a:rPr lang="en-GB" sz="2400" i="1">
                              <a:latin typeface="Cambria Math"/>
                            </a:rPr>
                            <m:t>𝑏</m:t>
                          </m:r>
                        </m:e>
                        <m:sup>
                          <m:d>
                            <m:dPr>
                              <m:ctrlPr>
                                <a:rPr lang="en-GB" sz="2400" i="1">
                                  <a:latin typeface="Cambria Math" panose="02040503050406030204" pitchFamily="18" charset="0"/>
                                </a:rPr>
                              </m:ctrlPr>
                            </m:dPr>
                            <m:e>
                              <m:r>
                                <a:rPr lang="en-GB" sz="2400" i="1">
                                  <a:latin typeface="Cambria Math"/>
                                </a:rPr>
                                <m:t>𝑖</m:t>
                              </m:r>
                              <m:r>
                                <a:rPr lang="en-GB" sz="2400" i="1">
                                  <a:latin typeface="Cambria Math"/>
                                </a:rPr>
                                <m:t>−1</m:t>
                              </m:r>
                            </m:e>
                          </m:d>
                        </m:sup>
                      </m:sSup>
                    </m:oMath>
                  </m:oMathPara>
                </a14:m>
                <a:endParaRPr lang="en-GB" sz="2400" dirty="0"/>
              </a:p>
              <a:p>
                <a:r>
                  <a:rPr lang="en-GB" sz="2400" dirty="0"/>
                  <a:t>                  </a:t>
                </a:r>
                <a:r>
                  <a:rPr lang="en-GB" sz="2400" b="1" dirty="0" err="1"/>
                  <a:t>Source_loop</a:t>
                </a:r>
                <a:r>
                  <a:rPr lang="en-GB" sz="2400" dirty="0"/>
                  <a:t>: DO </a:t>
                </a:r>
                <a14:m>
                  <m:oMath xmlns:m="http://schemas.openxmlformats.org/officeDocument/2006/math">
                    <m:r>
                      <a:rPr lang="en-GB" sz="2400" i="1">
                        <a:latin typeface="Cambria Math"/>
                      </a:rPr>
                      <m:t>𝑗</m:t>
                    </m:r>
                    <m:r>
                      <a:rPr lang="en-GB" sz="2400" i="1">
                        <a:latin typeface="Cambria Math"/>
                      </a:rPr>
                      <m:t>=1,</m:t>
                    </m:r>
                    <m:r>
                      <a:rPr lang="en-GB" sz="2400" i="1">
                        <a:latin typeface="Cambria Math"/>
                      </a:rPr>
                      <m:t>𝑝</m:t>
                    </m:r>
                  </m:oMath>
                </a14:m>
                <a:endParaRPr lang="en-GB" sz="2400" dirty="0"/>
              </a:p>
              <a:p>
                <a:r>
                  <a:rPr lang="en-GB" sz="2400" dirty="0"/>
                  <a:t>                   </a:t>
                </a:r>
                <a14:m>
                  <m:oMath xmlns:m="http://schemas.openxmlformats.org/officeDocument/2006/math">
                    <m:sSubSup>
                      <m:sSubSupPr>
                        <m:ctrlPr>
                          <a:rPr lang="en-GB" sz="2400" i="1">
                            <a:latin typeface="Cambria Math" panose="02040503050406030204" pitchFamily="18" charset="0"/>
                          </a:rPr>
                        </m:ctrlPr>
                      </m:sSubSupPr>
                      <m:e>
                        <m:r>
                          <a:rPr lang="en-GB" sz="2400" i="1">
                            <a:latin typeface="Cambria Math"/>
                          </a:rPr>
                          <m:t>𝛿</m:t>
                        </m:r>
                        <m:r>
                          <a:rPr lang="en-GB" sz="2400" i="1">
                            <a:latin typeface="Cambria Math"/>
                          </a:rPr>
                          <m:t>𝑏</m:t>
                        </m:r>
                      </m:e>
                      <m:sub>
                        <m:r>
                          <a:rPr lang="en-GB" sz="2400" i="1">
                            <a:latin typeface="Cambria Math"/>
                          </a:rPr>
                          <m:t>𝑗</m:t>
                        </m:r>
                      </m:sub>
                      <m:sup>
                        <m:d>
                          <m:dPr>
                            <m:ctrlPr>
                              <a:rPr lang="en-GB" sz="2400" i="1">
                                <a:latin typeface="Cambria Math" panose="02040503050406030204" pitchFamily="18" charset="0"/>
                              </a:rPr>
                            </m:ctrlPr>
                          </m:dPr>
                          <m:e>
                            <m:r>
                              <a:rPr lang="en-GB" sz="2400" i="1">
                                <a:latin typeface="Cambria Math"/>
                              </a:rPr>
                              <m:t>𝑖</m:t>
                            </m:r>
                          </m:e>
                        </m:d>
                      </m:sup>
                    </m:sSubSup>
                    <m:r>
                      <a:rPr lang="en-GB" sz="2400" i="1">
                        <a:latin typeface="Cambria Math"/>
                      </a:rPr>
                      <m:t>=</m:t>
                    </m:r>
                    <m:sSubSup>
                      <m:sSubSupPr>
                        <m:ctrlPr>
                          <a:rPr lang="en-GB" sz="2400" i="1">
                            <a:latin typeface="Cambria Math" panose="02040503050406030204" pitchFamily="18" charset="0"/>
                          </a:rPr>
                        </m:ctrlPr>
                      </m:sSubSupPr>
                      <m:e>
                        <m:r>
                          <a:rPr lang="en-GB" sz="2400" i="1">
                            <a:latin typeface="Cambria Math"/>
                          </a:rPr>
                          <m:t>−</m:t>
                        </m:r>
                        <m:r>
                          <a:rPr lang="en-GB" sz="2400" i="1">
                            <a:latin typeface="Cambria Math"/>
                          </a:rPr>
                          <m:t>𝑅</m:t>
                        </m:r>
                      </m:e>
                      <m:sub>
                        <m:r>
                          <a:rPr lang="en-GB" sz="2400" i="1">
                            <a:latin typeface="Cambria Math"/>
                          </a:rPr>
                          <m:t>𝑗</m:t>
                        </m:r>
                      </m:sub>
                      <m:sup>
                        <m:r>
                          <a:rPr lang="en-GB" sz="2400" i="1">
                            <a:latin typeface="Cambria Math"/>
                          </a:rPr>
                          <m:t>′</m:t>
                        </m:r>
                      </m:sup>
                    </m:sSubSup>
                    <m:d>
                      <m:dPr>
                        <m:ctrlPr>
                          <a:rPr lang="en-GB" sz="2400" i="1">
                            <a:latin typeface="Cambria Math" panose="02040503050406030204" pitchFamily="18" charset="0"/>
                          </a:rPr>
                        </m:ctrlPr>
                      </m:dPr>
                      <m:e>
                        <m:sSubSup>
                          <m:sSubSupPr>
                            <m:ctrlPr>
                              <a:rPr lang="en-GB" sz="2400" i="1">
                                <a:latin typeface="Cambria Math" panose="02040503050406030204" pitchFamily="18" charset="0"/>
                              </a:rPr>
                            </m:ctrlPr>
                          </m:sSubSupPr>
                          <m:e>
                            <m:r>
                              <a:rPr lang="en-GB" sz="2400" i="1">
                                <a:latin typeface="Cambria Math"/>
                              </a:rPr>
                              <m:t>𝑏</m:t>
                            </m:r>
                          </m:e>
                          <m:sub>
                            <m:r>
                              <a:rPr lang="en-GB" sz="2400" i="1">
                                <a:latin typeface="Cambria Math"/>
                              </a:rPr>
                              <m:t>𝑗</m:t>
                            </m:r>
                            <m:r>
                              <a:rPr lang="en-GB" sz="2400" i="1">
                                <a:latin typeface="Cambria Math"/>
                              </a:rPr>
                              <m:t>−1</m:t>
                            </m:r>
                          </m:sub>
                          <m:sup>
                            <m:r>
                              <a:rPr lang="en-GB" sz="2400" i="1">
                                <a:latin typeface="Cambria Math"/>
                              </a:rPr>
                              <m:t>𝑖</m:t>
                            </m:r>
                          </m:sup>
                        </m:sSubSup>
                      </m:e>
                    </m:d>
                    <m:r>
                      <a:rPr lang="en-GB" sz="2400" b="0" i="1" baseline="30000" smtClean="0">
                        <a:latin typeface="Cambria Math"/>
                      </a:rPr>
                      <m:t>∗</m:t>
                    </m:r>
                    <m:r>
                      <a:rPr lang="en-GB" sz="2400" b="0" i="1" smtClean="0">
                        <a:latin typeface="Cambria Math"/>
                      </a:rPr>
                      <m:t> </m:t>
                    </m:r>
                    <m:r>
                      <a:rPr lang="en-GB" sz="2400" i="1">
                        <a:latin typeface="Cambria Math"/>
                      </a:rPr>
                      <m:t>×</m:t>
                    </m:r>
                    <m:sSub>
                      <m:sSubPr>
                        <m:ctrlPr>
                          <a:rPr lang="en-GB" sz="2400" i="1">
                            <a:latin typeface="Cambria Math" panose="02040503050406030204" pitchFamily="18" charset="0"/>
                          </a:rPr>
                        </m:ctrlPr>
                      </m:sSubPr>
                      <m:e>
                        <m:r>
                          <a:rPr lang="en-GB" sz="2400" i="1">
                            <a:latin typeface="Cambria Math"/>
                          </a:rPr>
                          <m:t>𝑅</m:t>
                        </m:r>
                      </m:e>
                      <m:sub>
                        <m:r>
                          <a:rPr lang="en-GB" sz="2400" i="1">
                            <a:latin typeface="Cambria Math"/>
                          </a:rPr>
                          <m:t>𝑗</m:t>
                        </m:r>
                      </m:sub>
                    </m:sSub>
                    <m:d>
                      <m:dPr>
                        <m:ctrlPr>
                          <a:rPr lang="en-GB" sz="2400" i="1">
                            <a:latin typeface="Cambria Math" panose="02040503050406030204" pitchFamily="18" charset="0"/>
                          </a:rPr>
                        </m:ctrlPr>
                      </m:dPr>
                      <m:e>
                        <m:sSubSup>
                          <m:sSubSupPr>
                            <m:ctrlPr>
                              <a:rPr lang="en-GB" sz="2400" i="1">
                                <a:latin typeface="Cambria Math" panose="02040503050406030204" pitchFamily="18" charset="0"/>
                              </a:rPr>
                            </m:ctrlPr>
                          </m:sSubSupPr>
                          <m:e>
                            <m:r>
                              <a:rPr lang="en-GB" sz="2400" i="1">
                                <a:latin typeface="Cambria Math"/>
                              </a:rPr>
                              <m:t>𝑏</m:t>
                            </m:r>
                          </m:e>
                          <m:sub>
                            <m:r>
                              <a:rPr lang="en-GB" sz="2400" i="1">
                                <a:latin typeface="Cambria Math"/>
                              </a:rPr>
                              <m:t>𝑗</m:t>
                            </m:r>
                            <m:r>
                              <a:rPr lang="en-GB" sz="2400" i="1">
                                <a:latin typeface="Cambria Math"/>
                              </a:rPr>
                              <m:t>−1</m:t>
                            </m:r>
                          </m:sub>
                          <m:sup>
                            <m:r>
                              <a:rPr lang="en-GB" sz="2400" i="1">
                                <a:latin typeface="Cambria Math"/>
                              </a:rPr>
                              <m:t>𝑖</m:t>
                            </m:r>
                          </m:sup>
                        </m:sSubSup>
                      </m:e>
                    </m:d>
                    <m:r>
                      <a:rPr lang="en-GB" sz="2400" i="1">
                        <a:latin typeface="Cambria Math"/>
                      </a:rPr>
                      <m:t>×</m:t>
                    </m:r>
                    <m:acc>
                      <m:accPr>
                        <m:chr m:val="̂"/>
                        <m:ctrlPr>
                          <a:rPr lang="en-GB" sz="2400" i="1">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a:rPr>
                              <m:t>𝐶</m:t>
                            </m:r>
                          </m:e>
                          <m:sub>
                            <m:r>
                              <a:rPr lang="en-GB" sz="2400" i="1">
                                <a:latin typeface="Cambria Math"/>
                              </a:rPr>
                              <m:t>𝑗</m:t>
                            </m:r>
                          </m:sub>
                        </m:sSub>
                      </m:e>
                    </m:acc>
                  </m:oMath>
                </a14:m>
                <a:endParaRPr lang="en-GB" sz="2400" dirty="0"/>
              </a:p>
              <a:p>
                <a:r>
                  <a:rPr lang="en-GB" sz="2400" dirty="0"/>
                  <a:t>                   </a:t>
                </a:r>
                <a14:m>
                  <m:oMath xmlns:m="http://schemas.openxmlformats.org/officeDocument/2006/math">
                    <m:sSubSup>
                      <m:sSubSupPr>
                        <m:ctrlPr>
                          <a:rPr lang="en-GB" sz="2400" i="1">
                            <a:latin typeface="Cambria Math" panose="02040503050406030204" pitchFamily="18" charset="0"/>
                          </a:rPr>
                        </m:ctrlPr>
                      </m:sSubSupPr>
                      <m:e>
                        <m:r>
                          <a:rPr lang="en-GB" sz="2400" i="1">
                            <a:latin typeface="Cambria Math"/>
                          </a:rPr>
                          <m:t>𝑏</m:t>
                        </m:r>
                      </m:e>
                      <m:sub>
                        <m:r>
                          <a:rPr lang="en-GB" sz="2400" i="1">
                            <a:latin typeface="Cambria Math"/>
                          </a:rPr>
                          <m:t>𝑗</m:t>
                        </m:r>
                      </m:sub>
                      <m:sup>
                        <m:d>
                          <m:dPr>
                            <m:ctrlPr>
                              <a:rPr lang="en-GB" sz="2400" i="1">
                                <a:latin typeface="Cambria Math" panose="02040503050406030204" pitchFamily="18" charset="0"/>
                              </a:rPr>
                            </m:ctrlPr>
                          </m:dPr>
                          <m:e>
                            <m:r>
                              <a:rPr lang="en-GB" sz="2400" i="1">
                                <a:latin typeface="Cambria Math"/>
                              </a:rPr>
                              <m:t>𝑖</m:t>
                            </m:r>
                          </m:e>
                        </m:d>
                      </m:sup>
                    </m:sSubSup>
                    <m:r>
                      <a:rPr lang="en-GB" sz="2400" i="1">
                        <a:latin typeface="Cambria Math"/>
                      </a:rPr>
                      <m:t>=</m:t>
                    </m:r>
                    <m:sSubSup>
                      <m:sSubSupPr>
                        <m:ctrlPr>
                          <a:rPr lang="en-GB" sz="2400" i="1">
                            <a:latin typeface="Cambria Math" panose="02040503050406030204" pitchFamily="18" charset="0"/>
                          </a:rPr>
                        </m:ctrlPr>
                      </m:sSubSupPr>
                      <m:e>
                        <m:r>
                          <a:rPr lang="en-GB" sz="2400" i="1">
                            <a:latin typeface="Cambria Math"/>
                          </a:rPr>
                          <m:t>𝑏</m:t>
                        </m:r>
                      </m:e>
                      <m:sub>
                        <m:r>
                          <a:rPr lang="en-GB" sz="2400" i="1">
                            <a:latin typeface="Cambria Math"/>
                          </a:rPr>
                          <m:t>𝑗</m:t>
                        </m:r>
                        <m:r>
                          <a:rPr lang="en-GB" sz="2400" i="1">
                            <a:latin typeface="Cambria Math"/>
                          </a:rPr>
                          <m:t>−1</m:t>
                        </m:r>
                      </m:sub>
                      <m:sup>
                        <m:d>
                          <m:dPr>
                            <m:ctrlPr>
                              <a:rPr lang="en-GB" sz="2400" i="1">
                                <a:latin typeface="Cambria Math" panose="02040503050406030204" pitchFamily="18" charset="0"/>
                              </a:rPr>
                            </m:ctrlPr>
                          </m:dPr>
                          <m:e>
                            <m:r>
                              <a:rPr lang="en-GB" sz="2400" i="1">
                                <a:latin typeface="Cambria Math"/>
                              </a:rPr>
                              <m:t>𝑖</m:t>
                            </m:r>
                          </m:e>
                        </m:d>
                      </m:sup>
                    </m:sSubSup>
                    <m:r>
                      <a:rPr lang="en-GB" sz="2400" i="1">
                        <a:latin typeface="Cambria Math"/>
                      </a:rPr>
                      <m:t>+</m:t>
                    </m:r>
                    <m:sSub>
                      <m:sSubPr>
                        <m:ctrlPr>
                          <a:rPr lang="en-GB" sz="2400" i="1">
                            <a:latin typeface="Cambria Math" panose="02040503050406030204" pitchFamily="18" charset="0"/>
                          </a:rPr>
                        </m:ctrlPr>
                      </m:sSubPr>
                      <m:e>
                        <m:r>
                          <a:rPr lang="en-GB" sz="2400" i="1">
                            <a:latin typeface="Cambria Math"/>
                          </a:rPr>
                          <m:t>𝜅</m:t>
                        </m:r>
                      </m:e>
                      <m:sub>
                        <m:r>
                          <a:rPr lang="en-GB" sz="2400" i="1">
                            <a:latin typeface="Cambria Math"/>
                          </a:rPr>
                          <m:t>𝑗</m:t>
                        </m:r>
                      </m:sub>
                    </m:sSub>
                    <m:sSubSup>
                      <m:sSubSupPr>
                        <m:ctrlPr>
                          <a:rPr lang="en-GB" sz="2400" i="1">
                            <a:latin typeface="Cambria Math" panose="02040503050406030204" pitchFamily="18" charset="0"/>
                          </a:rPr>
                        </m:ctrlPr>
                      </m:sSubSupPr>
                      <m:e>
                        <m:r>
                          <a:rPr lang="en-GB" sz="2400" i="1">
                            <a:latin typeface="Cambria Math"/>
                          </a:rPr>
                          <m:t>𝛿</m:t>
                        </m:r>
                        <m:r>
                          <a:rPr lang="en-GB" sz="2400" i="1">
                            <a:latin typeface="Cambria Math"/>
                          </a:rPr>
                          <m:t>𝑏</m:t>
                        </m:r>
                      </m:e>
                      <m:sub>
                        <m:r>
                          <a:rPr lang="en-GB" sz="2400" i="1">
                            <a:latin typeface="Cambria Math"/>
                          </a:rPr>
                          <m:t>𝑗</m:t>
                        </m:r>
                      </m:sub>
                      <m:sup>
                        <m:d>
                          <m:dPr>
                            <m:ctrlPr>
                              <a:rPr lang="en-GB" sz="2400" i="1">
                                <a:latin typeface="Cambria Math" panose="02040503050406030204" pitchFamily="18" charset="0"/>
                              </a:rPr>
                            </m:ctrlPr>
                          </m:dPr>
                          <m:e>
                            <m:r>
                              <a:rPr lang="en-GB" sz="2400" i="1">
                                <a:latin typeface="Cambria Math"/>
                              </a:rPr>
                              <m:t>𝑖</m:t>
                            </m:r>
                          </m:e>
                        </m:d>
                      </m:sup>
                    </m:sSubSup>
                  </m:oMath>
                </a14:m>
                <a:endParaRPr lang="en-GB" sz="2400" dirty="0"/>
              </a:p>
              <a:p>
                <a:r>
                  <a:rPr lang="en-GB" sz="2400" b="1" dirty="0"/>
                  <a:t>                 END DO </a:t>
                </a:r>
                <a:r>
                  <a:rPr lang="en-GB" sz="2400" b="1" dirty="0" err="1"/>
                  <a:t>source_loop</a:t>
                </a:r>
                <a:endParaRPr lang="en-GB" sz="2400" b="1" dirty="0"/>
              </a:p>
              <a:p>
                <a:r>
                  <a:rPr lang="en-GB" sz="2400" b="1" dirty="0"/>
                  <a:t>END DO </a:t>
                </a:r>
                <a:r>
                  <a:rPr lang="en-GB" sz="2400" b="1" dirty="0" err="1"/>
                  <a:t>sweep_loop</a:t>
                </a:r>
                <a:endParaRPr lang="en-GB" sz="2400" b="1" dirty="0"/>
              </a:p>
            </p:txBody>
          </p:sp>
        </mc:Choice>
        <mc:Fallback xmlns="">
          <p:sp>
            <p:nvSpPr>
              <p:cNvPr id="3" name="Rectangle 2"/>
              <p:cNvSpPr>
                <a:spLocks noRot="1" noChangeAspect="1" noMove="1" noResize="1" noEditPoints="1" noAdjustHandles="1" noChangeArrowheads="1" noChangeShapeType="1" noTextEdit="1"/>
              </p:cNvSpPr>
              <p:nvPr/>
            </p:nvSpPr>
            <p:spPr>
              <a:xfrm>
                <a:off x="107504" y="2132856"/>
                <a:ext cx="7560840" cy="3552639"/>
              </a:xfrm>
              <a:prstGeom prst="rect">
                <a:avLst/>
              </a:prstGeom>
              <a:blipFill rotWithShape="1">
                <a:blip r:embed="rId3"/>
                <a:stretch>
                  <a:fillRect l="-1290" b="-3087"/>
                </a:stretch>
              </a:blipFill>
            </p:spPr>
            <p:txBody>
              <a:bodyPr/>
              <a:lstStyle/>
              <a:p>
                <a:r>
                  <a:rPr lang="en-GB">
                    <a:noFill/>
                  </a:rPr>
                  <a:t> </a:t>
                </a:r>
              </a:p>
            </p:txBody>
          </p:sp>
        </mc:Fallback>
      </mc:AlternateContent>
      <p:sp>
        <p:nvSpPr>
          <p:cNvPr id="6"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             Low Frequency EM inversion</a:t>
            </a:r>
            <a:endParaRPr lang="en-GB" sz="2000" dirty="0">
              <a:solidFill>
                <a:srgbClr val="FF0000"/>
              </a:solidFill>
            </a:endParaRPr>
          </a:p>
        </p:txBody>
      </p:sp>
    </p:spTree>
    <p:extLst>
      <p:ext uri="{BB962C8B-B14F-4D97-AF65-F5344CB8AC3E}">
        <p14:creationId xmlns:p14="http://schemas.microsoft.com/office/powerpoint/2010/main" val="211165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03648" y="557808"/>
            <a:ext cx="5842992" cy="1143000"/>
          </a:xfrm>
        </p:spPr>
        <p:txBody>
          <a:bodyPr/>
          <a:lstStyle/>
          <a:p>
            <a:pPr marL="457200" indent="-457200" algn="ctr">
              <a:buFont typeface="Wingdings" panose="05000000000000000000" pitchFamily="2" charset="2"/>
              <a:buChar char="Ø"/>
            </a:pPr>
            <a:r>
              <a:rPr lang="en-GB" sz="2400" dirty="0"/>
              <a:t>Introduction</a:t>
            </a:r>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2</a:t>
            </a:fld>
            <a:endParaRPr lang="en-GB" sz="1800" b="1" dirty="0">
              <a:solidFill>
                <a:srgbClr val="FF0000"/>
              </a:solidFill>
            </a:endParaRPr>
          </a:p>
        </p:txBody>
      </p:sp>
      <p:sp>
        <p:nvSpPr>
          <p:cNvPr id="4" name="Rectangle 2"/>
          <p:cNvSpPr txBox="1">
            <a:spLocks noChangeArrowheads="1"/>
          </p:cNvSpPr>
          <p:nvPr/>
        </p:nvSpPr>
        <p:spPr bwMode="auto">
          <a:xfrm>
            <a:off x="3275856" y="1282698"/>
            <a:ext cx="5256584" cy="5826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altLang="en-US" sz="2400" dirty="0">
                <a:solidFill>
                  <a:srgbClr val="FF0000"/>
                </a:solidFill>
              </a:rPr>
              <a:t>Talk Overview</a:t>
            </a:r>
          </a:p>
        </p:txBody>
      </p:sp>
      <p:sp>
        <p:nvSpPr>
          <p:cNvPr id="5" name="Rectangle 3"/>
          <p:cNvSpPr txBox="1">
            <a:spLocks noChangeArrowheads="1"/>
          </p:cNvSpPr>
          <p:nvPr/>
        </p:nvSpPr>
        <p:spPr bwMode="auto">
          <a:xfrm>
            <a:off x="428328" y="1988840"/>
            <a:ext cx="8568952" cy="5157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Font typeface="+mj-lt"/>
              <a:buAutoNum type="arabicPeriod"/>
            </a:pPr>
            <a:r>
              <a:rPr lang="en-GB" altLang="en-US" sz="1800" b="1" dirty="0"/>
              <a:t>Background Knowledge</a:t>
            </a:r>
          </a:p>
          <a:p>
            <a:pPr>
              <a:lnSpc>
                <a:spcPct val="150000"/>
              </a:lnSpc>
              <a:buFont typeface="+mj-lt"/>
              <a:buAutoNum type="arabicPeriod"/>
            </a:pPr>
            <a:r>
              <a:rPr lang="en-GB" altLang="en-US" sz="1800" b="1" dirty="0"/>
              <a:t>History Matching with Level set</a:t>
            </a:r>
          </a:p>
          <a:p>
            <a:pPr>
              <a:lnSpc>
                <a:spcPct val="150000"/>
              </a:lnSpc>
              <a:buFont typeface="+mj-lt"/>
              <a:buAutoNum type="arabicPeriod"/>
            </a:pPr>
            <a:r>
              <a:rPr lang="en-GB" altLang="en-US" sz="1800" b="1" dirty="0"/>
              <a:t>Electromagnetic History Matching</a:t>
            </a:r>
          </a:p>
          <a:p>
            <a:pPr>
              <a:lnSpc>
                <a:spcPct val="150000"/>
              </a:lnSpc>
              <a:buFont typeface="+mj-lt"/>
              <a:buAutoNum type="arabicPeriod"/>
            </a:pPr>
            <a:r>
              <a:rPr lang="en-GB" altLang="en-US" sz="1800" b="1" dirty="0"/>
              <a:t>4D Seismic History Matching</a:t>
            </a:r>
          </a:p>
          <a:p>
            <a:pPr>
              <a:lnSpc>
                <a:spcPct val="150000"/>
              </a:lnSpc>
              <a:buFont typeface="+mj-lt"/>
              <a:buAutoNum type="arabicPeriod"/>
            </a:pPr>
            <a:r>
              <a:rPr lang="en-GB" altLang="en-US" sz="1800" b="1" dirty="0"/>
              <a:t>History Matching with Machine Learning</a:t>
            </a:r>
          </a:p>
          <a:p>
            <a:pPr>
              <a:lnSpc>
                <a:spcPct val="150000"/>
              </a:lnSpc>
              <a:buFont typeface="+mj-lt"/>
              <a:buAutoNum type="arabicPeriod"/>
            </a:pPr>
            <a:r>
              <a:rPr lang="en-GB" altLang="en-US" sz="1800" b="1" dirty="0"/>
              <a:t>Conclusion</a:t>
            </a:r>
          </a:p>
          <a:p>
            <a:pPr>
              <a:lnSpc>
                <a:spcPct val="150000"/>
              </a:lnSpc>
              <a:buFont typeface="+mj-lt"/>
              <a:buAutoNum type="arabicPeriod"/>
            </a:pPr>
            <a:r>
              <a:rPr lang="en-GB" altLang="en-US" sz="1800" b="1" dirty="0"/>
              <a:t>References</a:t>
            </a:r>
          </a:p>
          <a:p>
            <a:pPr>
              <a:lnSpc>
                <a:spcPct val="150000"/>
              </a:lnSpc>
              <a:buFont typeface="+mj-lt"/>
              <a:buAutoNum type="arabicPeriod"/>
            </a:pPr>
            <a:endParaRPr lang="en-GB" altLang="en-US" sz="1800" b="1" dirty="0"/>
          </a:p>
        </p:txBody>
      </p:sp>
    </p:spTree>
    <p:extLst>
      <p:ext uri="{BB962C8B-B14F-4D97-AF65-F5344CB8AC3E}">
        <p14:creationId xmlns:p14="http://schemas.microsoft.com/office/powerpoint/2010/main" val="2243643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00" y="1340768"/>
            <a:ext cx="8460432" cy="638944"/>
          </a:xfrm>
        </p:spPr>
        <p:txBody>
          <a:bodyPr/>
          <a:lstStyle/>
          <a:p>
            <a:pPr marL="457200" indent="-457200">
              <a:buFont typeface="Wingdings" panose="05000000000000000000" pitchFamily="2" charset="2"/>
              <a:buChar char="Ø"/>
            </a:pPr>
            <a:r>
              <a:rPr lang="en-GB" sz="2400" dirty="0"/>
              <a:t>Inverse problem. </a:t>
            </a:r>
            <a:r>
              <a:rPr lang="en-GB" sz="2000" dirty="0">
                <a:solidFill>
                  <a:srgbClr val="FF0000"/>
                </a:solidFill>
              </a:rPr>
              <a:t>Archie Equation</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20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3" name="Rectangle 2"/>
              <p:cNvSpPr/>
              <p:nvPr/>
            </p:nvSpPr>
            <p:spPr>
              <a:xfrm>
                <a:off x="2123728" y="2276872"/>
                <a:ext cx="44069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GB" i="1">
                              <a:latin typeface="Cambria Math" panose="02040503050406030204" pitchFamily="18" charset="0"/>
                            </a:rPr>
                          </m:ctrlPr>
                        </m:funcPr>
                        <m:fName>
                          <m:r>
                            <m:rPr>
                              <m:sty m:val="p"/>
                            </m:rPr>
                            <a:rPr lang="en-GB">
                              <a:latin typeface="Cambria Math"/>
                            </a:rPr>
                            <m:t>log</m:t>
                          </m:r>
                        </m:fName>
                        <m:e>
                          <m:d>
                            <m:dPr>
                              <m:ctrlPr>
                                <a:rPr lang="en-GB" i="1">
                                  <a:latin typeface="Cambria Math" panose="02040503050406030204" pitchFamily="18" charset="0"/>
                                </a:rPr>
                              </m:ctrlPr>
                            </m:dPr>
                            <m:e>
                              <m:r>
                                <a:rPr lang="en-GB" i="1">
                                  <a:latin typeface="Cambria Math"/>
                                </a:rPr>
                                <m:t>𝜎</m:t>
                              </m:r>
                            </m:e>
                          </m:d>
                        </m:e>
                      </m:func>
                      <m:r>
                        <a:rPr lang="en-GB" i="1">
                          <a:latin typeface="Cambria Math"/>
                        </a:rPr>
                        <m:t>=</m:t>
                      </m:r>
                      <m:func>
                        <m:funcPr>
                          <m:ctrlPr>
                            <a:rPr lang="en-GB" i="1">
                              <a:latin typeface="Cambria Math" panose="02040503050406030204" pitchFamily="18" charset="0"/>
                            </a:rPr>
                          </m:ctrlPr>
                        </m:funcPr>
                        <m:fName>
                          <m:r>
                            <m:rPr>
                              <m:sty m:val="p"/>
                            </m:rPr>
                            <a:rPr lang="en-GB">
                              <a:latin typeface="Cambria Math"/>
                            </a:rPr>
                            <m:t>log</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𝜎</m:t>
                                  </m:r>
                                </m:e>
                                <m:sub>
                                  <m:r>
                                    <a:rPr lang="en-GB" i="1">
                                      <a:latin typeface="Cambria Math"/>
                                    </a:rPr>
                                    <m:t>𝑤</m:t>
                                  </m:r>
                                </m:sub>
                              </m:sSub>
                            </m:e>
                          </m:d>
                        </m:e>
                      </m:func>
                      <m:r>
                        <a:rPr lang="en-GB" i="1">
                          <a:latin typeface="Cambria Math"/>
                        </a:rPr>
                        <m:t>+</m:t>
                      </m:r>
                      <m:r>
                        <a:rPr lang="en-GB" i="1">
                          <a:latin typeface="Cambria Math"/>
                        </a:rPr>
                        <m:t>𝑚𝑙𝑜𝑔</m:t>
                      </m:r>
                      <m:d>
                        <m:dPr>
                          <m:ctrlPr>
                            <a:rPr lang="en-GB" i="1">
                              <a:latin typeface="Cambria Math" panose="02040503050406030204" pitchFamily="18" charset="0"/>
                            </a:rPr>
                          </m:ctrlPr>
                        </m:dPr>
                        <m:e>
                          <m:r>
                            <a:rPr lang="en-GB" i="1">
                              <a:latin typeface="Cambria Math"/>
                            </a:rPr>
                            <m:t>𝜅𝜑</m:t>
                          </m:r>
                        </m:e>
                      </m:d>
                      <m:r>
                        <a:rPr lang="en-GB" i="1">
                          <a:latin typeface="Cambria Math"/>
                        </a:rPr>
                        <m:t>+</m:t>
                      </m:r>
                      <m:r>
                        <a:rPr lang="en-GB" i="1">
                          <a:latin typeface="Cambria Math"/>
                        </a:rPr>
                        <m:t>𝑛𝑙𝑜𝑔</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𝑆</m:t>
                              </m:r>
                            </m:e>
                            <m:sub>
                              <m:r>
                                <a:rPr lang="en-GB" i="1">
                                  <a:latin typeface="Cambria Math"/>
                                </a:rPr>
                                <m:t>𝑤</m:t>
                              </m:r>
                            </m:sub>
                          </m:sSub>
                        </m:e>
                      </m:d>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2123728" y="2276872"/>
                <a:ext cx="4406976" cy="369332"/>
              </a:xfrm>
              <a:prstGeom prst="rect">
                <a:avLst/>
              </a:prstGeom>
              <a:blipFill rotWithShape="1">
                <a:blip r:embed="rId3"/>
                <a:stretch>
                  <a:fillRect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691680" y="2745982"/>
                <a:ext cx="5814392" cy="788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a:rPr>
                            <m:t>𝜎</m:t>
                          </m:r>
                        </m:e>
                        <m:sub>
                          <m:r>
                            <a:rPr lang="en-GB" i="1">
                              <a:latin typeface="Cambria Math"/>
                            </a:rPr>
                            <m:t>𝑤</m:t>
                          </m:r>
                        </m:sub>
                      </m:sSub>
                      <m:r>
                        <a:rPr lang="en-GB" i="1">
                          <a:latin typeface="Cambria Math"/>
                        </a:rPr>
                        <m:t>=</m:t>
                      </m:r>
                      <m:sSup>
                        <m:sSupPr>
                          <m:ctrlPr>
                            <a:rPr lang="en-GB" i="1">
                              <a:latin typeface="Cambria Math" panose="02040503050406030204" pitchFamily="18" charset="0"/>
                            </a:rPr>
                          </m:ctrlPr>
                        </m:sSupPr>
                        <m:e>
                          <m:d>
                            <m:dPr>
                              <m:begChr m:val="["/>
                              <m:endChr m:val="]"/>
                              <m:ctrlPr>
                                <a:rPr lang="en-GB" i="1">
                                  <a:latin typeface="Cambria Math" panose="02040503050406030204" pitchFamily="18" charset="0"/>
                                </a:rPr>
                              </m:ctrlPr>
                            </m:dPr>
                            <m:e>
                              <m:d>
                                <m:dPr>
                                  <m:ctrlPr>
                                    <a:rPr lang="en-GB" i="1">
                                      <a:latin typeface="Cambria Math" panose="02040503050406030204" pitchFamily="18" charset="0"/>
                                    </a:rPr>
                                  </m:ctrlPr>
                                </m:dPr>
                                <m:e>
                                  <m:r>
                                    <a:rPr lang="en-GB" i="1">
                                      <a:latin typeface="Cambria Math"/>
                                    </a:rPr>
                                    <m:t>0.0123+</m:t>
                                  </m:r>
                                  <m:f>
                                    <m:fPr>
                                      <m:ctrlPr>
                                        <a:rPr lang="en-GB" i="1">
                                          <a:latin typeface="Cambria Math" panose="02040503050406030204" pitchFamily="18" charset="0"/>
                                        </a:rPr>
                                      </m:ctrlPr>
                                    </m:fPr>
                                    <m:num>
                                      <m:r>
                                        <a:rPr lang="en-GB" i="1">
                                          <a:latin typeface="Cambria Math"/>
                                        </a:rPr>
                                        <m:t>36,475</m:t>
                                      </m:r>
                                    </m:num>
                                    <m:den>
                                      <m:sSup>
                                        <m:sSupPr>
                                          <m:ctrlPr>
                                            <a:rPr lang="en-GB" i="1">
                                              <a:latin typeface="Cambria Math" panose="02040503050406030204" pitchFamily="18" charset="0"/>
                                            </a:rPr>
                                          </m:ctrlPr>
                                        </m:sSupPr>
                                        <m:e>
                                          <m:sSub>
                                            <m:sSubPr>
                                              <m:ctrlPr>
                                                <a:rPr lang="en-GB" i="1">
                                                  <a:latin typeface="Cambria Math" panose="02040503050406030204" pitchFamily="18" charset="0"/>
                                                </a:rPr>
                                              </m:ctrlPr>
                                            </m:sSubPr>
                                            <m:e>
                                              <m:r>
                                                <a:rPr lang="en-GB" i="1">
                                                  <a:latin typeface="Cambria Math"/>
                                                </a:rPr>
                                                <m:t>10</m:t>
                                              </m:r>
                                              <m:r>
                                                <a:rPr lang="en-GB" i="1">
                                                  <a:latin typeface="Cambria Math"/>
                                                </a:rPr>
                                                <m:t>𝑐</m:t>
                                              </m:r>
                                            </m:e>
                                            <m:sub>
                                              <m:r>
                                                <a:rPr lang="en-GB" i="1">
                                                  <a:latin typeface="Cambria Math"/>
                                                </a:rPr>
                                                <m:t>𝑠𝑎𝑙𝑡</m:t>
                                              </m:r>
                                            </m:sub>
                                          </m:sSub>
                                        </m:e>
                                        <m:sup>
                                          <m:r>
                                            <a:rPr lang="en-GB" i="1">
                                              <a:latin typeface="Cambria Math"/>
                                            </a:rPr>
                                            <m:t>0.995</m:t>
                                          </m:r>
                                        </m:sup>
                                      </m:sSup>
                                    </m:den>
                                  </m:f>
                                </m:e>
                              </m:d>
                              <m:f>
                                <m:fPr>
                                  <m:ctrlPr>
                                    <a:rPr lang="en-GB" i="1">
                                      <a:latin typeface="Cambria Math" panose="02040503050406030204" pitchFamily="18" charset="0"/>
                                    </a:rPr>
                                  </m:ctrlPr>
                                </m:fPr>
                                <m:num>
                                  <m:r>
                                    <a:rPr lang="en-GB" i="1">
                                      <a:latin typeface="Cambria Math"/>
                                    </a:rPr>
                                    <m:t>82</m:t>
                                  </m:r>
                                </m:num>
                                <m:den>
                                  <m:r>
                                    <a:rPr lang="en-GB" i="1">
                                      <a:latin typeface="Cambria Math"/>
                                    </a:rPr>
                                    <m:t>1.8</m:t>
                                  </m:r>
                                  <m:sSub>
                                    <m:sSubPr>
                                      <m:ctrlPr>
                                        <a:rPr lang="en-GB" i="1">
                                          <a:latin typeface="Cambria Math" panose="02040503050406030204" pitchFamily="18" charset="0"/>
                                        </a:rPr>
                                      </m:ctrlPr>
                                    </m:sSubPr>
                                    <m:e>
                                      <m:r>
                                        <a:rPr lang="en-GB" i="1">
                                          <a:latin typeface="Cambria Math"/>
                                        </a:rPr>
                                        <m:t>𝑇</m:t>
                                      </m:r>
                                    </m:e>
                                    <m:sub>
                                      <m:r>
                                        <a:rPr lang="en-GB" i="1">
                                          <a:latin typeface="Cambria Math"/>
                                        </a:rPr>
                                        <m:t>𝑤</m:t>
                                      </m:r>
                                    </m:sub>
                                  </m:sSub>
                                  <m:r>
                                    <a:rPr lang="en-GB" i="1">
                                      <a:latin typeface="Cambria Math"/>
                                    </a:rPr>
                                    <m:t>+39</m:t>
                                  </m:r>
                                </m:den>
                              </m:f>
                            </m:e>
                          </m:d>
                        </m:e>
                        <m:sup>
                          <m:r>
                            <a:rPr lang="en-GB" i="1">
                              <a:latin typeface="Cambria Math"/>
                            </a:rPr>
                            <m:t>−1</m:t>
                          </m:r>
                        </m:sup>
                      </m:sSup>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1691680" y="2745982"/>
                <a:ext cx="5814392" cy="788999"/>
              </a:xfrm>
              <a:prstGeom prst="rect">
                <a:avLst/>
              </a:prstGeom>
              <a:blipFill rotWithShape="1">
                <a:blip r:embed="rId4"/>
                <a:stretch>
                  <a:fillRect/>
                </a:stretch>
              </a:blipFill>
            </p:spPr>
            <p:txBody>
              <a:bodyPr/>
              <a:lstStyle/>
              <a:p>
                <a:r>
                  <a:rPr lang="en-GB">
                    <a:noFill/>
                  </a:rPr>
                  <a:t> </a:t>
                </a:r>
              </a:p>
            </p:txBody>
          </p:sp>
        </mc:Fallback>
      </mc:AlternateContent>
      <p:sp>
        <p:nvSpPr>
          <p:cNvPr id="7" name="Oval 6"/>
          <p:cNvSpPr/>
          <p:nvPr/>
        </p:nvSpPr>
        <p:spPr>
          <a:xfrm>
            <a:off x="6012160" y="2222972"/>
            <a:ext cx="360040" cy="53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2541846" y="2235109"/>
            <a:ext cx="360040" cy="53672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179512" y="3717032"/>
                <a:ext cx="8691289" cy="1652504"/>
              </a:xfrm>
              <a:prstGeom prst="rect">
                <a:avLst/>
              </a:prstGeom>
              <a:noFill/>
            </p:spPr>
            <p:txBody>
              <a:bodyPr wrap="square" rtlCol="0">
                <a:spAutoFit/>
              </a:bodyPr>
              <a:lstStyle/>
              <a:p>
                <a:pPr>
                  <a:lnSpc>
                    <a:spcPct val="150000"/>
                  </a:lnSpc>
                </a:pPr>
                <a14:m>
                  <m:oMath xmlns:m="http://schemas.openxmlformats.org/officeDocument/2006/math">
                    <m:sSub>
                      <m:sSubPr>
                        <m:ctrlPr>
                          <a:rPr lang="en-GB" i="1" smtClean="0">
                            <a:latin typeface="Cambria Math" panose="02040503050406030204" pitchFamily="18" charset="0"/>
                          </a:rPr>
                        </m:ctrlPr>
                      </m:sSubPr>
                      <m:e>
                        <m:r>
                          <a:rPr lang="en-GB" i="1">
                            <a:latin typeface="Cambria Math"/>
                          </a:rPr>
                          <m:t>𝜎</m:t>
                        </m:r>
                      </m:e>
                      <m:sub>
                        <m:r>
                          <a:rPr lang="en-GB" i="1">
                            <a:latin typeface="Cambria Math"/>
                          </a:rPr>
                          <m:t>𝑤</m:t>
                        </m:r>
                      </m:sub>
                    </m:sSub>
                  </m:oMath>
                </a14:m>
                <a:r>
                  <a:rPr lang="en-GB" dirty="0"/>
                  <a:t>=</a:t>
                </a:r>
                <a:r>
                  <a:rPr lang="en-GB" sz="1600" dirty="0">
                    <a:latin typeface="Times New Roman" panose="02020603050405020304" pitchFamily="18" charset="0"/>
                    <a:cs typeface="Times New Roman" panose="02020603050405020304" pitchFamily="18" charset="0"/>
                  </a:rPr>
                  <a:t>scaled water conductivity(Siemens/m) given by IJWC equation ,</a:t>
                </a:r>
                <a:r>
                  <a:rPr lang="en-GB" sz="1600" dirty="0"/>
                  <a:t> </a:t>
                </a:r>
                <a:r>
                  <a:rPr lang="en-GB" sz="1600" dirty="0">
                    <a:latin typeface="Times New Roman" panose="02020603050405020304" pitchFamily="18" charset="0"/>
                    <a:cs typeface="Times New Roman" panose="02020603050405020304" pitchFamily="18" charset="0"/>
                  </a:rPr>
                  <a:t>(Report and Dresser, 1982) </a:t>
                </a:r>
                <a:endParaRPr lang="en-GB" sz="1600" i="1" dirty="0">
                  <a:latin typeface="Cambria Math"/>
                </a:endParaRPr>
              </a:p>
              <a:p>
                <a:pPr>
                  <a:lnSpc>
                    <a:spcPct val="150000"/>
                  </a:lnSpc>
                </a:pPr>
                <a14:m>
                  <m:oMath xmlns:m="http://schemas.openxmlformats.org/officeDocument/2006/math">
                    <m:r>
                      <a:rPr lang="en-GB" sz="1600" i="1">
                        <a:latin typeface="Cambria Math"/>
                      </a:rPr>
                      <m:t>𝜑</m:t>
                    </m:r>
                  </m:oMath>
                </a14:m>
                <a:r>
                  <a:rPr lang="en-GB" sz="1600" dirty="0">
                    <a:latin typeface="Times New Roman" panose="02020603050405020304" pitchFamily="18" charset="0"/>
                    <a:cs typeface="Times New Roman" panose="02020603050405020304" pitchFamily="18" charset="0"/>
                  </a:rPr>
                  <a:t>= effective porosity, </a:t>
                </a:r>
                <a14:m>
                  <m:oMath xmlns:m="http://schemas.openxmlformats.org/officeDocument/2006/math">
                    <m:sSub>
                      <m:sSubPr>
                        <m:ctrlPr>
                          <a:rPr lang="en-GB" sz="1600" i="1">
                            <a:latin typeface="Cambria Math" panose="02040503050406030204" pitchFamily="18" charset="0"/>
                          </a:rPr>
                        </m:ctrlPr>
                      </m:sSubPr>
                      <m:e>
                        <m:r>
                          <a:rPr lang="en-GB" sz="1600" i="1">
                            <a:latin typeface="Cambria Math"/>
                          </a:rPr>
                          <m:t>𝑆</m:t>
                        </m:r>
                      </m:e>
                      <m:sub>
                        <m:r>
                          <a:rPr lang="en-GB" sz="1600" i="1">
                            <a:latin typeface="Cambria Math"/>
                          </a:rPr>
                          <m:t>𝑤</m:t>
                        </m:r>
                      </m:sub>
                    </m:sSub>
                  </m:oMath>
                </a14:m>
                <a:r>
                  <a:rPr lang="en-GB" sz="1600" dirty="0">
                    <a:latin typeface="Times New Roman" panose="02020603050405020304" pitchFamily="18" charset="0"/>
                    <a:cs typeface="Times New Roman" panose="02020603050405020304" pitchFamily="18" charset="0"/>
                  </a:rPr>
                  <a:t>= water saturation distribution,</a:t>
                </a:r>
                <a:r>
                  <a:rPr lang="en-GB" sz="1600" dirty="0"/>
                  <a:t> </a:t>
                </a:r>
                <a14:m>
                  <m:oMath xmlns:m="http://schemas.openxmlformats.org/officeDocument/2006/math">
                    <m:sSub>
                      <m:sSubPr>
                        <m:ctrlPr>
                          <a:rPr lang="en-GB" sz="1600" i="1">
                            <a:latin typeface="Cambria Math" panose="02040503050406030204" pitchFamily="18" charset="0"/>
                          </a:rPr>
                        </m:ctrlPr>
                      </m:sSubPr>
                      <m:e>
                        <m:r>
                          <a:rPr lang="en-GB" sz="1600" i="1">
                            <a:latin typeface="Cambria Math"/>
                          </a:rPr>
                          <m:t>𝑇</m:t>
                        </m:r>
                      </m:e>
                      <m:sub>
                        <m:r>
                          <a:rPr lang="en-GB" sz="1600" i="1">
                            <a:latin typeface="Cambria Math"/>
                          </a:rPr>
                          <m:t>𝑤</m:t>
                        </m:r>
                      </m:sub>
                    </m:sSub>
                  </m:oMath>
                </a14:m>
                <a:r>
                  <a:rPr lang="en-GB" sz="1600" dirty="0">
                    <a:latin typeface="Times New Roman" panose="02020603050405020304" pitchFamily="18" charset="0"/>
                    <a:cs typeface="Times New Roman" panose="02020603050405020304" pitchFamily="18" charset="0"/>
                  </a:rPr>
                  <a:t>=temperature of injected water in Celsius</a:t>
                </a:r>
              </a:p>
              <a:p>
                <a:pPr>
                  <a:lnSpc>
                    <a:spcPct val="150000"/>
                  </a:lnSpc>
                </a:pPr>
                <a:r>
                  <a:rPr lang="en-GB" sz="1600" dirty="0">
                    <a:latin typeface="Times New Roman" panose="02020603050405020304" pitchFamily="18" charset="0"/>
                    <a:cs typeface="Times New Roman" panose="02020603050405020304" pitchFamily="18" charset="0"/>
                  </a:rPr>
                  <a:t> </a:t>
                </a:r>
                <a14:m>
                  <m:oMath xmlns:m="http://schemas.openxmlformats.org/officeDocument/2006/math">
                    <m:r>
                      <a:rPr lang="en-GB" sz="1600" i="1">
                        <a:latin typeface="Cambria Math"/>
                      </a:rPr>
                      <m:t>𝜅</m:t>
                    </m:r>
                  </m:oMath>
                </a14:m>
                <a:r>
                  <a:rPr lang="en-GB" sz="1600" dirty="0">
                    <a:latin typeface="Times New Roman" panose="02020603050405020304" pitchFamily="18" charset="0"/>
                    <a:cs typeface="Times New Roman" panose="02020603050405020304" pitchFamily="18" charset="0"/>
                  </a:rPr>
                  <a:t>,</a:t>
                </a:r>
                <a:r>
                  <a:rPr lang="en-GB" sz="1600" dirty="0"/>
                  <a:t> </a:t>
                </a:r>
                <a14:m>
                  <m:oMath xmlns:m="http://schemas.openxmlformats.org/officeDocument/2006/math">
                    <m:r>
                      <a:rPr lang="en-GB" sz="1600" i="1">
                        <a:latin typeface="Cambria Math"/>
                      </a:rPr>
                      <m:t>𝑚</m:t>
                    </m:r>
                  </m:oMath>
                </a14:m>
                <a:r>
                  <a:rPr lang="en-GB" sz="1600" dirty="0">
                    <a:latin typeface="Times New Roman" panose="02020603050405020304" pitchFamily="18" charset="0"/>
                    <a:cs typeface="Times New Roman" panose="02020603050405020304" pitchFamily="18" charset="0"/>
                  </a:rPr>
                  <a:t>,</a:t>
                </a:r>
                <a:r>
                  <a:rPr lang="en-GB" sz="1600" dirty="0"/>
                  <a:t> </a:t>
                </a:r>
                <a14:m>
                  <m:oMath xmlns:m="http://schemas.openxmlformats.org/officeDocument/2006/math">
                    <m:r>
                      <a:rPr lang="en-GB" sz="1600" i="1">
                        <a:latin typeface="Cambria Math"/>
                      </a:rPr>
                      <m:t>𝑛</m:t>
                    </m:r>
                  </m:oMath>
                </a14:m>
                <a:r>
                  <a:rPr lang="en-GB" sz="1600" dirty="0">
                    <a:latin typeface="Times New Roman" panose="02020603050405020304" pitchFamily="18" charset="0"/>
                    <a:cs typeface="Times New Roman" panose="02020603050405020304" pitchFamily="18" charset="0"/>
                  </a:rPr>
                  <a:t>= constants specified in Archie(1942), </a:t>
                </a:r>
                <a:r>
                  <a:rPr lang="en-GB" sz="1600" dirty="0" err="1">
                    <a:latin typeface="Times New Roman" panose="02020603050405020304" pitchFamily="18" charset="0"/>
                    <a:cs typeface="Times New Roman" panose="02020603050405020304" pitchFamily="18" charset="0"/>
                  </a:rPr>
                  <a:t>Hils</a:t>
                </a:r>
                <a:r>
                  <a:rPr lang="en-GB" sz="1600" dirty="0">
                    <a:latin typeface="Times New Roman" panose="02020603050405020304" pitchFamily="18" charset="0"/>
                    <a:cs typeface="Times New Roman" panose="02020603050405020304" pitchFamily="18" charset="0"/>
                  </a:rPr>
                  <a:t> &amp;Milburn(1956),</a:t>
                </a:r>
                <a:r>
                  <a:rPr lang="en-GB" sz="1600" dirty="0"/>
                  <a:t> </a:t>
                </a:r>
                <a14:m>
                  <m:oMath xmlns:m="http://schemas.openxmlformats.org/officeDocument/2006/math">
                    <m:sSub>
                      <m:sSubPr>
                        <m:ctrlPr>
                          <a:rPr lang="en-GB" sz="1600" i="1">
                            <a:latin typeface="Cambria Math" panose="02040503050406030204" pitchFamily="18" charset="0"/>
                          </a:rPr>
                        </m:ctrlPr>
                      </m:sSubPr>
                      <m:e>
                        <m:r>
                          <a:rPr lang="en-GB" sz="1600" i="1">
                            <a:latin typeface="Cambria Math"/>
                          </a:rPr>
                          <m:t>𝑐</m:t>
                        </m:r>
                      </m:e>
                      <m:sub>
                        <m:r>
                          <a:rPr lang="en-GB" sz="1600" i="1">
                            <a:latin typeface="Cambria Math"/>
                          </a:rPr>
                          <m:t>𝑠𝑎𝑙𝑡</m:t>
                        </m:r>
                      </m:sub>
                    </m:sSub>
                  </m:oMath>
                </a14:m>
                <a:r>
                  <a:rPr lang="en-GB" sz="1600" dirty="0">
                    <a:latin typeface="Times New Roman" panose="02020603050405020304" pitchFamily="18" charset="0"/>
                    <a:cs typeface="Times New Roman" panose="02020603050405020304" pitchFamily="18" charset="0"/>
                  </a:rPr>
                  <a:t>= salt concentration in ppm</a:t>
                </a:r>
              </a:p>
              <a:p>
                <a:pPr>
                  <a:lnSpc>
                    <a:spcPct val="150000"/>
                  </a:lnSpc>
                </a:pPr>
                <a14:m>
                  <m:oMath xmlns:m="http://schemas.openxmlformats.org/officeDocument/2006/math">
                    <m:r>
                      <a:rPr lang="en-GB" sz="1600" i="1">
                        <a:latin typeface="Cambria Math"/>
                      </a:rPr>
                      <m:t>𝜎</m:t>
                    </m:r>
                    <m:r>
                      <a:rPr lang="en-GB" sz="1600" i="1">
                        <a:latin typeface="Cambria Math"/>
                      </a:rPr>
                      <m:t> </m:t>
                    </m:r>
                  </m:oMath>
                </a14:m>
                <a:r>
                  <a:rPr lang="en-GB" sz="1600" dirty="0">
                    <a:latin typeface="Times New Roman" panose="02020603050405020304" pitchFamily="18" charset="0"/>
                    <a:cs typeface="Times New Roman" panose="02020603050405020304" pitchFamily="18" charset="0"/>
                  </a:rPr>
                  <a:t>= conductivity (Siemens/m)</a:t>
                </a:r>
              </a:p>
            </p:txBody>
          </p:sp>
        </mc:Choice>
        <mc:Fallback xmlns="">
          <p:sp>
            <p:nvSpPr>
              <p:cNvPr id="6" name="TextBox 5"/>
              <p:cNvSpPr txBox="1">
                <a:spLocks noRot="1" noChangeAspect="1" noMove="1" noResize="1" noEditPoints="1" noAdjustHandles="1" noChangeArrowheads="1" noChangeShapeType="1" noTextEdit="1"/>
              </p:cNvSpPr>
              <p:nvPr/>
            </p:nvSpPr>
            <p:spPr>
              <a:xfrm>
                <a:off x="179512" y="3717032"/>
                <a:ext cx="8691289" cy="1652504"/>
              </a:xfrm>
              <a:prstGeom prst="rect">
                <a:avLst/>
              </a:prstGeom>
              <a:blipFill rotWithShape="1">
                <a:blip r:embed="rId5"/>
                <a:stretch>
                  <a:fillRect/>
                </a:stretch>
              </a:blipFill>
            </p:spPr>
            <p:txBody>
              <a:bodyPr/>
              <a:lstStyle/>
              <a:p>
                <a:r>
                  <a:rPr lang="en-GB">
                    <a:noFill/>
                  </a:rPr>
                  <a:t> </a:t>
                </a:r>
              </a:p>
            </p:txBody>
          </p:sp>
        </mc:Fallback>
      </mc:AlternateContent>
      <p:sp>
        <p:nvSpPr>
          <p:cNvPr id="11" name="Title 6"/>
          <p:cNvSpPr txBox="1">
            <a:spLocks/>
          </p:cNvSpPr>
          <p:nvPr/>
        </p:nvSpPr>
        <p:spPr bwMode="auto">
          <a:xfrm>
            <a:off x="2335476" y="557808"/>
            <a:ext cx="4540779"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Water saturation from conductivity</a:t>
            </a:r>
          </a:p>
          <a:p>
            <a:pPr algn="ctr"/>
            <a:endParaRPr lang="en-GB" sz="2000" dirty="0">
              <a:solidFill>
                <a:srgbClr val="FF0000"/>
              </a:solidFill>
            </a:endParaRPr>
          </a:p>
        </p:txBody>
      </p:sp>
    </p:spTree>
    <p:extLst>
      <p:ext uri="{BB962C8B-B14F-4D97-AF65-F5344CB8AC3E}">
        <p14:creationId xmlns:p14="http://schemas.microsoft.com/office/powerpoint/2010/main" val="3416868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000" y="1340768"/>
            <a:ext cx="8460432" cy="638944"/>
          </a:xfrm>
        </p:spPr>
        <p:txBody>
          <a:bodyPr/>
          <a:lstStyle/>
          <a:p>
            <a:pPr marL="457200" indent="-457200">
              <a:buFont typeface="Wingdings" panose="05000000000000000000" pitchFamily="2" charset="2"/>
              <a:buChar char="Ø"/>
            </a:pPr>
            <a:r>
              <a:rPr lang="en-GB" sz="2000" dirty="0" err="1">
                <a:solidFill>
                  <a:srgbClr val="FF0000"/>
                </a:solidFill>
              </a:rPr>
              <a:t>Gaspari</a:t>
            </a:r>
            <a:r>
              <a:rPr lang="en-GB" sz="2000" dirty="0">
                <a:solidFill>
                  <a:srgbClr val="FF0000"/>
                </a:solidFill>
              </a:rPr>
              <a:t>-Cohn 5</a:t>
            </a:r>
            <a:r>
              <a:rPr lang="en-GB" sz="2000" baseline="30000" dirty="0">
                <a:solidFill>
                  <a:srgbClr val="FF0000"/>
                </a:solidFill>
              </a:rPr>
              <a:t>th</a:t>
            </a:r>
            <a:r>
              <a:rPr lang="en-GB" sz="2000" dirty="0">
                <a:solidFill>
                  <a:srgbClr val="FF0000"/>
                </a:solidFill>
              </a:rPr>
              <a:t> order compact support</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21</a:t>
            </a:fld>
            <a:endParaRPr lang="en-GB" sz="1800" b="1" dirty="0">
              <a:solidFill>
                <a:srgbClr val="FF0000"/>
              </a:solidFill>
            </a:endParaRPr>
          </a:p>
        </p:txBody>
      </p:sp>
      <p:sp>
        <p:nvSpPr>
          <p:cNvPr id="11" name="Title 6"/>
          <p:cNvSpPr txBox="1">
            <a:spLocks/>
          </p:cNvSpPr>
          <p:nvPr/>
        </p:nvSpPr>
        <p:spPr bwMode="auto">
          <a:xfrm>
            <a:off x="2335476" y="557808"/>
            <a:ext cx="4540779"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000" dirty="0">
                <a:solidFill>
                  <a:srgbClr val="FF0000"/>
                </a:solidFill>
              </a:rPr>
              <a:t>Covariance Localisation Matrix</a:t>
            </a:r>
          </a:p>
        </p:txBody>
      </p:sp>
      <mc:AlternateContent xmlns:mc="http://schemas.openxmlformats.org/markup-compatibility/2006" xmlns:a14="http://schemas.microsoft.com/office/drawing/2010/main">
        <mc:Choice Requires="a14">
          <p:sp>
            <p:nvSpPr>
              <p:cNvPr id="10" name="TextBox 9"/>
              <p:cNvSpPr txBox="1"/>
              <p:nvPr/>
            </p:nvSpPr>
            <p:spPr>
              <a:xfrm>
                <a:off x="-396552" y="1208434"/>
                <a:ext cx="8352928" cy="2435090"/>
              </a:xfrm>
              <a:prstGeom prst="rect">
                <a:avLst/>
              </a:prstGeom>
              <a:noFill/>
            </p:spPr>
            <p:txBody>
              <a:bodyPr wrap="square" rtlCol="0">
                <a:spAutoFit/>
              </a:bodyPr>
              <a:lstStyle/>
              <a:p>
                <a:pPr marL="179705" indent="277495">
                  <a:lnSpc>
                    <a:spcPct val="150000"/>
                  </a:lnSpc>
                  <a:spcAft>
                    <a:spcPts val="0"/>
                  </a:spcAft>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ea typeface="Times New Roman" panose="02020603050405020304" pitchFamily="18" charset="0"/>
                        </a:rPr>
                        <m:t>𝜌</m:t>
                      </m:r>
                      <m:r>
                        <a:rPr lang="en-GB" sz="1600" i="1">
                          <a:latin typeface="Cambria Math" panose="02040503050406030204" pitchFamily="18" charset="0"/>
                          <a:ea typeface="Times New Roman" panose="02020603050405020304" pitchFamily="18" charset="0"/>
                        </a:rPr>
                        <m:t>=</m:t>
                      </m:r>
                      <m:d>
                        <m:dPr>
                          <m:begChr m:val="{"/>
                          <m:endChr m:val=""/>
                          <m:ctrlPr>
                            <a:rPr lang="en-GB" sz="1600" i="1">
                              <a:effectLst/>
                              <a:latin typeface="Cambria Math" panose="02040503050406030204" pitchFamily="18" charset="0"/>
                              <a:ea typeface="Times New Roman" panose="02020603050405020304" pitchFamily="18" charset="0"/>
                            </a:rPr>
                          </m:ctrlPr>
                        </m:dPr>
                        <m:e>
                          <m:m>
                            <m:mPr>
                              <m:mcs>
                                <m:mc>
                                  <m:mcPr>
                                    <m:count m:val="2"/>
                                    <m:mcJc m:val="center"/>
                                  </m:mcPr>
                                </m:mc>
                              </m:mcs>
                              <m:ctrlPr>
                                <a:rPr lang="en-GB" sz="1600" i="1">
                                  <a:effectLst/>
                                  <a:latin typeface="Cambria Math" panose="02040503050406030204" pitchFamily="18" charset="0"/>
                                  <a:ea typeface="Times New Roman" panose="02020603050405020304" pitchFamily="18" charset="0"/>
                                </a:rPr>
                              </m:ctrlPr>
                            </m:mPr>
                            <m:mr>
                              <m:e>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4</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5</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2</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4</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8</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3</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3</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2</m:t>
                                    </m:r>
                                  </m:sup>
                                </m:sSup>
                                <m:r>
                                  <a:rPr lang="en-GB" sz="1600" i="1">
                                    <a:effectLst/>
                                    <a:latin typeface="Cambria Math" panose="02040503050406030204" pitchFamily="18" charset="0"/>
                                    <a:ea typeface="Times New Roman" panose="02020603050405020304" pitchFamily="18" charset="0"/>
                                  </a:rPr>
                                  <m:t>+1,</m:t>
                                </m:r>
                              </m:e>
                              <m:e>
                                <m:r>
                                  <a:rPr lang="en-GB" sz="1600" i="1">
                                    <a:effectLst/>
                                    <a:latin typeface="Cambria Math" panose="02040503050406030204" pitchFamily="18" charset="0"/>
                                    <a:ea typeface="Times New Roman" panose="02020603050405020304" pitchFamily="18" charset="0"/>
                                  </a:rPr>
                                  <m:t> 0≤</m:t>
                                </m:r>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e>
                            </m:mr>
                            <m:mr>
                              <m:e>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12</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5</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1</m:t>
                                    </m:r>
                                  </m:num>
                                  <m:den>
                                    <m:r>
                                      <a:rPr lang="en-GB" sz="1600" i="1">
                                        <a:effectLst/>
                                        <a:latin typeface="Cambria Math" panose="02040503050406030204" pitchFamily="18" charset="0"/>
                                        <a:ea typeface="Times New Roman" panose="02020603050405020304" pitchFamily="18" charset="0"/>
                                      </a:rPr>
                                      <m:t>2</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4</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8</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3</m:t>
                                    </m:r>
                                  </m:sup>
                                </m:sSup>
                                <m:r>
                                  <a:rPr lang="en-GB" sz="1600" i="1">
                                    <a:effectLst/>
                                    <a:latin typeface="Cambria Math" panose="02040503050406030204" pitchFamily="18" charset="0"/>
                                    <a:ea typeface="Times New Roman" panose="02020603050405020304" pitchFamily="18" charset="0"/>
                                  </a:rPr>
                                  <m:t>+</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5</m:t>
                                    </m:r>
                                  </m:num>
                                  <m:den>
                                    <m:r>
                                      <a:rPr lang="en-GB" sz="1600" i="1">
                                        <a:effectLst/>
                                        <a:latin typeface="Cambria Math" panose="02040503050406030204" pitchFamily="18" charset="0"/>
                                        <a:ea typeface="Times New Roman" panose="02020603050405020304" pitchFamily="18" charset="0"/>
                                      </a:rPr>
                                      <m:t>3</m:t>
                                    </m:r>
                                  </m:den>
                                </m:f>
                                <m:sSup>
                                  <m:sSupPr>
                                    <m:ctrlPr>
                                      <a:rPr lang="en-GB" sz="1600" i="1">
                                        <a:effectLst/>
                                        <a:latin typeface="Cambria Math" panose="02040503050406030204" pitchFamily="18" charset="0"/>
                                        <a:ea typeface="Times New Roman" panose="02020603050405020304" pitchFamily="18" charset="0"/>
                                      </a:rPr>
                                    </m:ctrlPr>
                                  </m:sSupPr>
                                  <m:e>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e>
                                  <m:sup>
                                    <m:r>
                                      <a:rPr lang="en-GB" sz="1600" i="1">
                                        <a:effectLst/>
                                        <a:latin typeface="Cambria Math" panose="02040503050406030204" pitchFamily="18" charset="0"/>
                                        <a:ea typeface="Times New Roman" panose="02020603050405020304" pitchFamily="18" charset="0"/>
                                      </a:rPr>
                                      <m:t>2</m:t>
                                    </m:r>
                                  </m:sup>
                                </m:sSup>
                                <m:r>
                                  <a:rPr lang="en-GB" sz="1600" i="1">
                                    <a:effectLst/>
                                    <a:latin typeface="Cambria Math" panose="02040503050406030204" pitchFamily="18" charset="0"/>
                                    <a:ea typeface="Times New Roman" panose="02020603050405020304" pitchFamily="18" charset="0"/>
                                  </a:rPr>
                                  <m:t>−5</m:t>
                                </m:r>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r>
                                  <a:rPr lang="en-GB" sz="1600" i="1">
                                    <a:effectLst/>
                                    <a:latin typeface="Cambria Math" panose="02040503050406030204" pitchFamily="18" charset="0"/>
                                    <a:ea typeface="Times New Roman" panose="02020603050405020304" pitchFamily="18" charset="0"/>
                                  </a:rPr>
                                  <m:t>+4−</m:t>
                                </m:r>
                                <m:f>
                                  <m:fPr>
                                    <m:ctrlPr>
                                      <a:rPr lang="en-GB" sz="1600" i="1">
                                        <a:effectLst/>
                                        <a:latin typeface="Cambria Math" panose="02040503050406030204" pitchFamily="18" charset="0"/>
                                        <a:ea typeface="Times New Roman" panose="02020603050405020304" pitchFamily="18" charset="0"/>
                                      </a:rPr>
                                    </m:ctrlPr>
                                  </m:fPr>
                                  <m:num>
                                    <m:r>
                                      <a:rPr lang="en-GB" sz="1600" i="1">
                                        <a:effectLst/>
                                        <a:latin typeface="Cambria Math" panose="02040503050406030204" pitchFamily="18" charset="0"/>
                                        <a:ea typeface="Times New Roman" panose="02020603050405020304" pitchFamily="18" charset="0"/>
                                      </a:rPr>
                                      <m:t>2</m:t>
                                    </m:r>
                                  </m:num>
                                  <m:den>
                                    <m:r>
                                      <a:rPr lang="en-GB" sz="1600" i="1">
                                        <a:effectLst/>
                                        <a:latin typeface="Cambria Math" panose="02040503050406030204" pitchFamily="18" charset="0"/>
                                        <a:ea typeface="Times New Roman" panose="02020603050405020304" pitchFamily="18" charset="0"/>
                                      </a:rPr>
                                      <m:t>3</m:t>
                                    </m:r>
                                  </m:den>
                                </m:f>
                                <m:d>
                                  <m:dPr>
                                    <m:ctrlPr>
                                      <a:rPr lang="en-GB" sz="1600" i="1">
                                        <a:effectLst/>
                                        <a:latin typeface="Cambria Math" panose="02040503050406030204" pitchFamily="18" charset="0"/>
                                        <a:ea typeface="Times New Roman" panose="02020603050405020304" pitchFamily="18" charset="0"/>
                                      </a:rPr>
                                    </m:ctrlPr>
                                  </m:dPr>
                                  <m:e>
                                    <m:f>
                                      <m:fPr>
                                        <m:ctrlPr>
                                          <a:rPr lang="en-GB" sz="1600" i="1">
                                            <a:effectLst/>
                                            <a:latin typeface="Cambria Math" panose="02040503050406030204" pitchFamily="18" charset="0"/>
                                            <a:ea typeface="Times New Roman" panose="02020603050405020304" pitchFamily="18" charset="0"/>
                                          </a:rPr>
                                        </m:ctrlPr>
                                      </m:fPr>
                                      <m:num>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num>
                                      <m:den>
                                        <m:r>
                                          <a:rPr lang="en-GB" sz="1600" i="1">
                                            <a:effectLst/>
                                            <a:latin typeface="Cambria Math" panose="02040503050406030204" pitchFamily="18" charset="0"/>
                                            <a:ea typeface="Times New Roman" panose="02020603050405020304" pitchFamily="18" charset="0"/>
                                          </a:rPr>
                                          <m:t>𝑐</m:t>
                                        </m:r>
                                      </m:den>
                                    </m:f>
                                  </m:e>
                                </m:d>
                                <m:r>
                                  <a:rPr lang="en-GB" sz="1600" i="1">
                                    <a:effectLst/>
                                    <a:latin typeface="Cambria Math" panose="02040503050406030204" pitchFamily="18" charset="0"/>
                                    <a:ea typeface="Times New Roman" panose="02020603050405020304" pitchFamily="18" charset="0"/>
                                  </a:rPr>
                                  <m:t>,</m:t>
                                </m:r>
                              </m:e>
                              <m:e>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≤2</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e>
                            </m:mr>
                            <m:mr>
                              <m:e>
                                <m:r>
                                  <a:rPr lang="en-GB" sz="1600" i="1">
                                    <a:effectLst/>
                                    <a:latin typeface="Cambria Math" panose="02040503050406030204" pitchFamily="18" charset="0"/>
                                    <a:ea typeface="Times New Roman" panose="02020603050405020304" pitchFamily="18" charset="0"/>
                                  </a:rPr>
                                  <m:t>0,</m:t>
                                </m:r>
                              </m:e>
                              <m:e>
                                <m:r>
                                  <a:rPr lang="en-GB" sz="1600" i="1">
                                    <a:effectLst/>
                                    <a:latin typeface="Cambria Math" panose="02040503050406030204" pitchFamily="18" charset="0"/>
                                    <a:ea typeface="Times New Roman" panose="02020603050405020304" pitchFamily="18" charset="0"/>
                                  </a:rPr>
                                  <m:t>  2</m:t>
                                </m:r>
                                <m:r>
                                  <a:rPr lang="en-GB" sz="1600" i="1">
                                    <a:effectLst/>
                                    <a:latin typeface="Cambria Math" panose="02040503050406030204" pitchFamily="18" charset="0"/>
                                    <a:ea typeface="Times New Roman" panose="02020603050405020304" pitchFamily="18" charset="0"/>
                                  </a:rPr>
                                  <m:t>𝑐</m:t>
                                </m:r>
                                <m:r>
                                  <a:rPr lang="en-GB" sz="1600" i="1">
                                    <a:effectLst/>
                                    <a:latin typeface="Cambria Math" panose="02040503050406030204" pitchFamily="18" charset="0"/>
                                    <a:ea typeface="Times New Roman" panose="02020603050405020304" pitchFamily="18" charset="0"/>
                                  </a:rPr>
                                  <m:t>≤</m:t>
                                </m:r>
                                <m:d>
                                  <m:dPr>
                                    <m:begChr m:val="|"/>
                                    <m:endChr m:val="|"/>
                                    <m:ctrlPr>
                                      <a:rPr lang="en-GB" sz="1600" i="1">
                                        <a:effectLst/>
                                        <a:latin typeface="Cambria Math" panose="02040503050406030204" pitchFamily="18" charset="0"/>
                                        <a:ea typeface="Times New Roman" panose="02020603050405020304" pitchFamily="18" charset="0"/>
                                      </a:rPr>
                                    </m:ctrlPr>
                                  </m:dPr>
                                  <m:e>
                                    <m:r>
                                      <a:rPr lang="en-GB" sz="1600" i="1">
                                        <a:effectLst/>
                                        <a:latin typeface="Cambria Math" panose="02040503050406030204" pitchFamily="18" charset="0"/>
                                        <a:ea typeface="Times New Roman" panose="02020603050405020304" pitchFamily="18" charset="0"/>
                                      </a:rPr>
                                      <m:t>𝑧</m:t>
                                    </m:r>
                                  </m:e>
                                </m:d>
                                <m:r>
                                  <a:rPr lang="en-GB" sz="1600" i="1">
                                    <a:effectLst/>
                                    <a:latin typeface="Cambria Math" panose="02040503050406030204" pitchFamily="18" charset="0"/>
                                    <a:ea typeface="Times New Roman" panose="02020603050405020304" pitchFamily="18" charset="0"/>
                                  </a:rPr>
                                  <m:t>.</m:t>
                                </m:r>
                              </m:e>
                            </m:mr>
                          </m:m>
                        </m:e>
                      </m:d>
                    </m:oMath>
                  </m:oMathPara>
                </a14:m>
                <a:endParaRPr lang="en-GB" sz="1600" dirty="0">
                  <a:effectLst/>
                  <a:latin typeface="Times New Roman" panose="02020603050405020304" pitchFamily="18" charset="0"/>
                  <a:ea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6552" y="1208434"/>
                <a:ext cx="8352928" cy="2435090"/>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15071" y="4692538"/>
                <a:ext cx="8784976" cy="1545680"/>
              </a:xfrm>
              <a:prstGeom prst="rect">
                <a:avLst/>
              </a:prstGeom>
              <a:noFill/>
            </p:spPr>
            <p:txBody>
              <a:bodyPr wrap="square" rtlCol="0">
                <a:spAutoFit/>
              </a:bodyPr>
              <a:lstStyle/>
              <a:p>
                <a:pPr marL="285750" indent="-285750">
                  <a:buFont typeface="Wingdings" panose="05000000000000000000" pitchFamily="2" charset="2"/>
                  <a:buChar char="Ø"/>
                </a:pPr>
                <a:r>
                  <a:rPr lang="en-GB" dirty="0"/>
                  <a:t>Update Equation becomes,</a:t>
                </a:r>
              </a:p>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r>
                            <a:rPr lang="en-US" i="1">
                              <a:latin typeface="Cambria Math"/>
                            </a:rPr>
                            <m:t>𝑦</m:t>
                          </m:r>
                        </m:e>
                        <m:sub>
                          <m:r>
                            <a:rPr lang="en-US" i="1">
                              <a:latin typeface="Cambria Math"/>
                            </a:rPr>
                            <m:t>𝑘</m:t>
                          </m:r>
                        </m:sub>
                        <m:sup>
                          <m:r>
                            <a:rPr lang="en-GB" b="0" i="1" smtClean="0">
                              <a:latin typeface="Cambria Math" panose="02040503050406030204" pitchFamily="18" charset="0"/>
                            </a:rPr>
                            <m:t>𝑎</m:t>
                          </m:r>
                          <m:r>
                            <a:rPr lang="en-US" i="1">
                              <a:latin typeface="Cambria Math"/>
                            </a:rPr>
                            <m:t>,</m:t>
                          </m:r>
                          <m:r>
                            <a:rPr lang="en-US" i="1">
                              <a:latin typeface="Cambria Math"/>
                            </a:rPr>
                            <m:t>𝑗</m:t>
                          </m:r>
                        </m:sup>
                      </m:sSub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GB" i="1">
                              <a:latin typeface="Cambria Math" panose="02040503050406030204" pitchFamily="18" charset="0"/>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r>
                        <a:rPr lang="en-GB" i="1">
                          <a:effectLst/>
                          <a:latin typeface="Cambria Math" panose="02040503050406030204" pitchFamily="18" charset="0"/>
                          <a:ea typeface="Times New Roman" panose="02020603050405020304" pitchFamily="18" charset="0"/>
                          <a:cs typeface="Times New Roman" panose="02020603050405020304" pitchFamily="18" charset="0"/>
                        </a:rPr>
                        <m:t>𝜌</m:t>
                      </m:r>
                      <m:r>
                        <a:rPr lang="en-GB"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i="1">
                          <a:effectLst/>
                          <a:latin typeface="Cambria Math" panose="02040503050406030204" pitchFamily="18" charset="0"/>
                          <a:ea typeface="Times New Roman" panose="02020603050405020304" pitchFamily="18" charset="0"/>
                          <a:cs typeface="Times New Roman" panose="02020603050405020304" pitchFamily="18" charset="0"/>
                        </a:rPr>
                        <m:t>𝑜</m:t>
                      </m:r>
                      <m:d>
                        <m:dPr>
                          <m:ctrlPr>
                            <a:rPr lang="en-GB" i="1">
                              <a:effectLst/>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𝐻</m:t>
                                      </m:r>
                                    </m:e>
                                    <m:sub>
                                      <m:r>
                                        <a:rPr lang="en-GB" i="1">
                                          <a:latin typeface="Cambria Math"/>
                                        </a:rPr>
                                        <m:t>𝑘</m:t>
                                      </m:r>
                                    </m:sub>
                                  </m:sSub>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panose="02040503050406030204" pitchFamily="18" charset="0"/>
                                        </a:rPr>
                                      </m:ctrlPr>
                                    </m:sSubPr>
                                    <m:e>
                                      <m:r>
                                        <a:rPr lang="en-GB" i="1">
                                          <a:latin typeface="Cambria Math"/>
                                        </a:rPr>
                                        <m:t>𝐶</m:t>
                                      </m:r>
                                    </m:e>
                                    <m:sub>
                                      <m:sSub>
                                        <m:sSubPr>
                                          <m:ctrlPr>
                                            <a:rPr lang="en-GB" i="1">
                                              <a:latin typeface="Cambria Math" panose="02040503050406030204" pitchFamily="18" charset="0"/>
                                            </a:rPr>
                                          </m:ctrlPr>
                                        </m:sSubPr>
                                        <m:e>
                                          <m:r>
                                            <a:rPr lang="en-GB" i="1">
                                              <a:latin typeface="Cambria Math"/>
                                            </a:rPr>
                                            <m:t>𝑑</m:t>
                                          </m:r>
                                        </m:e>
                                        <m:sub>
                                          <m:r>
                                            <a:rPr lang="en-GB" i="1">
                                              <a:latin typeface="Cambria Math"/>
                                            </a:rPr>
                                            <m:t>𝑘</m:t>
                                          </m:r>
                                        </m:sub>
                                      </m:sSub>
                                    </m:sub>
                                  </m:sSub>
                                </m:e>
                              </m:d>
                            </m:e>
                            <m:sup>
                              <m:r>
                                <a:rPr lang="en-GB" i="1">
                                  <a:latin typeface="Cambria Math"/>
                                </a:rPr>
                                <m:t>−1</m:t>
                              </m:r>
                            </m:sup>
                          </m:sSup>
                          <m:r>
                            <a:rPr lang="en-GB"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GB" i="1">
                                  <a:effectLst/>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a:rPr>
                                    <m:t>𝑑</m:t>
                                  </m:r>
                                </m:e>
                                <m:sub>
                                  <m:r>
                                    <a:rPr lang="en-US" i="1">
                                      <a:latin typeface="Cambria Math"/>
                                    </a:rPr>
                                    <m:t>𝑜𝑏𝑠</m:t>
                                  </m:r>
                                  <m:r>
                                    <a:rPr lang="en-US" i="1">
                                      <a:latin typeface="Cambria Math"/>
                                    </a:rPr>
                                    <m:t>,</m:t>
                                  </m:r>
                                  <m:r>
                                    <a:rPr lang="en-US" i="1">
                                      <a:latin typeface="Cambria Math"/>
                                    </a:rPr>
                                    <m:t>𝑘</m:t>
                                  </m:r>
                                </m:sub>
                              </m:sSub>
                              <m:r>
                                <a:rPr lang="en-US" i="1">
                                  <a:latin typeface="Cambria Math"/>
                                </a:rPr>
                                <m:t>+</m:t>
                              </m:r>
                              <m:sSubSup>
                                <m:sSubSupPr>
                                  <m:ctrlPr>
                                    <a:rPr lang="en-GB" i="1">
                                      <a:latin typeface="Cambria Math" panose="02040503050406030204" pitchFamily="18" charset="0"/>
                                    </a:rPr>
                                  </m:ctrlPr>
                                </m:sSubSupPr>
                                <m:e>
                                  <m:r>
                                    <a:rPr lang="en-US" i="1">
                                      <a:latin typeface="Cambria Math"/>
                                    </a:rPr>
                                    <m:t>𝜀</m:t>
                                  </m:r>
                                </m:e>
                                <m:sub>
                                  <m:r>
                                    <a:rPr lang="en-US" i="1">
                                      <a:latin typeface="Cambria Math"/>
                                    </a:rPr>
                                    <m:t>𝑘</m:t>
                                  </m:r>
                                </m:sub>
                                <m:sup>
                                  <m:r>
                                    <a:rPr lang="en-US" i="1">
                                      <a:latin typeface="Cambria Math"/>
                                    </a:rPr>
                                    <m:t>𝑗</m:t>
                                  </m:r>
                                </m:sup>
                              </m:sSubSup>
                              <m:r>
                                <a:rPr lang="en-US" i="1">
                                  <a:latin typeface="Cambria Math"/>
                                </a:rPr>
                                <m:t>−</m:t>
                              </m:r>
                              <m:sSub>
                                <m:sSubPr>
                                  <m:ctrlPr>
                                    <a:rPr lang="en-GB" i="1">
                                      <a:latin typeface="Cambria Math" panose="02040503050406030204" pitchFamily="18" charset="0"/>
                                    </a:rPr>
                                  </m:ctrlPr>
                                </m:sSubPr>
                                <m:e>
                                  <m:r>
                                    <a:rPr lang="en-US" i="1">
                                      <a:latin typeface="Cambria Math"/>
                                    </a:rPr>
                                    <m:t>𝐻</m:t>
                                  </m:r>
                                </m:e>
                                <m:sub>
                                  <m:r>
                                    <a:rPr lang="en-US" i="1">
                                      <a:latin typeface="Cambria Math"/>
                                    </a:rPr>
                                    <m:t>𝑘</m:t>
                                  </m:r>
                                </m:sub>
                              </m:sSub>
                              <m:sSubSup>
                                <m:sSubSupPr>
                                  <m:ctrlPr>
                                    <a:rPr lang="en-GB" i="1">
                                      <a:latin typeface="Cambria Math" panose="02040503050406030204" pitchFamily="18" charset="0"/>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e>
                          </m:d>
                        </m:e>
                      </m:d>
                    </m:oMath>
                  </m:oMathPara>
                </a14:m>
                <a:endParaRPr lang="en-GB" dirty="0"/>
              </a:p>
              <a:p>
                <a:endParaRPr lang="en-GB" dirty="0"/>
              </a:p>
              <a:p>
                <a:r>
                  <a:rPr lang="en-GB" dirty="0"/>
                  <a:t>Acting on the permeability and porosity pixel update </a:t>
                </a:r>
              </a:p>
            </p:txBody>
          </p:sp>
        </mc:Choice>
        <mc:Fallback xmlns="">
          <p:sp>
            <p:nvSpPr>
              <p:cNvPr id="13" name="TextBox 12"/>
              <p:cNvSpPr txBox="1">
                <a:spLocks noRot="1" noChangeAspect="1" noMove="1" noResize="1" noEditPoints="1" noAdjustHandles="1" noChangeArrowheads="1" noChangeShapeType="1" noTextEdit="1"/>
              </p:cNvSpPr>
              <p:nvPr/>
            </p:nvSpPr>
            <p:spPr>
              <a:xfrm>
                <a:off x="115071" y="4692538"/>
                <a:ext cx="8784976" cy="1545680"/>
              </a:xfrm>
              <a:prstGeom prst="rect">
                <a:avLst/>
              </a:prstGeom>
              <a:blipFill rotWithShape="0">
                <a:blip r:embed="rId4"/>
                <a:stretch>
                  <a:fillRect l="-625" t="-2372" b="-5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9512" y="3933056"/>
                <a:ext cx="7416824" cy="646331"/>
              </a:xfrm>
              <a:prstGeom prst="rect">
                <a:avLst/>
              </a:prstGeom>
              <a:noFill/>
            </p:spPr>
            <p:txBody>
              <a:bodyPr wrap="square" rtlCol="0">
                <a:spAutoFit/>
              </a:bodyPr>
              <a:lstStyle/>
              <a:p>
                <a:pPr algn="ctr"/>
                <a14:m>
                  <m:oMath xmlns:m="http://schemas.openxmlformats.org/officeDocument/2006/math">
                    <m:r>
                      <a:rPr lang="en-GB" i="1">
                        <a:latin typeface="Cambria Math" panose="02040503050406030204" pitchFamily="18" charset="0"/>
                        <a:ea typeface="Times New Roman" panose="02020603050405020304" pitchFamily="18" charset="0"/>
                      </a:rPr>
                      <m:t>𝜌</m:t>
                    </m:r>
                  </m:oMath>
                </a14:m>
                <a:r>
                  <a:rPr lang="en-GB" dirty="0"/>
                  <a:t>= correlation matrix, z=Euclidean distance to well location, c=correlation length</a:t>
                </a:r>
              </a:p>
            </p:txBody>
          </p:sp>
        </mc:Choice>
        <mc:Fallback xmlns="">
          <p:sp>
            <p:nvSpPr>
              <p:cNvPr id="14" name="TextBox 13"/>
              <p:cNvSpPr txBox="1">
                <a:spLocks noRot="1" noChangeAspect="1" noMove="1" noResize="1" noEditPoints="1" noAdjustHandles="1" noChangeArrowheads="1" noChangeShapeType="1" noTextEdit="1"/>
              </p:cNvSpPr>
              <p:nvPr/>
            </p:nvSpPr>
            <p:spPr>
              <a:xfrm>
                <a:off x="179512" y="3933056"/>
                <a:ext cx="7416824" cy="646331"/>
              </a:xfrm>
              <a:prstGeom prst="rect">
                <a:avLst/>
              </a:prstGeom>
              <a:blipFill rotWithShape="0">
                <a:blip r:embed="rId5"/>
                <a:stretch>
                  <a:fillRect t="-4717" b="-14151"/>
                </a:stretch>
              </a:blipFill>
            </p:spPr>
            <p:txBody>
              <a:bodyPr/>
              <a:lstStyle/>
              <a:p>
                <a:r>
                  <a:rPr lang="en-GB">
                    <a:noFill/>
                  </a:rPr>
                  <a:t> </a:t>
                </a:r>
              </a:p>
            </p:txBody>
          </p:sp>
        </mc:Fallback>
      </mc:AlternateContent>
    </p:spTree>
    <p:extLst>
      <p:ext uri="{BB962C8B-B14F-4D97-AF65-F5344CB8AC3E}">
        <p14:creationId xmlns:p14="http://schemas.microsoft.com/office/powerpoint/2010/main" val="29394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22</a:t>
            </a:fld>
            <a:endParaRPr lang="en-GB" sz="1800" b="1" dirty="0">
              <a:solidFill>
                <a:srgbClr val="FF0000"/>
              </a:solidFill>
            </a:endParaRPr>
          </a:p>
        </p:txBody>
      </p:sp>
      <p:sp>
        <p:nvSpPr>
          <p:cNvPr id="5" name="Title 6"/>
          <p:cNvSpPr>
            <a:spLocks noGrp="1"/>
          </p:cNvSpPr>
          <p:nvPr>
            <p:ph type="title"/>
          </p:nvPr>
        </p:nvSpPr>
        <p:spPr>
          <a:xfrm>
            <a:off x="791072" y="260648"/>
            <a:ext cx="7992888" cy="1080120"/>
          </a:xfrm>
        </p:spPr>
        <p:txBody>
          <a:bodyPr/>
          <a:lstStyle/>
          <a:p>
            <a:pPr marL="457200" indent="-457200" algn="ctr">
              <a:buFont typeface="Wingdings" panose="05000000000000000000" pitchFamily="2" charset="2"/>
              <a:buChar char="Ø"/>
            </a:pPr>
            <a:r>
              <a:rPr lang="en-GB" sz="2400" dirty="0"/>
              <a:t>Sparse Representation of </a:t>
            </a:r>
            <a:br>
              <a:rPr lang="en-GB" sz="2400" dirty="0"/>
            </a:br>
            <a:r>
              <a:rPr lang="en-GB" sz="2400" dirty="0"/>
              <a:t>Model Space</a:t>
            </a:r>
          </a:p>
        </p:txBody>
      </p:sp>
      <p:sp>
        <p:nvSpPr>
          <p:cNvPr id="2" name="Rectangle 1"/>
          <p:cNvSpPr/>
          <p:nvPr/>
        </p:nvSpPr>
        <p:spPr>
          <a:xfrm>
            <a:off x="1115616" y="5099700"/>
            <a:ext cx="7841241" cy="1446550"/>
          </a:xfrm>
          <a:prstGeom prst="rect">
            <a:avLst/>
          </a:prstGeom>
        </p:spPr>
        <p:txBody>
          <a:bodyPr wrap="square">
            <a:spAutoFit/>
          </a:bodyPr>
          <a:lstStyle/>
          <a:p>
            <a:pPr marL="457200" indent="-457200">
              <a:buFont typeface="Wingdings" panose="05000000000000000000" pitchFamily="2" charset="2"/>
              <a:buChar char="ü"/>
            </a:pPr>
            <a:r>
              <a:rPr lang="en-GB" sz="2200" b="1" dirty="0">
                <a:latin typeface="Times New Roman" panose="02020603050405020304" pitchFamily="18" charset="0"/>
                <a:ea typeface="Times New Roman"/>
                <a:cs typeface="Times New Roman" panose="02020603050405020304" pitchFamily="18" charset="0"/>
              </a:rPr>
              <a:t>OMP is a greedy algorithm for obtaining a sparse representation of the model parameters X using this over-complete dictionary.</a:t>
            </a:r>
          </a:p>
          <a:p>
            <a:endParaRPr lang="en-GB" sz="2200" b="1" dirty="0">
              <a:latin typeface="Times New Roman" panose="02020603050405020304" pitchFamily="18" charset="0"/>
              <a:ea typeface="Times New Roman"/>
              <a:cs typeface="Times New Roman" panose="02020603050405020304" pitchFamily="18" charset="0"/>
            </a:endParaRPr>
          </a:p>
        </p:txBody>
      </p:sp>
      <p:sp>
        <p:nvSpPr>
          <p:cNvPr id="8" name="TextBox 7"/>
          <p:cNvSpPr txBox="1"/>
          <p:nvPr/>
        </p:nvSpPr>
        <p:spPr>
          <a:xfrm>
            <a:off x="35496" y="3369608"/>
            <a:ext cx="9111616" cy="830997"/>
          </a:xfrm>
          <a:prstGeom prst="rect">
            <a:avLst/>
          </a:prstGeom>
          <a:noFill/>
        </p:spPr>
        <p:txBody>
          <a:bodyPr wrap="square" rtlCol="0">
            <a:spAutoFit/>
          </a:bodyPr>
          <a:lstStyle/>
          <a:p>
            <a:pPr marL="457200" indent="-457200">
              <a:buFont typeface="Wingdings" panose="05000000000000000000" pitchFamily="2" charset="2"/>
              <a:buChar char="§"/>
            </a:pPr>
            <a:r>
              <a:rPr lang="en-GB" sz="2400" b="1" dirty="0">
                <a:latin typeface="Times New Roman" panose="02020603050405020304" pitchFamily="18" charset="0"/>
                <a:cs typeface="Times New Roman" panose="02020603050405020304" pitchFamily="18" charset="0"/>
              </a:rPr>
              <a:t>Combine </a:t>
            </a:r>
            <a:r>
              <a:rPr lang="en-GB" sz="2400" b="1" i="1" dirty="0">
                <a:latin typeface="Times New Roman" panose="02020603050405020304" pitchFamily="18" charset="0"/>
                <a:cs typeface="Times New Roman" panose="02020603050405020304" pitchFamily="18" charset="0"/>
              </a:rPr>
              <a:t>K-SVD</a:t>
            </a:r>
            <a:r>
              <a:rPr lang="en-GB" sz="2400" b="1" dirty="0">
                <a:latin typeface="Times New Roman" panose="02020603050405020304" pitchFamily="18" charset="0"/>
                <a:cs typeface="Times New Roman" panose="02020603050405020304" pitchFamily="18" charset="0"/>
              </a:rPr>
              <a:t> and Orthogonal Matching Pursuit (</a:t>
            </a:r>
            <a:r>
              <a:rPr lang="en-GB" sz="2400" b="1" i="1" dirty="0">
                <a:latin typeface="Times New Roman" panose="02020603050405020304" pitchFamily="18" charset="0"/>
                <a:cs typeface="Times New Roman" panose="02020603050405020304" pitchFamily="18" charset="0"/>
              </a:rPr>
              <a:t>OMP</a:t>
            </a:r>
            <a:r>
              <a:rPr lang="en-GB" sz="2400" b="1" dirty="0">
                <a:latin typeface="Times New Roman" panose="02020603050405020304" pitchFamily="18" charset="0"/>
                <a:cs typeface="Times New Roman" panose="02020603050405020304" pitchFamily="18" charset="0"/>
              </a:rPr>
              <a:t>) for reducing the dimension of the model space (regularization) </a:t>
            </a:r>
            <a:endParaRPr lang="en-GB" sz="2400" b="1" dirty="0">
              <a:solidFill>
                <a:srgbClr val="FF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46162" y="6323510"/>
            <a:ext cx="7550174" cy="481670"/>
          </a:xfrm>
          <a:prstGeom prst="rect">
            <a:avLst/>
          </a:prstGeom>
        </p:spPr>
        <p:txBody>
          <a:bodyPr wrap="square">
            <a:spAutoFit/>
          </a:bodyPr>
          <a:lstStyle/>
          <a:p>
            <a:pPr lvl="0" algn="just">
              <a:lnSpc>
                <a:spcPct val="115000"/>
              </a:lnSpc>
              <a:spcAft>
                <a:spcPts val="1000"/>
              </a:spcAft>
              <a:tabLst>
                <a:tab pos="457200" algn="l"/>
              </a:tabLst>
            </a:pPr>
            <a:r>
              <a:rPr lang="en-GB" sz="1100" dirty="0">
                <a:latin typeface="Arial"/>
                <a:ea typeface="Times New Roman"/>
                <a:cs typeface="Arial"/>
              </a:rPr>
              <a:t>(2006) </a:t>
            </a:r>
            <a:r>
              <a:rPr lang="en-GB" sz="1100" b="1" dirty="0">
                <a:latin typeface="Arial"/>
                <a:ea typeface="Times New Roman"/>
                <a:cs typeface="Arial"/>
              </a:rPr>
              <a:t>An Algorithm for Designing </a:t>
            </a:r>
            <a:r>
              <a:rPr lang="en-GB" sz="1100" b="1" dirty="0" err="1">
                <a:latin typeface="Arial"/>
                <a:ea typeface="Times New Roman"/>
                <a:cs typeface="Arial"/>
              </a:rPr>
              <a:t>Overcomplete</a:t>
            </a:r>
            <a:r>
              <a:rPr lang="en-GB" sz="1100" b="1" dirty="0">
                <a:latin typeface="Arial"/>
                <a:ea typeface="Times New Roman"/>
                <a:cs typeface="Arial"/>
              </a:rPr>
              <a:t> Dictionaries for Sparse Representation K-SVD,</a:t>
            </a:r>
            <a:r>
              <a:rPr lang="en-GB" sz="1100" dirty="0">
                <a:latin typeface="Arial"/>
                <a:ea typeface="Times New Roman"/>
                <a:cs typeface="Arial"/>
              </a:rPr>
              <a:t> </a:t>
            </a:r>
            <a:r>
              <a:rPr lang="en-GB" sz="1100" dirty="0" err="1">
                <a:latin typeface="Arial"/>
                <a:ea typeface="Times New Roman"/>
                <a:cs typeface="Arial"/>
              </a:rPr>
              <a:t>Aharon</a:t>
            </a:r>
            <a:r>
              <a:rPr lang="en-GB" sz="1100" dirty="0">
                <a:latin typeface="Arial"/>
                <a:ea typeface="Times New Roman"/>
                <a:cs typeface="Arial"/>
              </a:rPr>
              <a:t>  M., </a:t>
            </a:r>
            <a:r>
              <a:rPr lang="en-GB" sz="1100" dirty="0" err="1">
                <a:latin typeface="Arial"/>
                <a:ea typeface="Times New Roman"/>
                <a:cs typeface="Arial"/>
              </a:rPr>
              <a:t>Elad</a:t>
            </a:r>
            <a:r>
              <a:rPr lang="en-GB" sz="1100" dirty="0">
                <a:latin typeface="Arial"/>
                <a:ea typeface="Times New Roman"/>
                <a:cs typeface="Arial"/>
              </a:rPr>
              <a:t> M. &amp; </a:t>
            </a:r>
            <a:r>
              <a:rPr lang="en-GB" sz="1100" dirty="0" err="1">
                <a:latin typeface="Arial"/>
                <a:ea typeface="Times New Roman"/>
                <a:cs typeface="Arial"/>
              </a:rPr>
              <a:t>Bruckstein</a:t>
            </a:r>
            <a:r>
              <a:rPr lang="en-GB" sz="1100" dirty="0">
                <a:latin typeface="Arial"/>
                <a:ea typeface="Times New Roman"/>
                <a:cs typeface="Arial"/>
              </a:rPr>
              <a:t> A..:. </a:t>
            </a:r>
            <a:r>
              <a:rPr lang="en-GB" sz="1100" i="1" dirty="0">
                <a:latin typeface="Arial"/>
                <a:ea typeface="Times New Roman"/>
                <a:cs typeface="Arial"/>
              </a:rPr>
              <a:t>IEEE Transactions on Signal Processing, </a:t>
            </a:r>
            <a:r>
              <a:rPr lang="en-GB" sz="1100" dirty="0">
                <a:latin typeface="Arial"/>
                <a:ea typeface="Times New Roman"/>
                <a:cs typeface="Arial"/>
              </a:rPr>
              <a:t>54(11), pp. 4311-4322.</a:t>
            </a:r>
          </a:p>
        </p:txBody>
      </p:sp>
      <p:sp>
        <p:nvSpPr>
          <p:cNvPr id="10" name="TextBox 9"/>
          <p:cNvSpPr txBox="1"/>
          <p:nvPr/>
        </p:nvSpPr>
        <p:spPr>
          <a:xfrm>
            <a:off x="134450" y="1749959"/>
            <a:ext cx="9009550" cy="1569660"/>
          </a:xfrm>
          <a:prstGeom prst="rect">
            <a:avLst/>
          </a:prstGeom>
          <a:noFill/>
        </p:spPr>
        <p:txBody>
          <a:bodyPr wrap="square" rtlCol="0">
            <a:spAutoFit/>
          </a:bodyPr>
          <a:lstStyle/>
          <a:p>
            <a:pPr marL="457200" indent="-457200">
              <a:buFont typeface="Wingdings" panose="05000000000000000000" pitchFamily="2" charset="2"/>
              <a:buChar char="§"/>
            </a:pPr>
            <a:r>
              <a:rPr lang="en-GB" sz="2400" b="1" dirty="0">
                <a:latin typeface="Times New Roman" panose="02020603050405020304" pitchFamily="18" charset="0"/>
                <a:cs typeface="Times New Roman" panose="02020603050405020304" pitchFamily="18" charset="0"/>
              </a:rPr>
              <a:t>Reduce computational complexity and enforce prior information by representing the model by a sparse over-complete dictionary learned from the channelized initial ensemble </a:t>
            </a:r>
          </a:p>
        </p:txBody>
      </p:sp>
      <p:sp>
        <p:nvSpPr>
          <p:cNvPr id="9" name="Rectangle 8"/>
          <p:cNvSpPr/>
          <p:nvPr/>
        </p:nvSpPr>
        <p:spPr>
          <a:xfrm>
            <a:off x="1187624" y="4254187"/>
            <a:ext cx="7317870" cy="769441"/>
          </a:xfrm>
          <a:prstGeom prst="rect">
            <a:avLst/>
          </a:prstGeom>
        </p:spPr>
        <p:txBody>
          <a:bodyPr wrap="square">
            <a:spAutoFit/>
          </a:bodyPr>
          <a:lstStyle/>
          <a:p>
            <a:pPr marL="457200" indent="-457200">
              <a:buFont typeface="Wingdings" panose="05000000000000000000" pitchFamily="2" charset="2"/>
              <a:buChar char="ü"/>
            </a:pPr>
            <a:r>
              <a:rPr lang="en-GB" sz="2200" b="1" dirty="0">
                <a:latin typeface="Times New Roman" panose="02020603050405020304" pitchFamily="18" charset="0"/>
                <a:cs typeface="Times New Roman" panose="02020603050405020304" pitchFamily="18" charset="0"/>
              </a:rPr>
              <a:t>K-SVD is an unsupervised learning algorithm to create an over-complete dictionary.</a:t>
            </a:r>
          </a:p>
        </p:txBody>
      </p:sp>
    </p:spTree>
    <p:extLst>
      <p:ext uri="{BB962C8B-B14F-4D97-AF65-F5344CB8AC3E}">
        <p14:creationId xmlns:p14="http://schemas.microsoft.com/office/powerpoint/2010/main" val="187143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Content Placeholder 14"/>
              <p:cNvSpPr>
                <a:spLocks noGrp="1"/>
              </p:cNvSpPr>
              <p:nvPr>
                <p:ph idx="1"/>
              </p:nvPr>
            </p:nvSpPr>
            <p:spPr>
              <a:xfrm>
                <a:off x="251520" y="1700808"/>
                <a:ext cx="3317901" cy="563762"/>
              </a:xfrm>
            </p:spPr>
            <p:txBody>
              <a:bodyPr/>
              <a:lstStyle/>
              <a:p>
                <a:r>
                  <a:rPr lang="en-US" sz="2000" b="1" dirty="0">
                    <a:latin typeface="Times New Roman" panose="02020603050405020304" pitchFamily="18" charset="0"/>
                    <a:cs typeface="Times New Roman" panose="02020603050405020304" pitchFamily="18" charset="0"/>
                  </a:rPr>
                  <a:t>Dictionary creation </a:t>
                </a:r>
                <a14:m>
                  <m:oMath xmlns:m="http://schemas.openxmlformats.org/officeDocument/2006/math">
                    <m:r>
                      <a:rPr lang="en-GB" sz="2000" b="1" i="0" smtClean="0">
                        <a:latin typeface="Cambria Math"/>
                      </a:rPr>
                      <m:t>(</m:t>
                    </m:r>
                    <m:r>
                      <a:rPr lang="en-GB" sz="2000" b="1" i="1">
                        <a:latin typeface="Cambria Math"/>
                      </a:rPr>
                      <m:t>𝓓</m:t>
                    </m:r>
                  </m:oMath>
                </a14:m>
                <a:r>
                  <a:rPr lang="en-GB" sz="2000" b="1" dirty="0">
                    <a:latin typeface="Times New Roman" panose="02020603050405020304" pitchFamily="18" charset="0"/>
                    <a:cs typeface="Times New Roman" panose="02020603050405020304" pitchFamily="18" charset="0"/>
                  </a:rPr>
                  <a:t>)</a:t>
                </a:r>
              </a:p>
            </p:txBody>
          </p:sp>
        </mc:Choice>
        <mc:Fallback xmlns="">
          <p:sp>
            <p:nvSpPr>
              <p:cNvPr id="15" name="Content Placeholder 14"/>
              <p:cNvSpPr>
                <a:spLocks noGrp="1" noRot="1" noChangeAspect="1" noMove="1" noResize="1" noEditPoints="1" noAdjustHandles="1" noChangeArrowheads="1" noChangeShapeType="1" noTextEdit="1"/>
              </p:cNvSpPr>
              <p:nvPr>
                <p:ph idx="1"/>
              </p:nvPr>
            </p:nvSpPr>
            <p:spPr>
              <a:xfrm>
                <a:off x="251520" y="1700808"/>
                <a:ext cx="3317901" cy="563762"/>
              </a:xfrm>
              <a:blipFill rotWithShape="1">
                <a:blip r:embed="rId95"/>
                <a:stretch>
                  <a:fillRect l="-1468" t="-5435"/>
                </a:stretch>
              </a:blipFill>
            </p:spPr>
            <p:txBody>
              <a:bodyPr/>
              <a:lstStyle/>
              <a:p>
                <a:r>
                  <a:rPr lang="en-GB">
                    <a:noFill/>
                  </a:rPr>
                  <a:t> </a:t>
                </a:r>
              </a:p>
            </p:txBody>
          </p:sp>
        </mc:Fallback>
      </mc:AlternateContent>
      <p:grpSp>
        <p:nvGrpSpPr>
          <p:cNvPr id="46965" name="Group 885"/>
          <p:cNvGrpSpPr>
            <a:grpSpLocks/>
          </p:cNvGrpSpPr>
          <p:nvPr>
            <p:custDataLst>
              <p:tags r:id="rId1"/>
            </p:custDataLst>
          </p:nvPr>
        </p:nvGrpSpPr>
        <p:grpSpPr bwMode="auto">
          <a:xfrm>
            <a:off x="3672654" y="2948161"/>
            <a:ext cx="2530475" cy="1471613"/>
            <a:chOff x="2784" y="1584"/>
            <a:chExt cx="1594" cy="927"/>
          </a:xfrm>
        </p:grpSpPr>
        <p:sp>
          <p:nvSpPr>
            <p:cNvPr id="46913" name="Rectangle 833"/>
            <p:cNvSpPr>
              <a:spLocks noChangeArrowheads="1"/>
            </p:cNvSpPr>
            <p:nvPr>
              <p:custDataLst>
                <p:tags r:id="rId51"/>
              </p:custDataLst>
            </p:nvPr>
          </p:nvSpPr>
          <p:spPr bwMode="auto">
            <a:xfrm>
              <a:off x="3858"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4" name="Rectangle 834"/>
            <p:cNvSpPr>
              <a:spLocks noChangeArrowheads="1"/>
            </p:cNvSpPr>
            <p:nvPr>
              <p:custDataLst>
                <p:tags r:id="rId52"/>
              </p:custDataLst>
            </p:nvPr>
          </p:nvSpPr>
          <p:spPr bwMode="auto">
            <a:xfrm>
              <a:off x="3918"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5" name="Rectangle 835"/>
            <p:cNvSpPr>
              <a:spLocks noChangeArrowheads="1"/>
            </p:cNvSpPr>
            <p:nvPr>
              <p:custDataLst>
                <p:tags r:id="rId53"/>
              </p:custDataLst>
            </p:nvPr>
          </p:nvSpPr>
          <p:spPr bwMode="auto">
            <a:xfrm>
              <a:off x="3979"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6" name="Rectangle 836"/>
            <p:cNvSpPr>
              <a:spLocks noChangeArrowheads="1"/>
            </p:cNvSpPr>
            <p:nvPr>
              <p:custDataLst>
                <p:tags r:id="rId54"/>
              </p:custDataLst>
            </p:nvPr>
          </p:nvSpPr>
          <p:spPr bwMode="auto">
            <a:xfrm>
              <a:off x="4040"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7" name="Rectangle 837"/>
            <p:cNvSpPr>
              <a:spLocks noChangeArrowheads="1"/>
            </p:cNvSpPr>
            <p:nvPr>
              <p:custDataLst>
                <p:tags r:id="rId55"/>
              </p:custDataLst>
            </p:nvPr>
          </p:nvSpPr>
          <p:spPr bwMode="auto">
            <a:xfrm>
              <a:off x="4100"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8" name="Rectangle 838"/>
            <p:cNvSpPr>
              <a:spLocks noChangeArrowheads="1"/>
            </p:cNvSpPr>
            <p:nvPr>
              <p:custDataLst>
                <p:tags r:id="rId56"/>
              </p:custDataLst>
            </p:nvPr>
          </p:nvSpPr>
          <p:spPr bwMode="auto">
            <a:xfrm>
              <a:off x="4162"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19" name="Rectangle 839"/>
            <p:cNvSpPr>
              <a:spLocks noChangeArrowheads="1"/>
            </p:cNvSpPr>
            <p:nvPr>
              <p:custDataLst>
                <p:tags r:id="rId57"/>
              </p:custDataLst>
            </p:nvPr>
          </p:nvSpPr>
          <p:spPr bwMode="auto">
            <a:xfrm>
              <a:off x="4223" y="1631"/>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0" name="Rectangle 840"/>
            <p:cNvSpPr>
              <a:spLocks noChangeArrowheads="1"/>
            </p:cNvSpPr>
            <p:nvPr>
              <p:custDataLst>
                <p:tags r:id="rId58"/>
              </p:custDataLst>
            </p:nvPr>
          </p:nvSpPr>
          <p:spPr bwMode="auto">
            <a:xfrm>
              <a:off x="4283" y="1631"/>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1" name="Rectangle 841"/>
            <p:cNvSpPr>
              <a:spLocks noChangeArrowheads="1"/>
            </p:cNvSpPr>
            <p:nvPr>
              <p:custDataLst>
                <p:tags r:id="rId59"/>
              </p:custDataLst>
            </p:nvPr>
          </p:nvSpPr>
          <p:spPr bwMode="auto">
            <a:xfrm>
              <a:off x="2826"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2" name="Rectangle 842"/>
            <p:cNvSpPr>
              <a:spLocks noChangeArrowheads="1"/>
            </p:cNvSpPr>
            <p:nvPr>
              <p:custDataLst>
                <p:tags r:id="rId60"/>
              </p:custDataLst>
            </p:nvPr>
          </p:nvSpPr>
          <p:spPr bwMode="auto">
            <a:xfrm>
              <a:off x="288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3" name="Rectangle 843"/>
            <p:cNvSpPr>
              <a:spLocks noChangeArrowheads="1"/>
            </p:cNvSpPr>
            <p:nvPr>
              <p:custDataLst>
                <p:tags r:id="rId61"/>
              </p:custDataLst>
            </p:nvPr>
          </p:nvSpPr>
          <p:spPr bwMode="auto">
            <a:xfrm>
              <a:off x="294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4" name="Rectangle 844"/>
            <p:cNvSpPr>
              <a:spLocks noChangeArrowheads="1"/>
            </p:cNvSpPr>
            <p:nvPr>
              <p:custDataLst>
                <p:tags r:id="rId62"/>
              </p:custDataLst>
            </p:nvPr>
          </p:nvSpPr>
          <p:spPr bwMode="auto">
            <a:xfrm>
              <a:off x="3007"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5" name="Rectangle 845"/>
            <p:cNvSpPr>
              <a:spLocks noChangeArrowheads="1"/>
            </p:cNvSpPr>
            <p:nvPr>
              <p:custDataLst>
                <p:tags r:id="rId63"/>
              </p:custDataLst>
            </p:nvPr>
          </p:nvSpPr>
          <p:spPr bwMode="auto">
            <a:xfrm>
              <a:off x="3068"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6" name="Rectangle 846"/>
            <p:cNvSpPr>
              <a:spLocks noChangeArrowheads="1"/>
            </p:cNvSpPr>
            <p:nvPr>
              <p:custDataLst>
                <p:tags r:id="rId64"/>
              </p:custDataLst>
            </p:nvPr>
          </p:nvSpPr>
          <p:spPr bwMode="auto">
            <a:xfrm>
              <a:off x="3129"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7" name="Rectangle 847"/>
            <p:cNvSpPr>
              <a:spLocks noChangeArrowheads="1"/>
            </p:cNvSpPr>
            <p:nvPr>
              <p:custDataLst>
                <p:tags r:id="rId65"/>
              </p:custDataLst>
            </p:nvPr>
          </p:nvSpPr>
          <p:spPr bwMode="auto">
            <a:xfrm>
              <a:off x="3189"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8" name="Rectangle 848"/>
            <p:cNvSpPr>
              <a:spLocks noChangeArrowheads="1"/>
            </p:cNvSpPr>
            <p:nvPr>
              <p:custDataLst>
                <p:tags r:id="rId66"/>
              </p:custDataLst>
            </p:nvPr>
          </p:nvSpPr>
          <p:spPr bwMode="auto">
            <a:xfrm>
              <a:off x="3251"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29" name="Rectangle 849"/>
            <p:cNvSpPr>
              <a:spLocks noChangeArrowheads="1"/>
            </p:cNvSpPr>
            <p:nvPr>
              <p:custDataLst>
                <p:tags r:id="rId67"/>
              </p:custDataLst>
            </p:nvPr>
          </p:nvSpPr>
          <p:spPr bwMode="auto">
            <a:xfrm>
              <a:off x="3312"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0" name="Rectangle 850"/>
            <p:cNvSpPr>
              <a:spLocks noChangeArrowheads="1"/>
            </p:cNvSpPr>
            <p:nvPr>
              <p:custDataLst>
                <p:tags r:id="rId68"/>
              </p:custDataLst>
            </p:nvPr>
          </p:nvSpPr>
          <p:spPr bwMode="auto">
            <a:xfrm>
              <a:off x="3372"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1" name="Rectangle 851"/>
            <p:cNvSpPr>
              <a:spLocks noChangeArrowheads="1"/>
            </p:cNvSpPr>
            <p:nvPr>
              <p:custDataLst>
                <p:tags r:id="rId69"/>
              </p:custDataLst>
            </p:nvPr>
          </p:nvSpPr>
          <p:spPr bwMode="auto">
            <a:xfrm>
              <a:off x="3433"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2" name="Rectangle 852"/>
            <p:cNvSpPr>
              <a:spLocks noChangeArrowheads="1"/>
            </p:cNvSpPr>
            <p:nvPr>
              <p:custDataLst>
                <p:tags r:id="rId70"/>
              </p:custDataLst>
            </p:nvPr>
          </p:nvSpPr>
          <p:spPr bwMode="auto">
            <a:xfrm>
              <a:off x="3494"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3" name="Rectangle 853"/>
            <p:cNvSpPr>
              <a:spLocks noChangeArrowheads="1"/>
            </p:cNvSpPr>
            <p:nvPr>
              <p:custDataLst>
                <p:tags r:id="rId71"/>
              </p:custDataLst>
            </p:nvPr>
          </p:nvSpPr>
          <p:spPr bwMode="auto">
            <a:xfrm>
              <a:off x="3554"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4" name="Rectangle 854"/>
            <p:cNvSpPr>
              <a:spLocks noChangeArrowheads="1"/>
            </p:cNvSpPr>
            <p:nvPr>
              <p:custDataLst>
                <p:tags r:id="rId72"/>
              </p:custDataLst>
            </p:nvPr>
          </p:nvSpPr>
          <p:spPr bwMode="auto">
            <a:xfrm>
              <a:off x="3616"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5" name="Rectangle 855"/>
            <p:cNvSpPr>
              <a:spLocks noChangeArrowheads="1"/>
            </p:cNvSpPr>
            <p:nvPr>
              <p:custDataLst>
                <p:tags r:id="rId73"/>
              </p:custDataLst>
            </p:nvPr>
          </p:nvSpPr>
          <p:spPr bwMode="auto">
            <a:xfrm>
              <a:off x="3677"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6" name="Rectangle 856"/>
            <p:cNvSpPr>
              <a:spLocks noChangeArrowheads="1"/>
            </p:cNvSpPr>
            <p:nvPr>
              <p:custDataLst>
                <p:tags r:id="rId74"/>
              </p:custDataLst>
            </p:nvPr>
          </p:nvSpPr>
          <p:spPr bwMode="auto">
            <a:xfrm>
              <a:off x="3737" y="1630"/>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37" name="Rectangle 857"/>
            <p:cNvSpPr>
              <a:spLocks noChangeArrowheads="1"/>
            </p:cNvSpPr>
            <p:nvPr>
              <p:custDataLst>
                <p:tags r:id="rId75"/>
              </p:custDataLst>
            </p:nvPr>
          </p:nvSpPr>
          <p:spPr bwMode="auto">
            <a:xfrm>
              <a:off x="3798" y="1630"/>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963" name="Group 883"/>
            <p:cNvGrpSpPr>
              <a:grpSpLocks/>
            </p:cNvGrpSpPr>
            <p:nvPr/>
          </p:nvGrpSpPr>
          <p:grpSpPr bwMode="auto">
            <a:xfrm>
              <a:off x="2829" y="1686"/>
              <a:ext cx="1523" cy="740"/>
              <a:chOff x="2829" y="1686"/>
              <a:chExt cx="1523" cy="740"/>
            </a:xfrm>
          </p:grpSpPr>
          <p:sp>
            <p:nvSpPr>
              <p:cNvPr id="46939" name="Line 859"/>
              <p:cNvSpPr>
                <a:spLocks noChangeShapeType="1"/>
              </p:cNvSpPr>
              <p:nvPr>
                <p:custDataLst>
                  <p:tags r:id="rId78"/>
                </p:custDataLst>
              </p:nvPr>
            </p:nvSpPr>
            <p:spPr bwMode="auto">
              <a:xfrm>
                <a:off x="2829" y="168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0" name="Line 860"/>
              <p:cNvSpPr>
                <a:spLocks noChangeShapeType="1"/>
              </p:cNvSpPr>
              <p:nvPr>
                <p:custDataLst>
                  <p:tags r:id="rId79"/>
                </p:custDataLst>
              </p:nvPr>
            </p:nvSpPr>
            <p:spPr bwMode="auto">
              <a:xfrm>
                <a:off x="2831" y="1738"/>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1" name="Line 861"/>
              <p:cNvSpPr>
                <a:spLocks noChangeShapeType="1"/>
              </p:cNvSpPr>
              <p:nvPr>
                <p:custDataLst>
                  <p:tags r:id="rId80"/>
                </p:custDataLst>
              </p:nvPr>
            </p:nvSpPr>
            <p:spPr bwMode="auto">
              <a:xfrm>
                <a:off x="2831" y="1791"/>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2" name="Line 862"/>
              <p:cNvSpPr>
                <a:spLocks noChangeShapeType="1"/>
              </p:cNvSpPr>
              <p:nvPr>
                <p:custDataLst>
                  <p:tags r:id="rId81"/>
                </p:custDataLst>
              </p:nvPr>
            </p:nvSpPr>
            <p:spPr bwMode="auto">
              <a:xfrm>
                <a:off x="2829" y="1844"/>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3" name="Line 863"/>
              <p:cNvSpPr>
                <a:spLocks noChangeShapeType="1"/>
              </p:cNvSpPr>
              <p:nvPr>
                <p:custDataLst>
                  <p:tags r:id="rId82"/>
                </p:custDataLst>
              </p:nvPr>
            </p:nvSpPr>
            <p:spPr bwMode="auto">
              <a:xfrm>
                <a:off x="2831" y="1897"/>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4" name="Line 864"/>
              <p:cNvSpPr>
                <a:spLocks noChangeShapeType="1"/>
              </p:cNvSpPr>
              <p:nvPr>
                <p:custDataLst>
                  <p:tags r:id="rId83"/>
                </p:custDataLst>
              </p:nvPr>
            </p:nvSpPr>
            <p:spPr bwMode="auto">
              <a:xfrm>
                <a:off x="2831" y="1950"/>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5" name="Line 865"/>
              <p:cNvSpPr>
                <a:spLocks noChangeShapeType="1"/>
              </p:cNvSpPr>
              <p:nvPr>
                <p:custDataLst>
                  <p:tags r:id="rId84"/>
                </p:custDataLst>
              </p:nvPr>
            </p:nvSpPr>
            <p:spPr bwMode="auto">
              <a:xfrm>
                <a:off x="2829" y="2003"/>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6" name="Line 866"/>
              <p:cNvSpPr>
                <a:spLocks noChangeShapeType="1"/>
              </p:cNvSpPr>
              <p:nvPr>
                <p:custDataLst>
                  <p:tags r:id="rId85"/>
                </p:custDataLst>
              </p:nvPr>
            </p:nvSpPr>
            <p:spPr bwMode="auto">
              <a:xfrm>
                <a:off x="2831" y="205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7" name="Line 867"/>
              <p:cNvSpPr>
                <a:spLocks noChangeShapeType="1"/>
              </p:cNvSpPr>
              <p:nvPr>
                <p:custDataLst>
                  <p:tags r:id="rId86"/>
                </p:custDataLst>
              </p:nvPr>
            </p:nvSpPr>
            <p:spPr bwMode="auto">
              <a:xfrm>
                <a:off x="2831" y="2108"/>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8" name="Line 868"/>
              <p:cNvSpPr>
                <a:spLocks noChangeShapeType="1"/>
              </p:cNvSpPr>
              <p:nvPr>
                <p:custDataLst>
                  <p:tags r:id="rId87"/>
                </p:custDataLst>
              </p:nvPr>
            </p:nvSpPr>
            <p:spPr bwMode="auto">
              <a:xfrm>
                <a:off x="2829" y="2161"/>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49" name="Line 869"/>
              <p:cNvSpPr>
                <a:spLocks noChangeShapeType="1"/>
              </p:cNvSpPr>
              <p:nvPr>
                <p:custDataLst>
                  <p:tags r:id="rId88"/>
                </p:custDataLst>
              </p:nvPr>
            </p:nvSpPr>
            <p:spPr bwMode="auto">
              <a:xfrm>
                <a:off x="2831" y="2214"/>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0" name="Line 870"/>
              <p:cNvSpPr>
                <a:spLocks noChangeShapeType="1"/>
              </p:cNvSpPr>
              <p:nvPr>
                <p:custDataLst>
                  <p:tags r:id="rId89"/>
                </p:custDataLst>
              </p:nvPr>
            </p:nvSpPr>
            <p:spPr bwMode="auto">
              <a:xfrm>
                <a:off x="2831" y="2267"/>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1" name="Line 871"/>
              <p:cNvSpPr>
                <a:spLocks noChangeShapeType="1"/>
              </p:cNvSpPr>
              <p:nvPr>
                <p:custDataLst>
                  <p:tags r:id="rId90"/>
                </p:custDataLst>
              </p:nvPr>
            </p:nvSpPr>
            <p:spPr bwMode="auto">
              <a:xfrm>
                <a:off x="2829" y="2320"/>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2" name="Line 872"/>
              <p:cNvSpPr>
                <a:spLocks noChangeShapeType="1"/>
              </p:cNvSpPr>
              <p:nvPr>
                <p:custDataLst>
                  <p:tags r:id="rId91"/>
                </p:custDataLst>
              </p:nvPr>
            </p:nvSpPr>
            <p:spPr bwMode="auto">
              <a:xfrm>
                <a:off x="2831" y="2373"/>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953" name="Line 873"/>
              <p:cNvSpPr>
                <a:spLocks noChangeShapeType="1"/>
              </p:cNvSpPr>
              <p:nvPr>
                <p:custDataLst>
                  <p:tags r:id="rId92"/>
                </p:custDataLst>
              </p:nvPr>
            </p:nvSpPr>
            <p:spPr bwMode="auto">
              <a:xfrm>
                <a:off x="2831" y="2426"/>
                <a:ext cx="152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6954" name="AutoShape 874"/>
            <p:cNvSpPr>
              <a:spLocks noChangeArrowheads="1"/>
            </p:cNvSpPr>
            <p:nvPr>
              <p:custDataLst>
                <p:tags r:id="rId76"/>
              </p:custDataLst>
            </p:nvPr>
          </p:nvSpPr>
          <p:spPr bwMode="auto">
            <a:xfrm>
              <a:off x="2784" y="1584"/>
              <a:ext cx="1594" cy="927"/>
            </a:xfrm>
            <a:prstGeom prst="bracketPair">
              <a:avLst>
                <a:gd name="adj" fmla="val 388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55" name="Text Box 875"/>
            <p:cNvSpPr txBox="1">
              <a:spLocks noChangeArrowheads="1"/>
            </p:cNvSpPr>
            <p:nvPr>
              <p:custDataLst>
                <p:tags r:id="rId77"/>
              </p:custDataLst>
            </p:nvPr>
          </p:nvSpPr>
          <p:spPr bwMode="auto">
            <a:xfrm>
              <a:off x="3360" y="1776"/>
              <a:ext cx="443"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sz="5400" b="1" dirty="0">
                  <a:latin typeface="Tahoma" pitchFamily="34" charset="0"/>
                  <a:cs typeface="Tahoma" pitchFamily="34" charset="0"/>
                </a:rPr>
                <a:t>D</a:t>
              </a:r>
            </a:p>
          </p:txBody>
        </p:sp>
      </p:grpSp>
      <p:sp>
        <p:nvSpPr>
          <p:cNvPr id="46957" name="AutoShape 877"/>
          <p:cNvSpPr>
            <a:spLocks noChangeArrowheads="1"/>
          </p:cNvSpPr>
          <p:nvPr>
            <p:custDataLst>
              <p:tags r:id="rId2"/>
            </p:custDataLst>
          </p:nvPr>
        </p:nvSpPr>
        <p:spPr bwMode="auto">
          <a:xfrm>
            <a:off x="3542479" y="2935461"/>
            <a:ext cx="2689225" cy="152400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58" name="AutoShape 878"/>
          <p:cNvSpPr>
            <a:spLocks noChangeArrowheads="1"/>
          </p:cNvSpPr>
          <p:nvPr>
            <p:custDataLst>
              <p:tags r:id="rId3"/>
            </p:custDataLst>
          </p:nvPr>
        </p:nvSpPr>
        <p:spPr bwMode="auto">
          <a:xfrm>
            <a:off x="6519055" y="2827512"/>
            <a:ext cx="2057400" cy="243840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962" name="Group 882"/>
          <p:cNvGrpSpPr>
            <a:grpSpLocks/>
          </p:cNvGrpSpPr>
          <p:nvPr>
            <p:custDataLst>
              <p:tags r:id="rId4"/>
            </p:custDataLst>
          </p:nvPr>
        </p:nvGrpSpPr>
        <p:grpSpPr bwMode="auto">
          <a:xfrm>
            <a:off x="620303" y="2921968"/>
            <a:ext cx="7740650" cy="2173288"/>
            <a:chOff x="768" y="1584"/>
            <a:chExt cx="4876" cy="1369"/>
          </a:xfrm>
        </p:grpSpPr>
        <p:grpSp>
          <p:nvGrpSpPr>
            <p:cNvPr id="46849" name="Group 769"/>
            <p:cNvGrpSpPr>
              <a:grpSpLocks/>
            </p:cNvGrpSpPr>
            <p:nvPr/>
          </p:nvGrpSpPr>
          <p:grpSpPr bwMode="auto">
            <a:xfrm>
              <a:off x="864" y="1632"/>
              <a:ext cx="3775" cy="1321"/>
              <a:chOff x="142" y="932"/>
              <a:chExt cx="3775" cy="1321"/>
            </a:xfrm>
          </p:grpSpPr>
          <p:sp>
            <p:nvSpPr>
              <p:cNvPr id="46850" name="Rectangle 770"/>
              <p:cNvSpPr>
                <a:spLocks noChangeArrowheads="1"/>
              </p:cNvSpPr>
              <p:nvPr>
                <p:custDataLst>
                  <p:tags r:id="rId47"/>
                </p:custDataLst>
              </p:nvPr>
            </p:nvSpPr>
            <p:spPr bwMode="auto">
              <a:xfrm>
                <a:off x="142"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1" name="Rectangle 771"/>
              <p:cNvSpPr>
                <a:spLocks noChangeArrowheads="1"/>
              </p:cNvSpPr>
              <p:nvPr>
                <p:custDataLst>
                  <p:tags r:id="rId48"/>
                </p:custDataLst>
              </p:nvPr>
            </p:nvSpPr>
            <p:spPr bwMode="auto">
              <a:xfrm>
                <a:off x="3859"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2" name="Rectangle 772"/>
              <p:cNvSpPr>
                <a:spLocks noChangeArrowheads="1"/>
              </p:cNvSpPr>
              <p:nvPr>
                <p:custDataLst>
                  <p:tags r:id="rId49"/>
                </p:custDataLst>
              </p:nvPr>
            </p:nvSpPr>
            <p:spPr bwMode="auto">
              <a:xfrm>
                <a:off x="3861" y="103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53" name="Rectangle 773"/>
              <p:cNvSpPr>
                <a:spLocks noChangeArrowheads="1"/>
              </p:cNvSpPr>
              <p:nvPr>
                <p:custDataLst>
                  <p:tags r:id="rId50"/>
                </p:custDataLst>
              </p:nvPr>
            </p:nvSpPr>
            <p:spPr bwMode="auto">
              <a:xfrm>
                <a:off x="3860" y="1409"/>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54" name="Group 774"/>
            <p:cNvGrpSpPr>
              <a:grpSpLocks/>
            </p:cNvGrpSpPr>
            <p:nvPr/>
          </p:nvGrpSpPr>
          <p:grpSpPr bwMode="auto">
            <a:xfrm>
              <a:off x="960" y="1632"/>
              <a:ext cx="3774" cy="1321"/>
              <a:chOff x="865" y="857"/>
              <a:chExt cx="3774" cy="1321"/>
            </a:xfrm>
          </p:grpSpPr>
          <p:sp>
            <p:nvSpPr>
              <p:cNvPr id="46855" name="Rectangle 775"/>
              <p:cNvSpPr>
                <a:spLocks noChangeArrowheads="1"/>
              </p:cNvSpPr>
              <p:nvPr>
                <p:custDataLst>
                  <p:tags r:id="rId43"/>
                </p:custDataLst>
              </p:nvPr>
            </p:nvSpPr>
            <p:spPr bwMode="auto">
              <a:xfrm>
                <a:off x="865" y="863"/>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6" name="Rectangle 776"/>
              <p:cNvSpPr>
                <a:spLocks noChangeArrowheads="1"/>
              </p:cNvSpPr>
              <p:nvPr>
                <p:custDataLst>
                  <p:tags r:id="rId44"/>
                </p:custDataLst>
              </p:nvPr>
            </p:nvSpPr>
            <p:spPr bwMode="auto">
              <a:xfrm>
                <a:off x="4582" y="857"/>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57" name="Rectangle 777"/>
              <p:cNvSpPr>
                <a:spLocks noChangeArrowheads="1"/>
              </p:cNvSpPr>
              <p:nvPr>
                <p:custDataLst>
                  <p:tags r:id="rId45"/>
                </p:custDataLst>
              </p:nvPr>
            </p:nvSpPr>
            <p:spPr bwMode="auto">
              <a:xfrm>
                <a:off x="4582" y="1807"/>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58" name="Rectangle 778"/>
              <p:cNvSpPr>
                <a:spLocks noChangeArrowheads="1"/>
              </p:cNvSpPr>
              <p:nvPr>
                <p:custDataLst>
                  <p:tags r:id="rId46"/>
                </p:custDataLst>
              </p:nvPr>
            </p:nvSpPr>
            <p:spPr bwMode="auto">
              <a:xfrm>
                <a:off x="4583" y="1174"/>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59" name="Group 779"/>
            <p:cNvGrpSpPr>
              <a:grpSpLocks/>
            </p:cNvGrpSpPr>
            <p:nvPr/>
          </p:nvGrpSpPr>
          <p:grpSpPr bwMode="auto">
            <a:xfrm>
              <a:off x="1056" y="1632"/>
              <a:ext cx="3774" cy="1321"/>
              <a:chOff x="622" y="857"/>
              <a:chExt cx="3774" cy="1321"/>
            </a:xfrm>
          </p:grpSpPr>
          <p:sp>
            <p:nvSpPr>
              <p:cNvPr id="46860" name="Rectangle 780"/>
              <p:cNvSpPr>
                <a:spLocks noChangeArrowheads="1"/>
              </p:cNvSpPr>
              <p:nvPr>
                <p:custDataLst>
                  <p:tags r:id="rId39"/>
                </p:custDataLst>
              </p:nvPr>
            </p:nvSpPr>
            <p:spPr bwMode="auto">
              <a:xfrm>
                <a:off x="622" y="863"/>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1" name="Rectangle 781"/>
              <p:cNvSpPr>
                <a:spLocks noChangeArrowheads="1"/>
              </p:cNvSpPr>
              <p:nvPr>
                <p:custDataLst>
                  <p:tags r:id="rId40"/>
                </p:custDataLst>
              </p:nvPr>
            </p:nvSpPr>
            <p:spPr bwMode="auto">
              <a:xfrm>
                <a:off x="4339" y="857"/>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2" name="Rectangle 782"/>
              <p:cNvSpPr>
                <a:spLocks noChangeArrowheads="1"/>
              </p:cNvSpPr>
              <p:nvPr>
                <p:custDataLst>
                  <p:tags r:id="rId41"/>
                </p:custDataLst>
              </p:nvPr>
            </p:nvSpPr>
            <p:spPr bwMode="auto">
              <a:xfrm>
                <a:off x="4339" y="191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63" name="Rectangle 783"/>
              <p:cNvSpPr>
                <a:spLocks noChangeArrowheads="1"/>
              </p:cNvSpPr>
              <p:nvPr>
                <p:custDataLst>
                  <p:tags r:id="rId42"/>
                </p:custDataLst>
              </p:nvPr>
            </p:nvSpPr>
            <p:spPr bwMode="auto">
              <a:xfrm>
                <a:off x="4340" y="117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64" name="Group 784"/>
            <p:cNvGrpSpPr>
              <a:grpSpLocks/>
            </p:cNvGrpSpPr>
            <p:nvPr/>
          </p:nvGrpSpPr>
          <p:grpSpPr bwMode="auto">
            <a:xfrm>
              <a:off x="1152" y="1632"/>
              <a:ext cx="3773" cy="1321"/>
              <a:chOff x="323" y="932"/>
              <a:chExt cx="3773" cy="1321"/>
            </a:xfrm>
          </p:grpSpPr>
          <p:sp>
            <p:nvSpPr>
              <p:cNvPr id="46865" name="Rectangle 785"/>
              <p:cNvSpPr>
                <a:spLocks noChangeArrowheads="1"/>
              </p:cNvSpPr>
              <p:nvPr>
                <p:custDataLst>
                  <p:tags r:id="rId35"/>
                </p:custDataLst>
              </p:nvPr>
            </p:nvSpPr>
            <p:spPr bwMode="auto">
              <a:xfrm>
                <a:off x="323"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6" name="Rectangle 786"/>
              <p:cNvSpPr>
                <a:spLocks noChangeArrowheads="1"/>
              </p:cNvSpPr>
              <p:nvPr>
                <p:custDataLst>
                  <p:tags r:id="rId36"/>
                </p:custDataLst>
              </p:nvPr>
            </p:nvSpPr>
            <p:spPr bwMode="auto">
              <a:xfrm>
                <a:off x="4040"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67" name="Rectangle 787"/>
              <p:cNvSpPr>
                <a:spLocks noChangeArrowheads="1"/>
              </p:cNvSpPr>
              <p:nvPr>
                <p:custDataLst>
                  <p:tags r:id="rId37"/>
                </p:custDataLst>
              </p:nvPr>
            </p:nvSpPr>
            <p:spPr bwMode="auto">
              <a:xfrm>
                <a:off x="4039" y="1355"/>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68" name="Rectangle 788"/>
              <p:cNvSpPr>
                <a:spLocks noChangeArrowheads="1"/>
              </p:cNvSpPr>
              <p:nvPr>
                <p:custDataLst>
                  <p:tags r:id="rId38"/>
                </p:custDataLst>
              </p:nvPr>
            </p:nvSpPr>
            <p:spPr bwMode="auto">
              <a:xfrm>
                <a:off x="4039" y="1461"/>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69" name="Group 789"/>
            <p:cNvGrpSpPr>
              <a:grpSpLocks/>
            </p:cNvGrpSpPr>
            <p:nvPr/>
          </p:nvGrpSpPr>
          <p:grpSpPr bwMode="auto">
            <a:xfrm>
              <a:off x="1248" y="1632"/>
              <a:ext cx="3772" cy="1321"/>
              <a:chOff x="993" y="932"/>
              <a:chExt cx="3772" cy="1321"/>
            </a:xfrm>
          </p:grpSpPr>
          <p:sp>
            <p:nvSpPr>
              <p:cNvPr id="46870" name="Rectangle 790"/>
              <p:cNvSpPr>
                <a:spLocks noChangeArrowheads="1"/>
              </p:cNvSpPr>
              <p:nvPr>
                <p:custDataLst>
                  <p:tags r:id="rId31"/>
                </p:custDataLst>
              </p:nvPr>
            </p:nvSpPr>
            <p:spPr bwMode="auto">
              <a:xfrm>
                <a:off x="993"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1" name="Rectangle 791"/>
              <p:cNvSpPr>
                <a:spLocks noChangeArrowheads="1"/>
              </p:cNvSpPr>
              <p:nvPr>
                <p:custDataLst>
                  <p:tags r:id="rId32"/>
                </p:custDataLst>
              </p:nvPr>
            </p:nvSpPr>
            <p:spPr bwMode="auto">
              <a:xfrm>
                <a:off x="4710"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2" name="Rectangle 792"/>
              <p:cNvSpPr>
                <a:spLocks noChangeArrowheads="1"/>
              </p:cNvSpPr>
              <p:nvPr>
                <p:custDataLst>
                  <p:tags r:id="rId33"/>
                </p:custDataLst>
              </p:nvPr>
            </p:nvSpPr>
            <p:spPr bwMode="auto">
              <a:xfrm>
                <a:off x="4707" y="1250"/>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73" name="Rectangle 793"/>
              <p:cNvSpPr>
                <a:spLocks noChangeArrowheads="1"/>
              </p:cNvSpPr>
              <p:nvPr>
                <p:custDataLst>
                  <p:tags r:id="rId34"/>
                </p:custDataLst>
              </p:nvPr>
            </p:nvSpPr>
            <p:spPr bwMode="auto">
              <a:xfrm>
                <a:off x="4707" y="1356"/>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74" name="Group 794"/>
            <p:cNvGrpSpPr>
              <a:grpSpLocks/>
            </p:cNvGrpSpPr>
            <p:nvPr/>
          </p:nvGrpSpPr>
          <p:grpSpPr bwMode="auto">
            <a:xfrm>
              <a:off x="1344" y="1632"/>
              <a:ext cx="3773" cy="1321"/>
              <a:chOff x="688" y="932"/>
              <a:chExt cx="3773" cy="1321"/>
            </a:xfrm>
          </p:grpSpPr>
          <p:sp>
            <p:nvSpPr>
              <p:cNvPr id="46875" name="Rectangle 795"/>
              <p:cNvSpPr>
                <a:spLocks noChangeArrowheads="1"/>
              </p:cNvSpPr>
              <p:nvPr>
                <p:custDataLst>
                  <p:tags r:id="rId27"/>
                </p:custDataLst>
              </p:nvPr>
            </p:nvSpPr>
            <p:spPr bwMode="auto">
              <a:xfrm>
                <a:off x="688" y="938"/>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6" name="Rectangle 796"/>
              <p:cNvSpPr>
                <a:spLocks noChangeArrowheads="1"/>
              </p:cNvSpPr>
              <p:nvPr>
                <p:custDataLst>
                  <p:tags r:id="rId28"/>
                </p:custDataLst>
              </p:nvPr>
            </p:nvSpPr>
            <p:spPr bwMode="auto">
              <a:xfrm>
                <a:off x="4405" y="932"/>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77" name="Rectangle 797"/>
              <p:cNvSpPr>
                <a:spLocks noChangeArrowheads="1"/>
              </p:cNvSpPr>
              <p:nvPr>
                <p:custDataLst>
                  <p:tags r:id="rId29"/>
                </p:custDataLst>
              </p:nvPr>
            </p:nvSpPr>
            <p:spPr bwMode="auto">
              <a:xfrm>
                <a:off x="4405" y="1779"/>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78" name="Rectangle 798"/>
              <p:cNvSpPr>
                <a:spLocks noChangeArrowheads="1"/>
              </p:cNvSpPr>
              <p:nvPr>
                <p:custDataLst>
                  <p:tags r:id="rId30"/>
                </p:custDataLst>
              </p:nvPr>
            </p:nvSpPr>
            <p:spPr bwMode="auto">
              <a:xfrm>
                <a:off x="4405" y="2043"/>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79" name="Group 799"/>
            <p:cNvGrpSpPr>
              <a:grpSpLocks/>
            </p:cNvGrpSpPr>
            <p:nvPr/>
          </p:nvGrpSpPr>
          <p:grpSpPr bwMode="auto">
            <a:xfrm>
              <a:off x="1440" y="1632"/>
              <a:ext cx="3773" cy="1321"/>
              <a:chOff x="263" y="932"/>
              <a:chExt cx="3773" cy="1321"/>
            </a:xfrm>
          </p:grpSpPr>
          <p:sp>
            <p:nvSpPr>
              <p:cNvPr id="46880" name="Rectangle 800"/>
              <p:cNvSpPr>
                <a:spLocks noChangeArrowheads="1"/>
              </p:cNvSpPr>
              <p:nvPr>
                <p:custDataLst>
                  <p:tags r:id="rId23"/>
                </p:custDataLst>
              </p:nvPr>
            </p:nvSpPr>
            <p:spPr bwMode="auto">
              <a:xfrm>
                <a:off x="263"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81" name="Rectangle 801"/>
              <p:cNvSpPr>
                <a:spLocks noChangeArrowheads="1"/>
              </p:cNvSpPr>
              <p:nvPr>
                <p:custDataLst>
                  <p:tags r:id="rId24"/>
                </p:custDataLst>
              </p:nvPr>
            </p:nvSpPr>
            <p:spPr bwMode="auto">
              <a:xfrm>
                <a:off x="3980"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82" name="Rectangle 802"/>
              <p:cNvSpPr>
                <a:spLocks noChangeArrowheads="1"/>
              </p:cNvSpPr>
              <p:nvPr>
                <p:custDataLst>
                  <p:tags r:id="rId25"/>
                </p:custDataLst>
              </p:nvPr>
            </p:nvSpPr>
            <p:spPr bwMode="auto">
              <a:xfrm>
                <a:off x="3980" y="1726"/>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3" name="Rectangle 803"/>
              <p:cNvSpPr>
                <a:spLocks noChangeArrowheads="1"/>
              </p:cNvSpPr>
              <p:nvPr>
                <p:custDataLst>
                  <p:tags r:id="rId26"/>
                </p:custDataLst>
              </p:nvPr>
            </p:nvSpPr>
            <p:spPr bwMode="auto">
              <a:xfrm>
                <a:off x="3980" y="209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84" name="Group 804"/>
            <p:cNvGrpSpPr>
              <a:grpSpLocks/>
            </p:cNvGrpSpPr>
            <p:nvPr/>
          </p:nvGrpSpPr>
          <p:grpSpPr bwMode="auto">
            <a:xfrm>
              <a:off x="1562" y="1981"/>
              <a:ext cx="3862" cy="35"/>
              <a:chOff x="1266" y="1366"/>
              <a:chExt cx="3862" cy="35"/>
            </a:xfrm>
          </p:grpSpPr>
          <p:grpSp>
            <p:nvGrpSpPr>
              <p:cNvPr id="46885" name="Group 805"/>
              <p:cNvGrpSpPr>
                <a:grpSpLocks/>
              </p:cNvGrpSpPr>
              <p:nvPr/>
            </p:nvGrpSpPr>
            <p:grpSpPr bwMode="auto">
              <a:xfrm>
                <a:off x="1266" y="1374"/>
                <a:ext cx="143" cy="27"/>
                <a:chOff x="4708" y="2148"/>
                <a:chExt cx="143" cy="27"/>
              </a:xfrm>
            </p:grpSpPr>
            <p:sp>
              <p:nvSpPr>
                <p:cNvPr id="46886" name="Oval 806"/>
                <p:cNvSpPr>
                  <a:spLocks noChangeArrowheads="1"/>
                </p:cNvSpPr>
                <p:nvPr>
                  <p:custDataLst>
                    <p:tags r:id="rId20"/>
                  </p:custDataLst>
                </p:nvPr>
              </p:nvSpPr>
              <p:spPr bwMode="auto">
                <a:xfrm>
                  <a:off x="4708"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7" name="Oval 807"/>
                <p:cNvSpPr>
                  <a:spLocks noChangeArrowheads="1"/>
                </p:cNvSpPr>
                <p:nvPr>
                  <p:custDataLst>
                    <p:tags r:id="rId21"/>
                  </p:custDataLst>
                </p:nvPr>
              </p:nvSpPr>
              <p:spPr bwMode="auto">
                <a:xfrm>
                  <a:off x="4762"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88" name="Oval 808"/>
                <p:cNvSpPr>
                  <a:spLocks noChangeArrowheads="1"/>
                </p:cNvSpPr>
                <p:nvPr>
                  <p:custDataLst>
                    <p:tags r:id="rId22"/>
                  </p:custDataLst>
                </p:nvPr>
              </p:nvSpPr>
              <p:spPr bwMode="auto">
                <a:xfrm>
                  <a:off x="4824"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89" name="Group 809"/>
              <p:cNvGrpSpPr>
                <a:grpSpLocks/>
              </p:cNvGrpSpPr>
              <p:nvPr/>
            </p:nvGrpSpPr>
            <p:grpSpPr bwMode="auto">
              <a:xfrm>
                <a:off x="4985" y="1366"/>
                <a:ext cx="143" cy="27"/>
                <a:chOff x="4708" y="2148"/>
                <a:chExt cx="143" cy="27"/>
              </a:xfrm>
            </p:grpSpPr>
            <p:sp>
              <p:nvSpPr>
                <p:cNvPr id="46890" name="Oval 810"/>
                <p:cNvSpPr>
                  <a:spLocks noChangeArrowheads="1"/>
                </p:cNvSpPr>
                <p:nvPr>
                  <p:custDataLst>
                    <p:tags r:id="rId17"/>
                  </p:custDataLst>
                </p:nvPr>
              </p:nvSpPr>
              <p:spPr bwMode="auto">
                <a:xfrm>
                  <a:off x="4708"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1" name="Oval 811"/>
                <p:cNvSpPr>
                  <a:spLocks noChangeArrowheads="1"/>
                </p:cNvSpPr>
                <p:nvPr>
                  <p:custDataLst>
                    <p:tags r:id="rId18"/>
                  </p:custDataLst>
                </p:nvPr>
              </p:nvSpPr>
              <p:spPr bwMode="auto">
                <a:xfrm>
                  <a:off x="4762"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2" name="Oval 812"/>
                <p:cNvSpPr>
                  <a:spLocks noChangeArrowheads="1"/>
                </p:cNvSpPr>
                <p:nvPr>
                  <p:custDataLst>
                    <p:tags r:id="rId19"/>
                  </p:custDataLst>
                </p:nvPr>
              </p:nvSpPr>
              <p:spPr bwMode="auto">
                <a:xfrm>
                  <a:off x="4824" y="2148"/>
                  <a:ext cx="27" cy="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46893" name="Group 813"/>
            <p:cNvGrpSpPr>
              <a:grpSpLocks/>
            </p:cNvGrpSpPr>
            <p:nvPr/>
          </p:nvGrpSpPr>
          <p:grpSpPr bwMode="auto">
            <a:xfrm>
              <a:off x="1776" y="1632"/>
              <a:ext cx="3773" cy="1321"/>
              <a:chOff x="1654" y="857"/>
              <a:chExt cx="3773" cy="1321"/>
            </a:xfrm>
          </p:grpSpPr>
          <p:sp>
            <p:nvSpPr>
              <p:cNvPr id="46894" name="Rectangle 814"/>
              <p:cNvSpPr>
                <a:spLocks noChangeArrowheads="1"/>
              </p:cNvSpPr>
              <p:nvPr>
                <p:custDataLst>
                  <p:tags r:id="rId13"/>
                </p:custDataLst>
              </p:nvPr>
            </p:nvSpPr>
            <p:spPr bwMode="auto">
              <a:xfrm>
                <a:off x="1654" y="863"/>
                <a:ext cx="56"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95" name="Rectangle 815"/>
              <p:cNvSpPr>
                <a:spLocks noChangeArrowheads="1"/>
              </p:cNvSpPr>
              <p:nvPr>
                <p:custDataLst>
                  <p:tags r:id="rId14"/>
                </p:custDataLst>
              </p:nvPr>
            </p:nvSpPr>
            <p:spPr bwMode="auto">
              <a:xfrm>
                <a:off x="5371" y="857"/>
                <a:ext cx="56"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96" name="Rectangle 816"/>
              <p:cNvSpPr>
                <a:spLocks noChangeArrowheads="1"/>
              </p:cNvSpPr>
              <p:nvPr>
                <p:custDataLst>
                  <p:tags r:id="rId15"/>
                </p:custDataLst>
              </p:nvPr>
            </p:nvSpPr>
            <p:spPr bwMode="auto">
              <a:xfrm>
                <a:off x="5371" y="159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897" name="Rectangle 817"/>
              <p:cNvSpPr>
                <a:spLocks noChangeArrowheads="1"/>
              </p:cNvSpPr>
              <p:nvPr>
                <p:custDataLst>
                  <p:tags r:id="rId16"/>
                </p:custDataLst>
              </p:nvPr>
            </p:nvSpPr>
            <p:spPr bwMode="auto">
              <a:xfrm>
                <a:off x="5371" y="1018"/>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898" name="Group 818"/>
            <p:cNvGrpSpPr>
              <a:grpSpLocks/>
            </p:cNvGrpSpPr>
            <p:nvPr/>
          </p:nvGrpSpPr>
          <p:grpSpPr bwMode="auto">
            <a:xfrm>
              <a:off x="1872" y="1632"/>
              <a:ext cx="3772" cy="1321"/>
              <a:chOff x="1722" y="932"/>
              <a:chExt cx="3772" cy="1321"/>
            </a:xfrm>
          </p:grpSpPr>
          <p:sp>
            <p:nvSpPr>
              <p:cNvPr id="46899" name="Rectangle 819"/>
              <p:cNvSpPr>
                <a:spLocks noChangeArrowheads="1"/>
              </p:cNvSpPr>
              <p:nvPr>
                <p:custDataLst>
                  <p:tags r:id="rId9"/>
                </p:custDataLst>
              </p:nvPr>
            </p:nvSpPr>
            <p:spPr bwMode="auto">
              <a:xfrm>
                <a:off x="1722" y="938"/>
                <a:ext cx="55" cy="849"/>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00" name="Rectangle 820"/>
              <p:cNvSpPr>
                <a:spLocks noChangeArrowheads="1"/>
              </p:cNvSpPr>
              <p:nvPr>
                <p:custDataLst>
                  <p:tags r:id="rId10"/>
                </p:custDataLst>
              </p:nvPr>
            </p:nvSpPr>
            <p:spPr bwMode="auto">
              <a:xfrm>
                <a:off x="5439" y="932"/>
                <a:ext cx="55" cy="132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01" name="Rectangle 821"/>
              <p:cNvSpPr>
                <a:spLocks noChangeArrowheads="1"/>
              </p:cNvSpPr>
              <p:nvPr>
                <p:custDataLst>
                  <p:tags r:id="rId11"/>
                </p:custDataLst>
              </p:nvPr>
            </p:nvSpPr>
            <p:spPr bwMode="auto">
              <a:xfrm>
                <a:off x="5438" y="1354"/>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902" name="Rectangle 822"/>
              <p:cNvSpPr>
                <a:spLocks noChangeArrowheads="1"/>
              </p:cNvSpPr>
              <p:nvPr>
                <p:custDataLst>
                  <p:tags r:id="rId12"/>
                </p:custDataLst>
              </p:nvPr>
            </p:nvSpPr>
            <p:spPr bwMode="auto">
              <a:xfrm>
                <a:off x="5438" y="987"/>
                <a:ext cx="56" cy="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6911" name="AutoShape 831"/>
            <p:cNvSpPr>
              <a:spLocks noChangeArrowheads="1"/>
            </p:cNvSpPr>
            <p:nvPr>
              <p:custDataLst>
                <p:tags r:id="rId6"/>
              </p:custDataLst>
            </p:nvPr>
          </p:nvSpPr>
          <p:spPr bwMode="auto">
            <a:xfrm>
              <a:off x="768" y="1584"/>
              <a:ext cx="1296" cy="960"/>
            </a:xfrm>
            <a:prstGeom prst="bracketPair">
              <a:avLst>
                <a:gd name="adj" fmla="val 16667"/>
              </a:avLst>
            </a:prstGeom>
            <a:noFill/>
            <a:ln w="444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60" name="Text Box 880"/>
            <p:cNvSpPr txBox="1">
              <a:spLocks noChangeArrowheads="1"/>
            </p:cNvSpPr>
            <p:nvPr>
              <p:custDataLst>
                <p:tags r:id="rId7"/>
              </p:custDataLst>
            </p:nvPr>
          </p:nvSpPr>
          <p:spPr bwMode="auto">
            <a:xfrm>
              <a:off x="1056" y="1776"/>
              <a:ext cx="443"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5400" b="1" dirty="0">
                  <a:latin typeface="Tahoma" pitchFamily="34" charset="0"/>
                  <a:cs typeface="Tahoma" pitchFamily="34" charset="0"/>
                </a:rPr>
                <a:t>Y</a:t>
              </a:r>
            </a:p>
          </p:txBody>
        </p:sp>
        <p:sp>
          <p:nvSpPr>
            <p:cNvPr id="46961" name="Text Box 881"/>
            <p:cNvSpPr txBox="1">
              <a:spLocks noChangeArrowheads="1"/>
            </p:cNvSpPr>
            <p:nvPr>
              <p:custDataLst>
                <p:tags r:id="rId8"/>
              </p:custDataLst>
            </p:nvPr>
          </p:nvSpPr>
          <p:spPr bwMode="auto">
            <a:xfrm>
              <a:off x="2064" y="1680"/>
              <a:ext cx="625" cy="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7200">
                  <a:latin typeface="msbm9" pitchFamily="34" charset="0"/>
                </a:rPr>
                <a:t>t</a:t>
              </a:r>
              <a:endParaRPr lang="en-US" sz="7200" b="1">
                <a:latin typeface="Tahoma" pitchFamily="34" charset="0"/>
                <a:cs typeface="Tahoma" pitchFamily="34" charset="0"/>
              </a:endParaRPr>
            </a:p>
          </p:txBody>
        </p:sp>
      </p:grpSp>
      <p:sp>
        <p:nvSpPr>
          <p:cNvPr id="46959" name="Text Box 879"/>
          <p:cNvSpPr txBox="1">
            <a:spLocks noChangeArrowheads="1"/>
          </p:cNvSpPr>
          <p:nvPr>
            <p:custDataLst>
              <p:tags r:id="rId5"/>
            </p:custDataLst>
          </p:nvPr>
        </p:nvSpPr>
        <p:spPr bwMode="auto">
          <a:xfrm>
            <a:off x="7237797" y="3265042"/>
            <a:ext cx="6540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en-US" sz="5400" b="1" dirty="0">
                <a:latin typeface="Tahoma" pitchFamily="34" charset="0"/>
                <a:cs typeface="Tahoma" pitchFamily="34" charset="0"/>
              </a:rPr>
              <a:t>X</a:t>
            </a:r>
          </a:p>
        </p:txBody>
      </p:sp>
      <mc:AlternateContent xmlns:mc="http://schemas.openxmlformats.org/markup-compatibility/2006" xmlns:a14="http://schemas.microsoft.com/office/drawing/2010/main">
        <mc:Choice Requires="a14">
          <p:sp>
            <p:nvSpPr>
              <p:cNvPr id="111" name="Rectangle 110"/>
              <p:cNvSpPr/>
              <p:nvPr/>
            </p:nvSpPr>
            <p:spPr>
              <a:xfrm>
                <a:off x="1100495" y="5867748"/>
                <a:ext cx="6639193" cy="893386"/>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endChr m:val="}"/>
                          <m:ctrlPr>
                            <a:rPr lang="en-GB" i="1">
                              <a:solidFill>
                                <a:prstClr val="black"/>
                              </a:solidFill>
                              <a:latin typeface="Cambria Math" panose="02040503050406030204" pitchFamily="18" charset="0"/>
                            </a:rPr>
                          </m:ctrlPr>
                        </m:dPr>
                        <m:e>
                          <m:r>
                            <a:rPr lang="en-GB" i="1">
                              <a:solidFill>
                                <a:prstClr val="black"/>
                              </a:solidFill>
                              <a:latin typeface="Cambria Math"/>
                              <a:ea typeface="Times New Roman"/>
                              <a:cs typeface="Times New Roman"/>
                            </a:rPr>
                            <m:t>𝑋</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e>
                      </m:d>
                      <m:r>
                        <a:rPr lang="en-GB" i="1">
                          <a:solidFill>
                            <a:prstClr val="black"/>
                          </a:solidFill>
                          <a:latin typeface="Cambria Math"/>
                          <a:ea typeface="Times New Roman"/>
                          <a:cs typeface="Times New Roman"/>
                        </a:rPr>
                        <m:t>=</m:t>
                      </m:r>
                      <m:limLow>
                        <m:limLowPr>
                          <m:ctrlPr>
                            <a:rPr lang="en-GB" i="1">
                              <a:solidFill>
                                <a:prstClr val="black"/>
                              </a:solidFill>
                              <a:latin typeface="Cambria Math" panose="02040503050406030204" pitchFamily="18" charset="0"/>
                            </a:rPr>
                          </m:ctrlPr>
                        </m:limLowPr>
                        <m:e>
                          <m:func>
                            <m:funcPr>
                              <m:ctrlPr>
                                <a:rPr lang="en-GB" i="1">
                                  <a:solidFill>
                                    <a:prstClr val="black"/>
                                  </a:solidFill>
                                  <a:latin typeface="Cambria Math" panose="02040503050406030204" pitchFamily="18" charset="0"/>
                                </a:rPr>
                              </m:ctrlPr>
                            </m:funcPr>
                            <m:fName>
                              <m:r>
                                <m:rPr>
                                  <m:sty m:val="p"/>
                                </m:rPr>
                                <a:rPr lang="en-GB">
                                  <a:solidFill>
                                    <a:prstClr val="black"/>
                                  </a:solidFill>
                                  <a:latin typeface="Cambria Math"/>
                                  <a:ea typeface="Times New Roman"/>
                                  <a:cs typeface="Times New Roman"/>
                                </a:rPr>
                                <m:t>arg</m:t>
                              </m:r>
                            </m:fName>
                            <m:e>
                              <m:r>
                                <a:rPr lang="en-GB" i="1">
                                  <a:solidFill>
                                    <a:prstClr val="black"/>
                                  </a:solidFill>
                                  <a:latin typeface="Cambria Math"/>
                                  <a:ea typeface="Times New Roman"/>
                                  <a:cs typeface="Times New Roman"/>
                                </a:rPr>
                                <m:t>𝑚𝑖𝑛</m:t>
                              </m:r>
                            </m:e>
                          </m:func>
                        </m:e>
                        <m:lim>
                          <m:r>
                            <a:rPr lang="en-GB" i="1">
                              <a:solidFill>
                                <a:prstClr val="black"/>
                              </a:solidFill>
                              <a:latin typeface="Cambria Math"/>
                              <a:ea typeface="Times New Roman"/>
                              <a:cs typeface="Times New Roman"/>
                            </a:rPr>
                            <m:t>𝑋</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lim>
                      </m:limLow>
                      <m:nary>
                        <m:naryPr>
                          <m:chr m:val="∑"/>
                          <m:limLoc m:val="undOvr"/>
                          <m:ctrlPr>
                            <a:rPr lang="en-GB" i="1">
                              <a:solidFill>
                                <a:prstClr val="black"/>
                              </a:solidFill>
                              <a:latin typeface="Cambria Math" panose="02040503050406030204" pitchFamily="18" charset="0"/>
                            </a:rPr>
                          </m:ctrlPr>
                        </m:naryPr>
                        <m:sub>
                          <m:r>
                            <a:rPr lang="en-GB" i="1">
                              <a:solidFill>
                                <a:prstClr val="black"/>
                              </a:solidFill>
                              <a:latin typeface="Cambria Math"/>
                              <a:ea typeface="Times New Roman"/>
                              <a:cs typeface="Times New Roman"/>
                            </a:rPr>
                            <m:t>𝑖</m:t>
                          </m:r>
                          <m:r>
                            <a:rPr lang="en-GB" i="1">
                              <a:solidFill>
                                <a:prstClr val="black"/>
                              </a:solidFill>
                              <a:latin typeface="Cambria Math"/>
                              <a:ea typeface="Times New Roman"/>
                              <a:cs typeface="Times New Roman"/>
                            </a:rPr>
                            <m:t>=1</m:t>
                          </m:r>
                        </m:sub>
                        <m:sup>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𝑁</m:t>
                              </m:r>
                            </m:e>
                            <m:sub>
                              <m:r>
                                <a:rPr lang="en-GB" i="1">
                                  <a:solidFill>
                                    <a:prstClr val="black"/>
                                  </a:solidFill>
                                  <a:latin typeface="Cambria Math"/>
                                  <a:ea typeface="Times New Roman"/>
                                  <a:cs typeface="Times New Roman"/>
                                </a:rPr>
                                <m:t>𝑦</m:t>
                              </m:r>
                              <m:r>
                                <a:rPr lang="en-GB" i="1">
                                  <a:solidFill>
                                    <a:prstClr val="black"/>
                                  </a:solidFill>
                                  <a:latin typeface="Cambria Math"/>
                                  <a:ea typeface="Times New Roman"/>
                                  <a:cs typeface="Times New Roman"/>
                                </a:rPr>
                                <m:t> </m:t>
                              </m:r>
                            </m:sub>
                          </m:sSub>
                        </m:sup>
                        <m:e>
                          <m:sSubSup>
                            <m:sSubSupPr>
                              <m:ctrlPr>
                                <a:rPr lang="en-GB" i="1">
                                  <a:solidFill>
                                    <a:prstClr val="black"/>
                                  </a:solidFill>
                                  <a:latin typeface="Cambria Math" panose="02040503050406030204" pitchFamily="18" charset="0"/>
                                </a:rPr>
                              </m:ctrlPr>
                            </m:sSubSupPr>
                            <m:e>
                              <m:d>
                                <m:dPr>
                                  <m:begChr m:val="‖"/>
                                  <m:endChr m:val="‖"/>
                                  <m:ctrlPr>
                                    <a:rPr lang="en-GB" i="1">
                                      <a:solidFill>
                                        <a:prstClr val="black"/>
                                      </a:solidFill>
                                      <a:latin typeface="Cambria Math" panose="02040503050406030204" pitchFamily="18" charset="0"/>
                                    </a:rPr>
                                  </m:ctrlPr>
                                </m:dPr>
                                <m:e>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𝑌</m:t>
                                      </m:r>
                                    </m:e>
                                    <m:sub>
                                      <m:r>
                                        <a:rPr lang="en-GB" i="1">
                                          <a:solidFill>
                                            <a:prstClr val="black"/>
                                          </a:solidFill>
                                          <a:latin typeface="Cambria Math"/>
                                          <a:ea typeface="Times New Roman"/>
                                          <a:cs typeface="Times New Roman"/>
                                        </a:rPr>
                                        <m:t>𝑖</m:t>
                                      </m:r>
                                    </m:sub>
                                  </m:sSub>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𝐷</m:t>
                                  </m:r>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𝑋</m:t>
                                      </m:r>
                                    </m:e>
                                    <m:sub>
                                      <m:r>
                                        <a:rPr lang="en-GB" i="1">
                                          <a:solidFill>
                                            <a:prstClr val="black"/>
                                          </a:solidFill>
                                          <a:latin typeface="Cambria Math"/>
                                          <a:ea typeface="Times New Roman"/>
                                          <a:cs typeface="Times New Roman"/>
                                        </a:rPr>
                                        <m:t>𝑖</m:t>
                                      </m:r>
                                    </m:sub>
                                  </m:sSub>
                                </m:e>
                              </m:d>
                            </m:e>
                            <m:sub>
                              <m:r>
                                <a:rPr lang="en-GB" i="1">
                                  <a:solidFill>
                                    <a:prstClr val="black"/>
                                  </a:solidFill>
                                  <a:latin typeface="Cambria Math"/>
                                  <a:ea typeface="Times New Roman"/>
                                  <a:cs typeface="Times New Roman"/>
                                </a:rPr>
                                <m:t>2</m:t>
                              </m:r>
                            </m:sub>
                            <m:sup>
                              <m:r>
                                <a:rPr lang="en-GB" i="1">
                                  <a:solidFill>
                                    <a:prstClr val="black"/>
                                  </a:solidFill>
                                  <a:latin typeface="Cambria Math"/>
                                  <a:ea typeface="Times New Roman"/>
                                  <a:cs typeface="Times New Roman"/>
                                </a:rPr>
                                <m:t>2</m:t>
                              </m:r>
                            </m:sup>
                          </m:sSubSup>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𝛾</m:t>
                          </m:r>
                          <m:sSub>
                            <m:sSubPr>
                              <m:ctrlPr>
                                <a:rPr lang="en-GB" i="1">
                                  <a:solidFill>
                                    <a:prstClr val="black"/>
                                  </a:solidFill>
                                  <a:latin typeface="Cambria Math" panose="02040503050406030204" pitchFamily="18" charset="0"/>
                                </a:rPr>
                              </m:ctrlPr>
                            </m:sSubPr>
                            <m:e>
                              <m:d>
                                <m:dPr>
                                  <m:begChr m:val="‖"/>
                                  <m:endChr m:val="‖"/>
                                  <m:ctrlPr>
                                    <a:rPr lang="en-GB" i="1">
                                      <a:solidFill>
                                        <a:prstClr val="black"/>
                                      </a:solidFill>
                                      <a:latin typeface="Cambria Math" panose="02040503050406030204" pitchFamily="18" charset="0"/>
                                    </a:rPr>
                                  </m:ctrlPr>
                                </m:dPr>
                                <m:e>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𝑋</m:t>
                                      </m:r>
                                    </m:e>
                                    <m:sub>
                                      <m:r>
                                        <a:rPr lang="en-GB" i="1">
                                          <a:solidFill>
                                            <a:prstClr val="black"/>
                                          </a:solidFill>
                                          <a:latin typeface="Cambria Math"/>
                                          <a:ea typeface="Times New Roman"/>
                                          <a:cs typeface="Times New Roman"/>
                                        </a:rPr>
                                        <m:t>𝑖</m:t>
                                      </m:r>
                                    </m:sub>
                                  </m:sSub>
                                </m:e>
                              </m:d>
                            </m:e>
                            <m:sub>
                              <m:r>
                                <a:rPr lang="en-GB" i="1">
                                  <a:solidFill>
                                    <a:prstClr val="black"/>
                                  </a:solidFill>
                                  <a:latin typeface="Cambria Math"/>
                                  <a:ea typeface="Times New Roman"/>
                                  <a:cs typeface="Times New Roman"/>
                                </a:rPr>
                                <m:t>1 </m:t>
                              </m:r>
                            </m:sub>
                          </m:sSub>
                        </m:e>
                      </m:nary>
                    </m:oMath>
                  </m:oMathPara>
                </a14:m>
                <a:endParaRPr lang="en-GB" dirty="0">
                  <a:solidFill>
                    <a:prstClr val="black"/>
                  </a:solidFill>
                  <a:latin typeface="Arial" pitchFamily="34" charset="0"/>
                  <a:cs typeface="Arial" pitchFamily="34" charset="0"/>
                </a:endParaRPr>
              </a:p>
            </p:txBody>
          </p:sp>
        </mc:Choice>
        <mc:Fallback xmlns="">
          <p:sp>
            <p:nvSpPr>
              <p:cNvPr id="111" name="Rectangle 110"/>
              <p:cNvSpPr>
                <a:spLocks noRot="1" noChangeAspect="1" noMove="1" noResize="1" noEditPoints="1" noAdjustHandles="1" noChangeArrowheads="1" noChangeShapeType="1" noTextEdit="1"/>
              </p:cNvSpPr>
              <p:nvPr/>
            </p:nvSpPr>
            <p:spPr>
              <a:xfrm>
                <a:off x="1100495" y="5867748"/>
                <a:ext cx="6639193" cy="893386"/>
              </a:xfrm>
              <a:prstGeom prst="rect">
                <a:avLst/>
              </a:prstGeom>
              <a:blipFill rotWithShape="1">
                <a:blip r:embed="rId96"/>
                <a:stretch>
                  <a:fillRect/>
                </a:stretch>
              </a:blipFill>
            </p:spPr>
            <p:txBody>
              <a:bodyPr/>
              <a:lstStyle/>
              <a:p>
                <a:r>
                  <a:rPr lang="en-GB">
                    <a:noFill/>
                  </a:rPr>
                  <a:t> </a:t>
                </a:r>
              </a:p>
            </p:txBody>
          </p:sp>
        </mc:Fallback>
      </mc:AlternateContent>
      <p:sp>
        <p:nvSpPr>
          <p:cNvPr id="112" name="Title 6"/>
          <p:cNvSpPr>
            <a:spLocks noGrp="1"/>
          </p:cNvSpPr>
          <p:nvPr>
            <p:ph type="title"/>
          </p:nvPr>
        </p:nvSpPr>
        <p:spPr>
          <a:xfrm>
            <a:off x="803335" y="188640"/>
            <a:ext cx="7992888" cy="1080120"/>
          </a:xfrm>
        </p:spPr>
        <p:txBody>
          <a:bodyPr/>
          <a:lstStyle/>
          <a:p>
            <a:pPr marL="457200" indent="-457200" algn="ctr">
              <a:buFont typeface="Wingdings" panose="05000000000000000000" pitchFamily="2" charset="2"/>
              <a:buChar char="Ø"/>
            </a:pPr>
            <a:r>
              <a:rPr lang="en-GB" sz="2400" dirty="0"/>
              <a:t>Compressed sensing </a:t>
            </a:r>
            <a:br>
              <a:rPr lang="en-GB" sz="2400" i="1" dirty="0"/>
            </a:br>
            <a:r>
              <a:rPr lang="en-GB" sz="2400" i="1" dirty="0"/>
              <a:t>K-SVD/OMP</a:t>
            </a:r>
            <a:endParaRPr lang="en-GB" sz="2400" dirty="0"/>
          </a:p>
        </p:txBody>
      </p:sp>
      <p:cxnSp>
        <p:nvCxnSpPr>
          <p:cNvPr id="3" name="Straight Arrow Connector 2"/>
          <p:cNvCxnSpPr/>
          <p:nvPr/>
        </p:nvCxnSpPr>
        <p:spPr>
          <a:xfrm flipH="1">
            <a:off x="925103" y="4592018"/>
            <a:ext cx="349250" cy="255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9512" y="4934918"/>
            <a:ext cx="1594904" cy="923330"/>
          </a:xfrm>
          <a:prstGeom prst="rect">
            <a:avLst/>
          </a:prstGeom>
          <a:noFill/>
        </p:spPr>
        <p:txBody>
          <a:bodyPr wrap="square" rtlCol="0">
            <a:spAutoFit/>
          </a:bodyPr>
          <a:lstStyle/>
          <a:p>
            <a:r>
              <a:rPr lang="en-GB" dirty="0"/>
              <a:t>Initial ensemble geostatistic</a:t>
            </a:r>
          </a:p>
        </p:txBody>
      </p:sp>
      <p:cxnSp>
        <p:nvCxnSpPr>
          <p:cNvPr id="113" name="Straight Arrow Connector 112"/>
          <p:cNvCxnSpPr/>
          <p:nvPr/>
        </p:nvCxnSpPr>
        <p:spPr>
          <a:xfrm flipH="1">
            <a:off x="3898079" y="4549155"/>
            <a:ext cx="349250" cy="255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152488" y="4892055"/>
            <a:ext cx="1594904" cy="923330"/>
          </a:xfrm>
          <a:prstGeom prst="rect">
            <a:avLst/>
          </a:prstGeom>
          <a:noFill/>
        </p:spPr>
        <p:txBody>
          <a:bodyPr wrap="square" rtlCol="0">
            <a:spAutoFit/>
          </a:bodyPr>
          <a:lstStyle/>
          <a:p>
            <a:r>
              <a:rPr lang="en-GB" dirty="0"/>
              <a:t>Target: Dictionary </a:t>
            </a:r>
          </a:p>
          <a:p>
            <a:r>
              <a:rPr lang="en-GB" dirty="0"/>
              <a:t>From </a:t>
            </a:r>
            <a:r>
              <a:rPr lang="en-GB" i="1" dirty="0"/>
              <a:t>K-SVD</a:t>
            </a:r>
          </a:p>
        </p:txBody>
      </p:sp>
      <p:sp>
        <p:nvSpPr>
          <p:cNvPr id="115" name="TextBox 114"/>
          <p:cNvSpPr txBox="1"/>
          <p:nvPr/>
        </p:nvSpPr>
        <p:spPr>
          <a:xfrm>
            <a:off x="6974657" y="5517232"/>
            <a:ext cx="1594904" cy="923330"/>
          </a:xfrm>
          <a:prstGeom prst="rect">
            <a:avLst/>
          </a:prstGeom>
          <a:noFill/>
        </p:spPr>
        <p:txBody>
          <a:bodyPr wrap="square" rtlCol="0">
            <a:spAutoFit/>
          </a:bodyPr>
          <a:lstStyle/>
          <a:p>
            <a:r>
              <a:rPr lang="en-GB" dirty="0"/>
              <a:t>Target: Sparse signal from </a:t>
            </a:r>
            <a:r>
              <a:rPr lang="en-GB" i="1" dirty="0"/>
              <a:t>OMP</a:t>
            </a:r>
          </a:p>
        </p:txBody>
      </p:sp>
      <p:sp>
        <p:nvSpPr>
          <p:cNvPr id="5" name="TextBox 4"/>
          <p:cNvSpPr txBox="1"/>
          <p:nvPr/>
        </p:nvSpPr>
        <p:spPr>
          <a:xfrm>
            <a:off x="467544" y="2564904"/>
            <a:ext cx="2880320" cy="276999"/>
          </a:xfrm>
          <a:prstGeom prst="rect">
            <a:avLst/>
          </a:prstGeom>
          <a:noFill/>
        </p:spPr>
        <p:txBody>
          <a:bodyPr wrap="square" rtlCol="0">
            <a:spAutoFit/>
          </a:bodyPr>
          <a:lstStyle/>
          <a:p>
            <a:r>
              <a:rPr lang="en-GB" sz="1200" dirty="0"/>
              <a:t>[ncells </a:t>
            </a:r>
            <a:r>
              <a:rPr lang="en-GB" sz="1200" b="1" dirty="0"/>
              <a:t>:</a:t>
            </a:r>
            <a:r>
              <a:rPr lang="en-GB" sz="1200" dirty="0"/>
              <a:t> n_ini_realizations]</a:t>
            </a:r>
          </a:p>
        </p:txBody>
      </p:sp>
      <p:sp>
        <p:nvSpPr>
          <p:cNvPr id="117" name="TextBox 116"/>
          <p:cNvSpPr txBox="1"/>
          <p:nvPr/>
        </p:nvSpPr>
        <p:spPr>
          <a:xfrm>
            <a:off x="3543768" y="2577107"/>
            <a:ext cx="2262485" cy="276999"/>
          </a:xfrm>
          <a:prstGeom prst="rect">
            <a:avLst/>
          </a:prstGeom>
          <a:noFill/>
        </p:spPr>
        <p:txBody>
          <a:bodyPr wrap="square" rtlCol="0">
            <a:spAutoFit/>
          </a:bodyPr>
          <a:lstStyle/>
          <a:p>
            <a:r>
              <a:rPr lang="en-GB" sz="1200" dirty="0"/>
              <a:t>[ncells </a:t>
            </a:r>
            <a:r>
              <a:rPr lang="en-GB" sz="1200" b="1" dirty="0"/>
              <a:t>:</a:t>
            </a:r>
            <a:r>
              <a:rPr lang="en-GB" sz="1200" dirty="0"/>
              <a:t> nkcluster_realizations]</a:t>
            </a:r>
          </a:p>
        </p:txBody>
      </p:sp>
      <p:sp>
        <p:nvSpPr>
          <p:cNvPr id="6" name="Rectangle 5"/>
          <p:cNvSpPr/>
          <p:nvPr/>
        </p:nvSpPr>
        <p:spPr>
          <a:xfrm>
            <a:off x="2843808" y="3226768"/>
            <a:ext cx="504056" cy="107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843808" y="3445049"/>
            <a:ext cx="504056" cy="369332"/>
          </a:xfrm>
          <a:prstGeom prst="rect">
            <a:avLst/>
          </a:prstGeom>
          <a:noFill/>
        </p:spPr>
        <p:txBody>
          <a:bodyPr wrap="square" rtlCol="0">
            <a:spAutoFit/>
          </a:bodyPr>
          <a:lstStyle/>
          <a:p>
            <a:r>
              <a:rPr lang="en-GB" dirty="0"/>
              <a:t>=</a:t>
            </a:r>
          </a:p>
        </p:txBody>
      </p:sp>
      <p:sp>
        <p:nvSpPr>
          <p:cNvPr id="120" name="TextBox 119"/>
          <p:cNvSpPr txBox="1"/>
          <p:nvPr/>
        </p:nvSpPr>
        <p:spPr>
          <a:xfrm>
            <a:off x="6727007" y="2392441"/>
            <a:ext cx="3524873" cy="461665"/>
          </a:xfrm>
          <a:prstGeom prst="rect">
            <a:avLst/>
          </a:prstGeom>
          <a:noFill/>
        </p:spPr>
        <p:txBody>
          <a:bodyPr wrap="square" rtlCol="0">
            <a:spAutoFit/>
          </a:bodyPr>
          <a:lstStyle/>
          <a:p>
            <a:r>
              <a:rPr lang="en-GB" sz="1200" dirty="0"/>
              <a:t>[nkcluster_realizations</a:t>
            </a:r>
          </a:p>
          <a:p>
            <a:r>
              <a:rPr lang="en-GB" sz="1200" dirty="0"/>
              <a:t> </a:t>
            </a:r>
            <a:r>
              <a:rPr lang="en-GB" sz="1200" b="1" dirty="0"/>
              <a:t>:</a:t>
            </a:r>
            <a:r>
              <a:rPr lang="en-GB" sz="1200" dirty="0"/>
              <a:t> nkcluster_realizations]</a:t>
            </a:r>
          </a:p>
        </p:txBody>
      </p:sp>
      <p:cxnSp>
        <p:nvCxnSpPr>
          <p:cNvPr id="121" name="Straight Arrow Connector 120"/>
          <p:cNvCxnSpPr/>
          <p:nvPr/>
        </p:nvCxnSpPr>
        <p:spPr>
          <a:xfrm flipH="1">
            <a:off x="7521166" y="5338516"/>
            <a:ext cx="349250" cy="255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Left Brace 7"/>
          <p:cNvSpPr/>
          <p:nvPr/>
        </p:nvSpPr>
        <p:spPr>
          <a:xfrm>
            <a:off x="3480803" y="1340768"/>
            <a:ext cx="258526" cy="12032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3783778" y="1340768"/>
            <a:ext cx="5180709" cy="369332"/>
          </a:xfrm>
          <a:prstGeom prst="rect">
            <a:avLst/>
          </a:prstGeom>
          <a:noFill/>
        </p:spPr>
        <p:txBody>
          <a:bodyPr wrap="square" rtlCol="0">
            <a:spAutoFit/>
          </a:bodyPr>
          <a:lstStyle/>
          <a:p>
            <a:r>
              <a:rPr lang="en-GB" dirty="0"/>
              <a:t>Step 1: K means clustering to select atoms (D)</a:t>
            </a:r>
          </a:p>
        </p:txBody>
      </p:sp>
      <p:sp>
        <p:nvSpPr>
          <p:cNvPr id="124" name="TextBox 123"/>
          <p:cNvSpPr txBox="1"/>
          <p:nvPr/>
        </p:nvSpPr>
        <p:spPr>
          <a:xfrm>
            <a:off x="3828229" y="1757702"/>
            <a:ext cx="5180709" cy="369332"/>
          </a:xfrm>
          <a:prstGeom prst="rect">
            <a:avLst/>
          </a:prstGeom>
          <a:noFill/>
        </p:spPr>
        <p:txBody>
          <a:bodyPr wrap="square" rtlCol="0">
            <a:spAutoFit/>
          </a:bodyPr>
          <a:lstStyle/>
          <a:p>
            <a:r>
              <a:rPr lang="en-GB" dirty="0"/>
              <a:t>Step 2: freeze D and update X with OMP</a:t>
            </a:r>
          </a:p>
        </p:txBody>
      </p:sp>
      <p:sp>
        <p:nvSpPr>
          <p:cNvPr id="125" name="TextBox 124"/>
          <p:cNvSpPr txBox="1"/>
          <p:nvPr/>
        </p:nvSpPr>
        <p:spPr>
          <a:xfrm>
            <a:off x="3828228" y="2132856"/>
            <a:ext cx="5180709" cy="369332"/>
          </a:xfrm>
          <a:prstGeom prst="rect">
            <a:avLst/>
          </a:prstGeom>
          <a:noFill/>
        </p:spPr>
        <p:txBody>
          <a:bodyPr wrap="square" rtlCol="0">
            <a:spAutoFit/>
          </a:bodyPr>
          <a:lstStyle/>
          <a:p>
            <a:r>
              <a:rPr lang="en-GB" dirty="0"/>
              <a:t>Step 3: freeze X and update D with K_SVD</a:t>
            </a:r>
          </a:p>
        </p:txBody>
      </p:sp>
      <p:sp>
        <p:nvSpPr>
          <p:cNvPr id="126" name="Slide Number Placeholder 3"/>
          <p:cNvSpPr>
            <a:spLocks noGrp="1"/>
          </p:cNvSpPr>
          <p:nvPr>
            <p:ph type="sldNum" sz="quarter" idx="12"/>
          </p:nvPr>
        </p:nvSpPr>
        <p:spPr>
          <a:xfrm>
            <a:off x="6553200" y="6356350"/>
            <a:ext cx="2133600" cy="365125"/>
          </a:xfrm>
        </p:spPr>
        <p:txBody>
          <a:bodyPr/>
          <a:lstStyle/>
          <a:p>
            <a:fld id="{F758A139-7ABE-46A1-B082-C2C77667394C}" type="slidenum">
              <a:rPr lang="en-GB" sz="1800" b="1" smtClean="0">
                <a:solidFill>
                  <a:srgbClr val="FF0000"/>
                </a:solidFill>
              </a:rPr>
              <a:pPr/>
              <a:t>23</a:t>
            </a:fld>
            <a:endParaRPr lang="en-GB" sz="1800" b="1" dirty="0">
              <a:solidFill>
                <a:srgbClr val="FF0000"/>
              </a:solidFill>
            </a:endParaRPr>
          </a:p>
        </p:txBody>
      </p:sp>
    </p:spTree>
    <p:extLst>
      <p:ext uri="{BB962C8B-B14F-4D97-AF65-F5344CB8AC3E}">
        <p14:creationId xmlns:p14="http://schemas.microsoft.com/office/powerpoint/2010/main" val="70099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515" name="Rectangle 3"/>
              <p:cNvSpPr>
                <a:spLocks noGrp="1" noChangeArrowheads="1"/>
              </p:cNvSpPr>
              <p:nvPr>
                <p:ph type="body" sz="half" idx="2"/>
                <p:custDataLst>
                  <p:tags r:id="rId1"/>
                </p:custDataLst>
              </p:nvPr>
            </p:nvSpPr>
            <p:spPr>
              <a:xfrm>
                <a:off x="4648200" y="1828800"/>
                <a:ext cx="4100264" cy="4267200"/>
              </a:xfrm>
              <a:noFill/>
              <a:ln w="38100">
                <a:solidFill>
                  <a:schemeClr val="accent2"/>
                </a:solidFill>
                <a:miter lim="800000"/>
                <a:headEnd/>
                <a:tailEnd/>
              </a:ln>
            </p:spPr>
            <p:txBody>
              <a:bodyPr>
                <a:noAutofit/>
              </a:bodyPr>
              <a:lstStyle/>
              <a:p>
                <a:r>
                  <a:rPr lang="en-US" sz="1800" dirty="0">
                    <a:latin typeface="Times New Roman" panose="02020603050405020304" pitchFamily="18" charset="0"/>
                    <a:cs typeface="Times New Roman" panose="02020603050405020304" pitchFamily="18" charset="0"/>
                  </a:rPr>
                  <a:t>Replace unused atom with minimally represented  signal </a:t>
                </a:r>
              </a:p>
              <a:p>
                <a:r>
                  <a:rPr lang="en-US" sz="1800" dirty="0">
                    <a:latin typeface="Times New Roman" panose="02020603050405020304" pitchFamily="18" charset="0"/>
                    <a:cs typeface="Times New Roman" panose="02020603050405020304" pitchFamily="18" charset="0"/>
                  </a:rPr>
                  <a:t>Identify signals that use </a:t>
                </a:r>
                <a:r>
                  <a:rPr lang="en-US" sz="1800" i="1" dirty="0">
                    <a:latin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atom (non zero entries in rows of </a:t>
                </a:r>
                <a:r>
                  <a:rPr lang="en-US" sz="1800" b="1" dirty="0">
                    <a:latin typeface="Times New Roman" panose="02020603050405020304" pitchFamily="18" charset="0"/>
                    <a:cs typeface="Times New Roman" panose="02020603050405020304" pitchFamily="18" charset="0"/>
                  </a:rPr>
                  <a:t>X</a:t>
                </a:r>
                <a:r>
                  <a:rPr lang="en-US" sz="1800" dirty="0">
                    <a:latin typeface="Times New Roman" panose="02020603050405020304" pitchFamily="18" charset="0"/>
                    <a:cs typeface="Times New Roman" panose="02020603050405020304" pitchFamily="18" charset="0"/>
                  </a:rPr>
                  <a:t>) </a:t>
                </a:r>
              </a:p>
              <a:p>
                <a:pPr>
                  <a:lnSpc>
                    <a:spcPct val="90000"/>
                  </a:lnSpc>
                </a:pPr>
                <a:r>
                  <a:rPr lang="en-US" sz="1800" dirty="0"/>
                  <a:t>Deselect </a:t>
                </a:r>
                <a:r>
                  <a:rPr lang="en-US" sz="1800" i="1" dirty="0"/>
                  <a:t>k</a:t>
                </a:r>
                <a:r>
                  <a:rPr lang="en-US" sz="1800" dirty="0"/>
                  <a:t>-</a:t>
                </a:r>
                <a:r>
                  <a:rPr lang="en-US" sz="1800" dirty="0" err="1"/>
                  <a:t>th</a:t>
                </a:r>
                <a:r>
                  <a:rPr lang="en-US" sz="1800" dirty="0"/>
                  <a:t> atom from dictionary</a:t>
                </a:r>
              </a:p>
              <a:p>
                <a:pPr>
                  <a:lnSpc>
                    <a:spcPct val="90000"/>
                  </a:lnSpc>
                </a:pPr>
                <a:r>
                  <a:rPr lang="en-US" sz="1800" dirty="0"/>
                  <a:t>Find coding error matrix of these signals</a:t>
                </a:r>
              </a:p>
              <a:p>
                <a:pPr>
                  <a:lnSpc>
                    <a:spcPct val="90000"/>
                  </a:lnSpc>
                </a:pPr>
                <a:r>
                  <a:rPr lang="en-US" sz="1800" dirty="0"/>
                  <a:t>Minimize this error matrix with rank-1 approximation from SVD</a:t>
                </a:r>
              </a:p>
              <a:p>
                <a:r>
                  <a:rPr lang="en-US" sz="1800" dirty="0"/>
                  <a:t>[</a:t>
                </a:r>
                <a:r>
                  <a:rPr lang="en-US" sz="1800" b="1" dirty="0"/>
                  <a:t>U</a:t>
                </a:r>
                <a:r>
                  <a:rPr lang="en-US" sz="1800" dirty="0"/>
                  <a:t>,</a:t>
                </a:r>
                <a:r>
                  <a:rPr lang="en-US" sz="1800" b="1" dirty="0"/>
                  <a:t>S</a:t>
                </a:r>
                <a:r>
                  <a:rPr lang="en-US" sz="1800" dirty="0"/>
                  <a:t>,</a:t>
                </a:r>
                <a:r>
                  <a:rPr lang="en-US" sz="1800" b="1" dirty="0"/>
                  <a:t>V</a:t>
                </a:r>
                <a:r>
                  <a:rPr lang="en-US" sz="1800" dirty="0"/>
                  <a:t>] = </a:t>
                </a:r>
                <a:r>
                  <a:rPr lang="en-US" sz="1800" dirty="0" err="1"/>
                  <a:t>svd</a:t>
                </a:r>
                <a:r>
                  <a:rPr lang="en-US" sz="1800" dirty="0"/>
                  <a:t>(</a:t>
                </a:r>
                <a:r>
                  <a:rPr lang="en-US" sz="1800" dirty="0" err="1"/>
                  <a:t>E</a:t>
                </a:r>
                <a:r>
                  <a:rPr lang="en-US" sz="1800" baseline="-25000" dirty="0" err="1"/>
                  <a:t>k</a:t>
                </a:r>
                <a:r>
                  <a:rPr lang="en-US" sz="1800" dirty="0"/>
                  <a:t>)</a:t>
                </a:r>
              </a:p>
              <a:p>
                <a:r>
                  <a:rPr lang="en-US" sz="1800" dirty="0"/>
                  <a:t>Replace coefficient of atom </a:t>
                </a:r>
                <a:r>
                  <a:rPr lang="en-US" sz="1800" b="1" dirty="0"/>
                  <a:t>d</a:t>
                </a:r>
                <a:r>
                  <a:rPr lang="en-US" sz="1800" i="1" baseline="-25000" dirty="0"/>
                  <a:t>k</a:t>
                </a:r>
                <a:r>
                  <a:rPr lang="en-US" sz="1800" dirty="0"/>
                  <a:t> in </a:t>
                </a:r>
                <a:r>
                  <a:rPr lang="en-US" sz="1800" b="1" dirty="0"/>
                  <a:t>X </a:t>
                </a:r>
                <a:r>
                  <a:rPr lang="en-US" sz="1800" dirty="0"/>
                  <a:t>with entries of </a:t>
                </a:r>
                <a:r>
                  <a:rPr lang="en-US" sz="1800" b="1" dirty="0"/>
                  <a:t>s</a:t>
                </a:r>
                <a:r>
                  <a:rPr lang="en-US" sz="1800" baseline="-25000" dirty="0"/>
                  <a:t>1</a:t>
                </a:r>
                <a:r>
                  <a:rPr lang="en-US" sz="1800" b="1" dirty="0"/>
                  <a:t>v</a:t>
                </a:r>
                <a:r>
                  <a:rPr lang="en-US" sz="1800" baseline="-25000" dirty="0"/>
                  <a:t>1</a:t>
                </a:r>
                <a:endParaRPr lang="en-US" sz="1800" dirty="0"/>
              </a:p>
              <a:p>
                <a:r>
                  <a:rPr lang="en-US" sz="1800" b="1" dirty="0"/>
                  <a:t>d</a:t>
                </a:r>
                <a:r>
                  <a:rPr lang="en-US" sz="1800" i="1" baseline="-25000" dirty="0"/>
                  <a:t>k</a:t>
                </a:r>
                <a:r>
                  <a:rPr lang="en-US" sz="1800" dirty="0"/>
                  <a:t> = </a:t>
                </a:r>
                <a:r>
                  <a:rPr lang="en-US" sz="1800" b="1" dirty="0"/>
                  <a:t>u</a:t>
                </a:r>
                <a:r>
                  <a:rPr lang="en-US" sz="1800" baseline="-25000" dirty="0"/>
                  <a:t>1</a:t>
                </a:r>
                <a:r>
                  <a:rPr lang="en-US" sz="1800" dirty="0"/>
                  <a:t>/</a:t>
                </a:r>
                <a14:m>
                  <m:oMath xmlns:m="http://schemas.openxmlformats.org/officeDocument/2006/math">
                    <m:r>
                      <a:rPr lang="en-US" sz="1800" i="1">
                        <a:latin typeface="Cambria Math"/>
                      </a:rPr>
                      <m:t>||</m:t>
                    </m:r>
                  </m:oMath>
                </a14:m>
                <a:r>
                  <a:rPr lang="en-US" sz="1800" b="1" dirty="0"/>
                  <a:t>u</a:t>
                </a:r>
                <a:r>
                  <a:rPr lang="en-US" sz="1800" baseline="-25000" dirty="0"/>
                  <a:t>1</a:t>
                </a:r>
                <a14:m>
                  <m:oMath xmlns:m="http://schemas.openxmlformats.org/officeDocument/2006/math">
                    <m:r>
                      <a:rPr lang="en-US" sz="1800" i="1">
                        <a:latin typeface="Cambria Math"/>
                      </a:rPr>
                      <m:t>||</m:t>
                    </m:r>
                  </m:oMath>
                </a14:m>
                <a:r>
                  <a:rPr lang="en-US" sz="1800" baseline="-25000" dirty="0"/>
                  <a:t>2</a:t>
                </a:r>
                <a:endParaRPr lang="en-US" sz="1800" b="1" dirty="0"/>
              </a:p>
              <a:p>
                <a:pPr>
                  <a:lnSpc>
                    <a:spcPct val="90000"/>
                  </a:lnSpc>
                </a:pPr>
                <a:endParaRPr lang="en-US" sz="1800" dirty="0"/>
              </a:p>
              <a:p>
                <a:endParaRPr lang="en-US" sz="1800" dirty="0">
                  <a:latin typeface="Times New Roman" panose="02020603050405020304" pitchFamily="18" charset="0"/>
                  <a:cs typeface="Times New Roman" panose="02020603050405020304" pitchFamily="18" charset="0"/>
                </a:endParaRPr>
              </a:p>
            </p:txBody>
          </p:sp>
        </mc:Choice>
        <mc:Fallback xmlns="">
          <p:sp>
            <p:nvSpPr>
              <p:cNvPr id="64515" name="Rectangle 3"/>
              <p:cNvSpPr>
                <a:spLocks noGrp="1" noRot="1" noChangeAspect="1" noMove="1" noResize="1" noEditPoints="1" noAdjustHandles="1" noChangeArrowheads="1" noChangeShapeType="1" noTextEdit="1"/>
              </p:cNvSpPr>
              <p:nvPr>
                <p:ph type="body" sz="half" idx="2"/>
                <p:custDataLst>
                  <p:tags r:id="rId11"/>
                </p:custDataLst>
              </p:nvPr>
            </p:nvSpPr>
            <p:spPr>
              <a:xfrm>
                <a:off x="4648200" y="1828800"/>
                <a:ext cx="4100264" cy="4267200"/>
              </a:xfrm>
              <a:blipFill rotWithShape="1">
                <a:blip r:embed="rId12"/>
                <a:stretch>
                  <a:fillRect l="-590" t="-283" r="-295"/>
                </a:stretch>
              </a:blipFill>
              <a:ln w="38100">
                <a:solidFill>
                  <a:schemeClr val="accent2"/>
                </a:solidFill>
                <a:miter lim="800000"/>
                <a:headEnd/>
                <a:tailEnd/>
              </a:ln>
            </p:spPr>
            <p:txBody>
              <a:bodyPr/>
              <a:lstStyle/>
              <a:p>
                <a:r>
                  <a:rPr lang="en-GB">
                    <a:noFill/>
                  </a:rPr>
                  <a:t> </a:t>
                </a:r>
              </a:p>
            </p:txBody>
          </p:sp>
        </mc:Fallback>
      </mc:AlternateContent>
      <p:sp>
        <p:nvSpPr>
          <p:cNvPr id="64516" name="Rectangle 4"/>
          <p:cNvSpPr>
            <a:spLocks noChangeArrowheads="1"/>
          </p:cNvSpPr>
          <p:nvPr>
            <p:custDataLst>
              <p:tags r:id="rId2"/>
            </p:custDataLst>
          </p:nvPr>
        </p:nvSpPr>
        <p:spPr bwMode="auto">
          <a:xfrm>
            <a:off x="904875" y="1905000"/>
            <a:ext cx="2743200" cy="762000"/>
          </a:xfrm>
          <a:prstGeom prst="rect">
            <a:avLst/>
          </a:prstGeom>
          <a:noFill/>
          <a:ln w="38100">
            <a:solidFill>
              <a:schemeClr val="accent2"/>
            </a:solidFill>
            <a:miter lim="800000"/>
            <a:headEnd/>
            <a:tailEnd/>
          </a:ln>
          <a:effectLst/>
        </p:spPr>
        <p:txBody>
          <a:bodyPr wrap="none" anchor="ctr"/>
          <a:lstStyle/>
          <a:p>
            <a:pPr algn="ctr"/>
            <a:r>
              <a:rPr lang="en-US" b="1" dirty="0">
                <a:latin typeface="Times New Roman" panose="02020603050405020304" pitchFamily="18" charset="0"/>
                <a:cs typeface="Times New Roman" panose="02020603050405020304" pitchFamily="18" charset="0"/>
              </a:rPr>
              <a:t>Initialize Dictionary</a:t>
            </a:r>
          </a:p>
        </p:txBody>
      </p:sp>
      <p:sp>
        <p:nvSpPr>
          <p:cNvPr id="64517" name="Rectangle 5"/>
          <p:cNvSpPr>
            <a:spLocks noChangeArrowheads="1"/>
          </p:cNvSpPr>
          <p:nvPr>
            <p:custDataLst>
              <p:tags r:id="rId3"/>
            </p:custDataLst>
          </p:nvPr>
        </p:nvSpPr>
        <p:spPr bwMode="auto">
          <a:xfrm>
            <a:off x="914400" y="3124200"/>
            <a:ext cx="2743200" cy="762000"/>
          </a:xfrm>
          <a:prstGeom prst="rect">
            <a:avLst/>
          </a:prstGeom>
          <a:noFill/>
          <a:ln w="38100">
            <a:solidFill>
              <a:schemeClr val="accent2"/>
            </a:solidFill>
            <a:miter lim="800000"/>
            <a:headEnd/>
            <a:tailEnd/>
          </a:ln>
          <a:effectLst/>
        </p:spPr>
        <p:txBody>
          <a:bodyPr wrap="none" anchor="ctr"/>
          <a:lstStyle/>
          <a:p>
            <a:pPr algn="ctr"/>
            <a:r>
              <a:rPr lang="en-US" b="1" dirty="0">
                <a:latin typeface="Times New Roman" panose="02020603050405020304" pitchFamily="18" charset="0"/>
                <a:cs typeface="Times New Roman" panose="02020603050405020304" pitchFamily="18" charset="0"/>
              </a:rPr>
              <a:t>Sparse Coding</a:t>
            </a:r>
          </a:p>
          <a:p>
            <a:pPr algn="ctr"/>
            <a:r>
              <a:rPr lang="en-US" dirty="0">
                <a:latin typeface="Times New Roman" panose="02020603050405020304" pitchFamily="18" charset="0"/>
                <a:cs typeface="Times New Roman" panose="02020603050405020304" pitchFamily="18" charset="0"/>
              </a:rPr>
              <a:t>(OMP)</a:t>
            </a:r>
          </a:p>
        </p:txBody>
      </p:sp>
      <p:sp>
        <p:nvSpPr>
          <p:cNvPr id="64518" name="Rectangle 6"/>
          <p:cNvSpPr>
            <a:spLocks noChangeArrowheads="1"/>
          </p:cNvSpPr>
          <p:nvPr>
            <p:custDataLst>
              <p:tags r:id="rId4"/>
            </p:custDataLst>
          </p:nvPr>
        </p:nvSpPr>
        <p:spPr bwMode="auto">
          <a:xfrm>
            <a:off x="914400" y="4495800"/>
            <a:ext cx="2743200" cy="1066800"/>
          </a:xfrm>
          <a:prstGeom prst="rect">
            <a:avLst/>
          </a:prstGeom>
          <a:noFill/>
          <a:ln w="38100">
            <a:solidFill>
              <a:schemeClr val="accent2"/>
            </a:solidFill>
            <a:miter lim="800000"/>
            <a:headEnd/>
            <a:tailEnd/>
          </a:ln>
          <a:effectLst/>
        </p:spPr>
        <p:txBody>
          <a:bodyPr wrap="none" anchor="ctr"/>
          <a:lstStyle/>
          <a:p>
            <a:pPr algn="ctr"/>
            <a:r>
              <a:rPr lang="en-US" b="1" dirty="0">
                <a:latin typeface="Times New Roman" panose="02020603050405020304" pitchFamily="18" charset="0"/>
                <a:cs typeface="Times New Roman" panose="02020603050405020304" pitchFamily="18" charset="0"/>
              </a:rPr>
              <a:t>Update Dictionary</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One atom at a time</a:t>
            </a:r>
            <a:endParaRPr lang="en-US" b="1" dirty="0">
              <a:latin typeface="Times New Roman" panose="02020603050405020304" pitchFamily="18" charset="0"/>
              <a:cs typeface="Times New Roman" panose="02020603050405020304" pitchFamily="18" charset="0"/>
            </a:endParaRPr>
          </a:p>
        </p:txBody>
      </p:sp>
      <p:sp>
        <p:nvSpPr>
          <p:cNvPr id="64519" name="AutoShape 7"/>
          <p:cNvSpPr>
            <a:spLocks noChangeArrowheads="1"/>
          </p:cNvSpPr>
          <p:nvPr>
            <p:custDataLst>
              <p:tags r:id="rId5"/>
            </p:custDataLst>
          </p:nvPr>
        </p:nvSpPr>
        <p:spPr bwMode="auto">
          <a:xfrm>
            <a:off x="2125663" y="2667000"/>
            <a:ext cx="304800" cy="457200"/>
          </a:xfrm>
          <a:prstGeom prst="downArrow">
            <a:avLst>
              <a:gd name="adj1" fmla="val 50000"/>
              <a:gd name="adj2" fmla="val 37500"/>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64520" name="AutoShape 8"/>
          <p:cNvSpPr>
            <a:spLocks noChangeArrowheads="1"/>
          </p:cNvSpPr>
          <p:nvPr>
            <p:custDataLst>
              <p:tags r:id="rId6"/>
            </p:custDataLst>
          </p:nvPr>
        </p:nvSpPr>
        <p:spPr bwMode="auto">
          <a:xfrm>
            <a:off x="2136775" y="3810000"/>
            <a:ext cx="304800" cy="642938"/>
          </a:xfrm>
          <a:prstGeom prst="downArrow">
            <a:avLst>
              <a:gd name="adj1" fmla="val 50000"/>
              <a:gd name="adj2" fmla="val 52734"/>
            </a:avLst>
          </a:prstGeom>
          <a:solidFill>
            <a:schemeClr val="tx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64521" name="Freeform 9"/>
          <p:cNvSpPr>
            <a:spLocks/>
          </p:cNvSpPr>
          <p:nvPr>
            <p:custDataLst>
              <p:tags r:id="rId7"/>
            </p:custDataLst>
          </p:nvPr>
        </p:nvSpPr>
        <p:spPr bwMode="auto">
          <a:xfrm>
            <a:off x="239713" y="3505200"/>
            <a:ext cx="623887" cy="1589088"/>
          </a:xfrm>
          <a:custGeom>
            <a:avLst/>
            <a:gdLst>
              <a:gd name="T0" fmla="*/ 260 w 260"/>
              <a:gd name="T1" fmla="*/ 332 h 332"/>
              <a:gd name="T2" fmla="*/ 0 w 260"/>
              <a:gd name="T3" fmla="*/ 332 h 332"/>
              <a:gd name="T4" fmla="*/ 0 w 260"/>
              <a:gd name="T5" fmla="*/ 0 h 332"/>
              <a:gd name="T6" fmla="*/ 260 w 260"/>
              <a:gd name="T7" fmla="*/ 0 h 332"/>
            </a:gdLst>
            <a:ahLst/>
            <a:cxnLst>
              <a:cxn ang="0">
                <a:pos x="T0" y="T1"/>
              </a:cxn>
              <a:cxn ang="0">
                <a:pos x="T2" y="T3"/>
              </a:cxn>
              <a:cxn ang="0">
                <a:pos x="T4" y="T5"/>
              </a:cxn>
              <a:cxn ang="0">
                <a:pos x="T6" y="T7"/>
              </a:cxn>
            </a:cxnLst>
            <a:rect l="0" t="0" r="r" b="b"/>
            <a:pathLst>
              <a:path w="260" h="332">
                <a:moveTo>
                  <a:pt x="260" y="332"/>
                </a:moveTo>
                <a:lnTo>
                  <a:pt x="0" y="332"/>
                </a:lnTo>
                <a:lnTo>
                  <a:pt x="0" y="0"/>
                </a:lnTo>
                <a:lnTo>
                  <a:pt x="260" y="0"/>
                </a:lnTo>
              </a:path>
            </a:pathLst>
          </a:custGeom>
          <a:noFill/>
          <a:ln w="146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4522" name="AutoShape 10"/>
          <p:cNvSpPr>
            <a:spLocks noChangeArrowheads="1"/>
          </p:cNvSpPr>
          <p:nvPr>
            <p:custDataLst>
              <p:tags r:id="rId8"/>
            </p:custDataLst>
          </p:nvPr>
        </p:nvSpPr>
        <p:spPr bwMode="auto">
          <a:xfrm>
            <a:off x="3702050" y="4800600"/>
            <a:ext cx="914400" cy="3810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solidFill>
                  <a:prstClr val="black"/>
                </a:solidFill>
              </a:rPr>
              <a:t>Compressed Sensing, Continued</a:t>
            </a:r>
            <a:br>
              <a:rPr lang="en-GB" sz="2400" i="1" dirty="0">
                <a:solidFill>
                  <a:prstClr val="black"/>
                </a:solidFill>
              </a:rPr>
            </a:br>
            <a:r>
              <a:rPr lang="en-GB" sz="2400" i="1" dirty="0">
                <a:solidFill>
                  <a:prstClr val="black"/>
                </a:solidFill>
              </a:rPr>
              <a:t>K-SVD</a:t>
            </a:r>
            <a:endParaRPr lang="en-GB" sz="2400" dirty="0"/>
          </a:p>
        </p:txBody>
      </p:sp>
      <p:sp>
        <p:nvSpPr>
          <p:cNvPr id="11" name="Slide Number Placeholder 3"/>
          <p:cNvSpPr>
            <a:spLocks noGrp="1"/>
          </p:cNvSpPr>
          <p:nvPr>
            <p:ph type="sldNum" sz="quarter" idx="12"/>
          </p:nvPr>
        </p:nvSpPr>
        <p:spPr>
          <a:xfrm>
            <a:off x="6553200" y="6356350"/>
            <a:ext cx="2133600" cy="365125"/>
          </a:xfrm>
        </p:spPr>
        <p:txBody>
          <a:bodyPr/>
          <a:lstStyle/>
          <a:p>
            <a:fld id="{F758A139-7ABE-46A1-B082-C2C77667394C}" type="slidenum">
              <a:rPr lang="en-GB" sz="1800" b="1" smtClean="0">
                <a:solidFill>
                  <a:srgbClr val="FF0000"/>
                </a:solidFill>
              </a:rPr>
              <a:pPr/>
              <a:t>24</a:t>
            </a:fld>
            <a:endParaRPr lang="en-GB" sz="1800" b="1" dirty="0">
              <a:solidFill>
                <a:srgbClr val="FF0000"/>
              </a:solidFill>
            </a:endParaRPr>
          </a:p>
        </p:txBody>
      </p:sp>
    </p:spTree>
    <p:extLst>
      <p:ext uri="{BB962C8B-B14F-4D97-AF65-F5344CB8AC3E}">
        <p14:creationId xmlns:p14="http://schemas.microsoft.com/office/powerpoint/2010/main" val="384507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custDataLst>
              <p:tags r:id="rId1"/>
            </p:custDataLst>
          </p:nvPr>
        </p:nvSpPr>
        <p:spPr>
          <a:xfrm>
            <a:off x="533400" y="1752600"/>
            <a:ext cx="8001000" cy="4267200"/>
          </a:xfrm>
        </p:spPr>
        <p:txBody>
          <a:bodyPr/>
          <a:lstStyle/>
          <a:p>
            <a:pPr>
              <a:buFont typeface="Wingdings" pitchFamily="2" charset="2"/>
              <a:buNone/>
            </a:pPr>
            <a:endParaRPr lang="en-US" dirty="0"/>
          </a:p>
          <a:p>
            <a:endParaRPr lang="en-US" dirty="0"/>
          </a:p>
        </p:txBody>
      </p:sp>
      <p:sp>
        <p:nvSpPr>
          <p:cNvPr id="51204" name="AutoShape 4"/>
          <p:cNvSpPr>
            <a:spLocks noChangeArrowheads="1"/>
          </p:cNvSpPr>
          <p:nvPr>
            <p:custDataLst>
              <p:tags r:id="rId2"/>
            </p:custDataLst>
          </p:nvPr>
        </p:nvSpPr>
        <p:spPr bwMode="auto">
          <a:xfrm>
            <a:off x="914400" y="2133600"/>
            <a:ext cx="2590800" cy="1295400"/>
          </a:xfrm>
          <a:prstGeom prst="flowChartProcess">
            <a:avLst/>
          </a:prstGeom>
          <a:noFill/>
          <a:ln w="38100">
            <a:solidFill>
              <a:schemeClr val="accent2"/>
            </a:solidFill>
            <a:miter lim="800000"/>
            <a:headEnd/>
            <a:tailEnd/>
          </a:ln>
          <a:effectLst/>
        </p:spPr>
        <p:txBody>
          <a:bodyPr wrap="none" anchor="ctr"/>
          <a:lstStyle/>
          <a:p>
            <a:pPr algn="ctr"/>
            <a:r>
              <a:rPr lang="en-US" dirty="0"/>
              <a:t>Select </a:t>
            </a:r>
            <a:r>
              <a:rPr lang="en-US" b="1" dirty="0"/>
              <a:t>d</a:t>
            </a:r>
            <a:r>
              <a:rPr lang="en-US" i="1" baseline="-25000" dirty="0"/>
              <a:t>k</a:t>
            </a:r>
            <a:r>
              <a:rPr lang="en-US" i="1" dirty="0"/>
              <a:t> </a:t>
            </a:r>
            <a:r>
              <a:rPr lang="en-US" dirty="0"/>
              <a:t>with max</a:t>
            </a:r>
          </a:p>
          <a:p>
            <a:pPr algn="ctr"/>
            <a:r>
              <a:rPr lang="en-US" dirty="0"/>
              <a:t>projection on residue</a:t>
            </a:r>
          </a:p>
        </p:txBody>
      </p:sp>
      <p:sp>
        <p:nvSpPr>
          <p:cNvPr id="51205" name="AutoShape 5"/>
          <p:cNvSpPr>
            <a:spLocks noChangeArrowheads="1"/>
          </p:cNvSpPr>
          <p:nvPr>
            <p:custDataLst>
              <p:tags r:id="rId3"/>
            </p:custDataLst>
          </p:nvPr>
        </p:nvSpPr>
        <p:spPr bwMode="auto">
          <a:xfrm>
            <a:off x="5181600" y="2133600"/>
            <a:ext cx="2819400" cy="1295400"/>
          </a:xfrm>
          <a:prstGeom prst="flowChartProcess">
            <a:avLst/>
          </a:prstGeom>
          <a:noFill/>
          <a:ln w="38100">
            <a:solidFill>
              <a:schemeClr val="accent2"/>
            </a:solidFill>
            <a:miter lim="800000"/>
            <a:headEnd/>
            <a:tailEnd/>
          </a:ln>
          <a:effectLst/>
        </p:spPr>
        <p:txBody>
          <a:bodyPr wrap="none" anchor="ctr"/>
          <a:lstStyle/>
          <a:p>
            <a:pPr algn="ctr"/>
            <a:r>
              <a:rPr lang="en-US" b="1" dirty="0"/>
              <a:t>x</a:t>
            </a:r>
            <a:r>
              <a:rPr lang="en-US" i="1" baseline="-25000" dirty="0"/>
              <a:t>k</a:t>
            </a:r>
            <a:r>
              <a:rPr lang="en-US" dirty="0"/>
              <a:t> = arg min ||</a:t>
            </a:r>
            <a:r>
              <a:rPr lang="en-US" b="1" dirty="0"/>
              <a:t>Y</a:t>
            </a:r>
            <a:r>
              <a:rPr lang="en-US" i="1" dirty="0"/>
              <a:t>-</a:t>
            </a:r>
            <a:r>
              <a:rPr lang="en-US" b="1" dirty="0" err="1"/>
              <a:t>D</a:t>
            </a:r>
            <a:r>
              <a:rPr lang="en-US" i="1" baseline="-25000" dirty="0" err="1"/>
              <a:t>k</a:t>
            </a:r>
            <a:r>
              <a:rPr lang="en-US" b="1" dirty="0" err="1"/>
              <a:t>x</a:t>
            </a:r>
            <a:r>
              <a:rPr lang="en-US" i="1" baseline="-25000" dirty="0" err="1"/>
              <a:t>k</a:t>
            </a:r>
            <a:r>
              <a:rPr lang="en-US" dirty="0"/>
              <a:t>||</a:t>
            </a:r>
            <a:endParaRPr lang="en-US" b="1" dirty="0"/>
          </a:p>
        </p:txBody>
      </p:sp>
      <p:sp>
        <p:nvSpPr>
          <p:cNvPr id="51206" name="AutoShape 6"/>
          <p:cNvSpPr>
            <a:spLocks noChangeArrowheads="1"/>
          </p:cNvSpPr>
          <p:nvPr>
            <p:custDataLst>
              <p:tags r:id="rId4"/>
            </p:custDataLst>
          </p:nvPr>
        </p:nvSpPr>
        <p:spPr bwMode="auto">
          <a:xfrm>
            <a:off x="5180013" y="4572000"/>
            <a:ext cx="2819400" cy="1295400"/>
          </a:xfrm>
          <a:prstGeom prst="flowChartProcess">
            <a:avLst/>
          </a:prstGeom>
          <a:solidFill>
            <a:schemeClr val="bg1"/>
          </a:solidFill>
          <a:ln w="38100">
            <a:solidFill>
              <a:schemeClr val="accent2"/>
            </a:solidFill>
            <a:miter lim="800000"/>
            <a:headEnd/>
            <a:tailEnd/>
          </a:ln>
          <a:effectLst/>
        </p:spPr>
        <p:txBody>
          <a:bodyPr wrap="none" anchor="ctr"/>
          <a:lstStyle/>
          <a:p>
            <a:pPr algn="ctr"/>
            <a:r>
              <a:rPr lang="en-US" dirty="0"/>
              <a:t>Update residue</a:t>
            </a:r>
          </a:p>
          <a:p>
            <a:pPr algn="ctr"/>
            <a:endParaRPr lang="en-US" dirty="0"/>
          </a:p>
          <a:p>
            <a:pPr algn="ctr"/>
            <a:r>
              <a:rPr lang="en-US" b="1" dirty="0"/>
              <a:t>r </a:t>
            </a:r>
            <a:r>
              <a:rPr lang="en-US" dirty="0"/>
              <a:t>= </a:t>
            </a:r>
            <a:r>
              <a:rPr lang="en-US" b="1" dirty="0"/>
              <a:t>Y</a:t>
            </a:r>
            <a:r>
              <a:rPr lang="en-US" dirty="0"/>
              <a:t> - </a:t>
            </a:r>
            <a:r>
              <a:rPr lang="en-US" b="1" dirty="0"/>
              <a:t>D</a:t>
            </a:r>
            <a:r>
              <a:rPr lang="en-US" i="1" baseline="-25000" dirty="0"/>
              <a:t>k</a:t>
            </a:r>
            <a:r>
              <a:rPr lang="en-US" b="1" dirty="0"/>
              <a:t>x</a:t>
            </a:r>
            <a:r>
              <a:rPr lang="en-US" i="1" baseline="-25000" dirty="0"/>
              <a:t>k</a:t>
            </a:r>
            <a:endParaRPr lang="en-US" dirty="0"/>
          </a:p>
        </p:txBody>
      </p:sp>
      <p:sp>
        <p:nvSpPr>
          <p:cNvPr id="51207" name="AutoShape 7"/>
          <p:cNvSpPr>
            <a:spLocks noChangeArrowheads="1"/>
          </p:cNvSpPr>
          <p:nvPr>
            <p:custDataLst>
              <p:tags r:id="rId5"/>
            </p:custDataLst>
          </p:nvPr>
        </p:nvSpPr>
        <p:spPr bwMode="auto">
          <a:xfrm>
            <a:off x="871538" y="4572000"/>
            <a:ext cx="2632075" cy="1295400"/>
          </a:xfrm>
          <a:prstGeom prst="flowChartProcess">
            <a:avLst/>
          </a:prstGeom>
          <a:noFill/>
          <a:ln w="38100">
            <a:solidFill>
              <a:schemeClr val="accent2"/>
            </a:solidFill>
            <a:miter lim="800000"/>
            <a:headEnd/>
            <a:tailEnd/>
          </a:ln>
          <a:effectLst/>
        </p:spPr>
        <p:txBody>
          <a:bodyPr wrap="none" anchor="ctr"/>
          <a:lstStyle/>
          <a:p>
            <a:pPr algn="ctr"/>
            <a:r>
              <a:rPr lang="en-US" dirty="0"/>
              <a:t>Check terminating </a:t>
            </a:r>
          </a:p>
          <a:p>
            <a:pPr algn="ctr"/>
            <a:r>
              <a:rPr lang="en-US" dirty="0"/>
              <a:t>condition</a:t>
            </a:r>
          </a:p>
        </p:txBody>
      </p:sp>
      <p:sp>
        <p:nvSpPr>
          <p:cNvPr id="51208" name="AutoShape 8"/>
          <p:cNvSpPr>
            <a:spLocks noChangeArrowheads="1"/>
          </p:cNvSpPr>
          <p:nvPr>
            <p:custDataLst>
              <p:tags r:id="rId6"/>
            </p:custDataLst>
          </p:nvPr>
        </p:nvSpPr>
        <p:spPr bwMode="auto">
          <a:xfrm>
            <a:off x="3505200" y="2590800"/>
            <a:ext cx="1676400" cy="381000"/>
          </a:xfrm>
          <a:prstGeom prst="rightArrow">
            <a:avLst>
              <a:gd name="adj1" fmla="val 50000"/>
              <a:gd name="adj2" fmla="val 110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9" name="AutoShape 9"/>
          <p:cNvSpPr>
            <a:spLocks noChangeArrowheads="1"/>
          </p:cNvSpPr>
          <p:nvPr>
            <p:custDataLst>
              <p:tags r:id="rId7"/>
            </p:custDataLst>
          </p:nvPr>
        </p:nvSpPr>
        <p:spPr bwMode="auto">
          <a:xfrm>
            <a:off x="6400800" y="3429000"/>
            <a:ext cx="381000" cy="1143000"/>
          </a:xfrm>
          <a:prstGeom prst="downArrow">
            <a:avLst>
              <a:gd name="adj1" fmla="val 50000"/>
              <a:gd name="adj2" fmla="val 7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10" name="AutoShape 10"/>
          <p:cNvSpPr>
            <a:spLocks noChangeArrowheads="1"/>
          </p:cNvSpPr>
          <p:nvPr>
            <p:custDataLst>
              <p:tags r:id="rId8"/>
            </p:custDataLst>
          </p:nvPr>
        </p:nvSpPr>
        <p:spPr bwMode="auto">
          <a:xfrm>
            <a:off x="3503613" y="5029200"/>
            <a:ext cx="1676400" cy="381000"/>
          </a:xfrm>
          <a:prstGeom prst="leftArrow">
            <a:avLst>
              <a:gd name="adj1" fmla="val 50000"/>
              <a:gd name="adj2" fmla="val 110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1" name="AutoShape 11"/>
          <p:cNvSpPr>
            <a:spLocks noChangeArrowheads="1"/>
          </p:cNvSpPr>
          <p:nvPr>
            <p:custDataLst>
              <p:tags r:id="rId9"/>
            </p:custDataLst>
          </p:nvPr>
        </p:nvSpPr>
        <p:spPr bwMode="auto">
          <a:xfrm>
            <a:off x="1981200" y="3429000"/>
            <a:ext cx="304800" cy="1143000"/>
          </a:xfrm>
          <a:prstGeom prst="upArrow">
            <a:avLst>
              <a:gd name="adj1" fmla="val 50000"/>
              <a:gd name="adj2" fmla="val 9375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51212" name="AutoShape 12"/>
          <p:cNvSpPr>
            <a:spLocks noChangeArrowheads="1"/>
          </p:cNvSpPr>
          <p:nvPr>
            <p:custDataLst>
              <p:tags r:id="rId10"/>
            </p:custDataLst>
          </p:nvPr>
        </p:nvSpPr>
        <p:spPr bwMode="auto">
          <a:xfrm>
            <a:off x="228600" y="2590800"/>
            <a:ext cx="685800" cy="381000"/>
          </a:xfrm>
          <a:prstGeom prst="rightArrow">
            <a:avLst>
              <a:gd name="adj1" fmla="val 50000"/>
              <a:gd name="adj2" fmla="val 4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3" name="Text Box 13"/>
          <p:cNvSpPr txBox="1">
            <a:spLocks noChangeArrowheads="1"/>
          </p:cNvSpPr>
          <p:nvPr>
            <p:custDataLst>
              <p:tags r:id="rId11"/>
            </p:custDataLst>
          </p:nvPr>
        </p:nvSpPr>
        <p:spPr bwMode="auto">
          <a:xfrm>
            <a:off x="0" y="22098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t>D</a:t>
            </a:r>
            <a:r>
              <a:rPr lang="en-US" dirty="0"/>
              <a:t>, </a:t>
            </a:r>
            <a:r>
              <a:rPr lang="en-US" b="1" dirty="0"/>
              <a:t>Y</a:t>
            </a:r>
          </a:p>
        </p:txBody>
      </p:sp>
      <p:sp>
        <p:nvSpPr>
          <p:cNvPr id="51214" name="AutoShape 14"/>
          <p:cNvSpPr>
            <a:spLocks noChangeArrowheads="1"/>
          </p:cNvSpPr>
          <p:nvPr>
            <p:custDataLst>
              <p:tags r:id="rId12"/>
            </p:custDataLst>
          </p:nvPr>
        </p:nvSpPr>
        <p:spPr bwMode="auto">
          <a:xfrm>
            <a:off x="8001000" y="2590800"/>
            <a:ext cx="685800" cy="381000"/>
          </a:xfrm>
          <a:prstGeom prst="rightArrow">
            <a:avLst>
              <a:gd name="adj1" fmla="val 50000"/>
              <a:gd name="adj2" fmla="val 45000"/>
            </a:avLst>
          </a:prstGeom>
          <a:solidFill>
            <a:schemeClr val="bg2"/>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15" name="Text Box 15"/>
          <p:cNvSpPr txBox="1">
            <a:spLocks noChangeArrowheads="1"/>
          </p:cNvSpPr>
          <p:nvPr>
            <p:custDataLst>
              <p:tags r:id="rId13"/>
            </p:custDataLst>
          </p:nvPr>
        </p:nvSpPr>
        <p:spPr bwMode="auto">
          <a:xfrm>
            <a:off x="8305800" y="2209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t>x</a:t>
            </a:r>
          </a:p>
        </p:txBody>
      </p:sp>
      <p:sp>
        <p:nvSpPr>
          <p:cNvPr id="17"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t>Compressed Sensing, Continued</a:t>
            </a:r>
            <a:br>
              <a:rPr lang="en-GB" sz="2400" i="1" dirty="0"/>
            </a:br>
            <a:r>
              <a:rPr lang="en-GB" sz="2400" dirty="0"/>
              <a:t>Orthogonal Matching Pursuit(</a:t>
            </a:r>
            <a:r>
              <a:rPr lang="en-GB" sz="2400" i="1" dirty="0"/>
              <a:t>OMP)</a:t>
            </a:r>
            <a:endParaRPr lang="en-GB" sz="2400" dirty="0"/>
          </a:p>
        </p:txBody>
      </p:sp>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25</a:t>
            </a:fld>
            <a:endParaRPr lang="en-GB" sz="1800" b="1" dirty="0">
              <a:solidFill>
                <a:srgbClr val="FF0000"/>
              </a:solidFill>
            </a:endParaRPr>
          </a:p>
        </p:txBody>
      </p:sp>
    </p:spTree>
    <p:extLst>
      <p:ext uri="{BB962C8B-B14F-4D97-AF65-F5344CB8AC3E}">
        <p14:creationId xmlns:p14="http://schemas.microsoft.com/office/powerpoint/2010/main" val="292981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26</a:t>
            </a:fld>
            <a:endParaRPr lang="en-GB" sz="1800" b="1" dirty="0">
              <a:solidFill>
                <a:srgbClr val="FF0000"/>
              </a:solidFill>
            </a:endParaRPr>
          </a:p>
        </p:txBody>
      </p:sp>
      <p:sp>
        <p:nvSpPr>
          <p:cNvPr id="5" name="Title 6"/>
          <p:cNvSpPr>
            <a:spLocks noGrp="1"/>
          </p:cNvSpPr>
          <p:nvPr>
            <p:ph type="title"/>
          </p:nvPr>
        </p:nvSpPr>
        <p:spPr>
          <a:xfrm>
            <a:off x="791072" y="260648"/>
            <a:ext cx="7992888" cy="1080120"/>
          </a:xfrm>
        </p:spPr>
        <p:txBody>
          <a:bodyPr/>
          <a:lstStyle/>
          <a:p>
            <a:pPr marL="457200" indent="-457200" algn="ctr">
              <a:buFont typeface="Wingdings" panose="05000000000000000000" pitchFamily="2" charset="2"/>
              <a:buChar char="Ø"/>
            </a:pPr>
            <a:r>
              <a:rPr lang="en-GB" sz="2400" dirty="0"/>
              <a:t>K-SVD with OMP</a:t>
            </a:r>
          </a:p>
        </p:txBody>
      </p:sp>
      <mc:AlternateContent xmlns:mc="http://schemas.openxmlformats.org/markup-compatibility/2006" xmlns:a14="http://schemas.microsoft.com/office/drawing/2010/main">
        <mc:Choice Requires="a14">
          <p:sp>
            <p:nvSpPr>
              <p:cNvPr id="2" name="Rectangle 1"/>
              <p:cNvSpPr/>
              <p:nvPr/>
            </p:nvSpPr>
            <p:spPr>
              <a:xfrm>
                <a:off x="127024" y="1905095"/>
                <a:ext cx="9016975" cy="3046988"/>
              </a:xfrm>
              <a:prstGeom prst="rect">
                <a:avLst/>
              </a:prstGeom>
            </p:spPr>
            <p:txBody>
              <a:bodyPr wrap="square">
                <a:spAutoFit/>
              </a:bodyPr>
              <a:lstStyle/>
              <a:p>
                <a:r>
                  <a:rPr lang="en-GB" sz="2400" b="1" dirty="0">
                    <a:latin typeface="Times New Roman" panose="02020603050405020304" pitchFamily="18" charset="0"/>
                    <a:ea typeface="Times New Roman"/>
                    <a:cs typeface="Times New Roman" panose="02020603050405020304" pitchFamily="18" charset="0"/>
                  </a:rPr>
                  <a:t>For a set of training signals </a:t>
                </a:r>
                <a14:m>
                  <m:oMath xmlns:m="http://schemas.openxmlformats.org/officeDocument/2006/math">
                    <m:r>
                      <a:rPr lang="en-GB" sz="2400" b="1" i="1">
                        <a:effectLst/>
                        <a:latin typeface="Cambria Math"/>
                        <a:ea typeface="Times New Roman"/>
                        <a:cs typeface="Times New Roman"/>
                      </a:rPr>
                      <m:t>𝒀</m:t>
                    </m:r>
                    <m:r>
                      <a:rPr lang="en-GB" sz="2400" b="1" i="1" baseline="-25000" smtClean="0">
                        <a:effectLst/>
                        <a:latin typeface="Cambria Math"/>
                        <a:ea typeface="Times New Roman"/>
                        <a:cs typeface="Times New Roman"/>
                      </a:rPr>
                      <m:t>𝒊</m:t>
                    </m:r>
                  </m:oMath>
                </a14:m>
                <a:r>
                  <a:rPr lang="en-GB" sz="2400" b="1" dirty="0">
                    <a:effectLst/>
                    <a:latin typeface="Times New Roman" panose="02020603050405020304" pitchFamily="18" charset="0"/>
                    <a:ea typeface="Times New Roman"/>
                    <a:cs typeface="Times New Roman" panose="02020603050405020304" pitchFamily="18" charset="0"/>
                  </a:rPr>
                  <a:t> </a:t>
                </a:r>
                <a:r>
                  <a:rPr lang="en-GB" sz="2400" b="1" dirty="0">
                    <a:latin typeface="Times New Roman" panose="02020603050405020304" pitchFamily="18" charset="0"/>
                    <a:ea typeface="Times New Roman"/>
                    <a:cs typeface="Times New Roman" panose="02020603050405020304" pitchFamily="18" charset="0"/>
                  </a:rPr>
                  <a:t>,</a:t>
                </a:r>
                <a:r>
                  <a:rPr lang="en-GB" sz="2400" b="1" dirty="0">
                    <a:effectLst/>
                    <a:latin typeface="Times New Roman" panose="02020603050405020304" pitchFamily="18" charset="0"/>
                    <a:ea typeface="Times New Roman"/>
                    <a:cs typeface="Times New Roman" panose="02020603050405020304" pitchFamily="18" charset="0"/>
                  </a:rPr>
                  <a:t> find the elements which are necessary to construct a dictionary </a:t>
                </a:r>
                <a14:m>
                  <m:oMath xmlns:m="http://schemas.openxmlformats.org/officeDocument/2006/math">
                    <m:r>
                      <a:rPr lang="en-GB" sz="2400" b="1" i="1">
                        <a:effectLst/>
                        <a:latin typeface="Cambria Math"/>
                        <a:ea typeface="Times New Roman"/>
                        <a:cs typeface="Times New Roman"/>
                      </a:rPr>
                      <m:t>𝑫</m:t>
                    </m:r>
                  </m:oMath>
                </a14:m>
                <a:r>
                  <a:rPr lang="en-GB" sz="2400" b="1" dirty="0">
                    <a:effectLst/>
                    <a:latin typeface="Times New Roman" panose="02020603050405020304" pitchFamily="18" charset="0"/>
                    <a:ea typeface="Times New Roman"/>
                    <a:cs typeface="Times New Roman" panose="02020603050405020304" pitchFamily="18" charset="0"/>
                  </a:rPr>
                  <a:t> from K-SVD.</a:t>
                </a:r>
              </a:p>
              <a:p>
                <a:endParaRPr lang="en-GB" sz="2400" b="1" dirty="0">
                  <a:latin typeface="Times New Roman" panose="02020603050405020304" pitchFamily="18" charset="0"/>
                  <a:ea typeface="Times New Roman"/>
                  <a:cs typeface="Times New Roman" panose="02020603050405020304" pitchFamily="18" charset="0"/>
                </a:endParaRPr>
              </a:p>
              <a:p>
                <a:r>
                  <a:rPr lang="en-GB" sz="2400" b="1" dirty="0">
                    <a:effectLst/>
                    <a:latin typeface="Times New Roman" panose="02020603050405020304" pitchFamily="18" charset="0"/>
                    <a:ea typeface="Times New Roman"/>
                    <a:cs typeface="Times New Roman" panose="02020603050405020304" pitchFamily="18" charset="0"/>
                  </a:rPr>
                  <a:t>Find a sparse combination of elements of D representing each </a:t>
                </a:r>
                <a:r>
                  <a:rPr lang="en-GB" sz="2400" b="1" dirty="0">
                    <a:latin typeface="Times New Roman" panose="02020603050405020304" pitchFamily="18" charset="0"/>
                    <a:ea typeface="Times New Roman"/>
                    <a:cs typeface="Times New Roman" panose="02020603050405020304" pitchFamily="18" charset="0"/>
                  </a:rPr>
                  <a:t>vector of</a:t>
                </a:r>
                <a:r>
                  <a:rPr lang="en-GB" sz="2400" b="1" dirty="0">
                    <a:effectLst/>
                    <a:latin typeface="Times New Roman" panose="02020603050405020304" pitchFamily="18" charset="0"/>
                    <a:ea typeface="Times New Roman"/>
                    <a:cs typeface="Times New Roman" panose="02020603050405020304" pitchFamily="18" charset="0"/>
                  </a:rPr>
                  <a:t> the training set of signals</a:t>
                </a:r>
                <a14:m>
                  <m:oMath xmlns:m="http://schemas.openxmlformats.org/officeDocument/2006/math">
                    <m:r>
                      <a:rPr lang="en-GB" sz="2400" b="1" i="0" smtClean="0">
                        <a:latin typeface="Cambria Math"/>
                        <a:ea typeface="Times New Roman"/>
                        <a:cs typeface="Times New Roman"/>
                      </a:rPr>
                      <m:t> </m:t>
                    </m:r>
                    <m:r>
                      <a:rPr lang="en-GB" sz="2400" b="1" i="1">
                        <a:latin typeface="Cambria Math"/>
                        <a:ea typeface="Times New Roman"/>
                        <a:cs typeface="Times New Roman"/>
                      </a:rPr>
                      <m:t>𝒀</m:t>
                    </m:r>
                    <m:r>
                      <a:rPr lang="en-GB" sz="2400" b="1" i="1" baseline="-25000">
                        <a:latin typeface="Cambria Math"/>
                        <a:ea typeface="Times New Roman"/>
                        <a:cs typeface="Times New Roman"/>
                      </a:rPr>
                      <m:t>𝒊</m:t>
                    </m:r>
                  </m:oMath>
                </a14:m>
                <a:r>
                  <a:rPr lang="en-GB" sz="2400" b="1" dirty="0">
                    <a:effectLst/>
                    <a:latin typeface="Times New Roman" panose="02020603050405020304" pitchFamily="18" charset="0"/>
                    <a:ea typeface="Times New Roman"/>
                    <a:cs typeface="Times New Roman" panose="02020603050405020304" pitchFamily="18" charset="0"/>
                  </a:rPr>
                  <a:t> </a:t>
                </a:r>
              </a:p>
              <a:p>
                <a:endParaRPr lang="en-GB" sz="2400" b="1" dirty="0">
                  <a:latin typeface="Times New Roman" panose="02020603050405020304" pitchFamily="18" charset="0"/>
                  <a:ea typeface="Times New Roman"/>
                  <a:cs typeface="Times New Roman" panose="02020603050405020304" pitchFamily="18" charset="0"/>
                </a:endParaRPr>
              </a:p>
              <a:p>
                <a:r>
                  <a:rPr lang="en-GB" sz="2400" b="1" dirty="0">
                    <a:effectLst/>
                    <a:latin typeface="Times New Roman" panose="02020603050405020304" pitchFamily="18" charset="0"/>
                    <a:ea typeface="Times New Roman"/>
                    <a:cs typeface="Times New Roman" panose="02020603050405020304" pitchFamily="18" charset="0"/>
                  </a:rPr>
                  <a:t>The corresponding weights of the signals describing  </a:t>
                </a:r>
                <a14:m>
                  <m:oMath xmlns:m="http://schemas.openxmlformats.org/officeDocument/2006/math">
                    <m:r>
                      <a:rPr lang="en-GB" sz="2400" b="1" i="1">
                        <a:latin typeface="Cambria Math"/>
                        <a:ea typeface="Times New Roman"/>
                        <a:cs typeface="Times New Roman"/>
                      </a:rPr>
                      <m:t>𝒀</m:t>
                    </m:r>
                    <m:r>
                      <a:rPr lang="en-GB" sz="2400" b="1" i="1" baseline="-25000">
                        <a:latin typeface="Cambria Math"/>
                        <a:ea typeface="Times New Roman"/>
                        <a:cs typeface="Times New Roman"/>
                      </a:rPr>
                      <m:t>𝒊</m:t>
                    </m:r>
                  </m:oMath>
                </a14:m>
                <a:r>
                  <a:rPr lang="en-GB" sz="2400" b="1" dirty="0">
                    <a:latin typeface="Times New Roman" panose="02020603050405020304" pitchFamily="18" charset="0"/>
                    <a:ea typeface="Times New Roman"/>
                    <a:cs typeface="Times New Roman" panose="02020603050405020304" pitchFamily="18" charset="0"/>
                  </a:rPr>
                  <a:t>  </a:t>
                </a:r>
                <a:r>
                  <a:rPr lang="en-GB" sz="2400" b="1" dirty="0">
                    <a:effectLst/>
                    <a:latin typeface="Times New Roman" panose="02020603050405020304" pitchFamily="18" charset="0"/>
                    <a:ea typeface="Times New Roman"/>
                    <a:cs typeface="Times New Roman" panose="02020603050405020304" pitchFamily="18" charset="0"/>
                  </a:rPr>
                  <a:t>are </a:t>
                </a:r>
                <a:r>
                  <a:rPr lang="en-GB" sz="2400" b="1" dirty="0">
                    <a:latin typeface="Times New Roman" panose="02020603050405020304" pitchFamily="18" charset="0"/>
                    <a:ea typeface="Times New Roman"/>
                    <a:cs typeface="Times New Roman" panose="02020603050405020304" pitchFamily="18" charset="0"/>
                  </a:rPr>
                  <a:t>denoted</a:t>
                </a:r>
                <a:r>
                  <a:rPr lang="en-GB" sz="2400" b="1" dirty="0">
                    <a:effectLst/>
                    <a:latin typeface="Times New Roman" panose="02020603050405020304" pitchFamily="18" charset="0"/>
                    <a:ea typeface="Times New Roman"/>
                    <a:cs typeface="Times New Roman" panose="02020603050405020304" pitchFamily="18" charset="0"/>
                  </a:rPr>
                  <a:t> as </a:t>
                </a:r>
                <a14:m>
                  <m:oMath xmlns:m="http://schemas.openxmlformats.org/officeDocument/2006/math">
                    <m:r>
                      <a:rPr lang="en-GB" sz="2400" b="1" i="1">
                        <a:effectLst/>
                        <a:latin typeface="Cambria Math"/>
                        <a:ea typeface="Times New Roman"/>
                        <a:cs typeface="Times New Roman"/>
                      </a:rPr>
                      <m:t>𝑿</m:t>
                    </m:r>
                    <m:r>
                      <a:rPr lang="en-GB" sz="2400" b="1" i="1" baseline="-25000" smtClean="0">
                        <a:effectLst/>
                        <a:latin typeface="Cambria Math"/>
                        <a:ea typeface="Times New Roman"/>
                        <a:cs typeface="Times New Roman"/>
                      </a:rPr>
                      <m:t>𝒊</m:t>
                    </m:r>
                  </m:oMath>
                </a14:m>
                <a:r>
                  <a:rPr lang="en-GB" sz="2400" b="1" dirty="0">
                    <a:effectLst/>
                    <a:latin typeface="Times New Roman" panose="02020603050405020304" pitchFamily="18" charset="0"/>
                    <a:ea typeface="Times New Roman"/>
                    <a:cs typeface="Times New Roman" panose="02020603050405020304" pitchFamily="18" charset="0"/>
                  </a:rPr>
                  <a:t> .</a:t>
                </a:r>
                <a:r>
                  <a:rPr lang="en-GB" sz="2400" b="1" dirty="0">
                    <a:latin typeface="Times New Roman" panose="02020603050405020304" pitchFamily="18" charset="0"/>
                    <a:ea typeface="Times New Roman"/>
                    <a:cs typeface="Times New Roman" panose="02020603050405020304" pitchFamily="18" charset="0"/>
                  </a:rPr>
                  <a:t> They</a:t>
                </a:r>
                <a:r>
                  <a:rPr lang="en-GB" sz="2400" b="1" dirty="0">
                    <a:effectLst/>
                    <a:latin typeface="Times New Roman" panose="02020603050405020304" pitchFamily="18" charset="0"/>
                    <a:ea typeface="Times New Roman"/>
                    <a:cs typeface="Times New Roman" panose="02020603050405020304" pitchFamily="18" charset="0"/>
                  </a:rPr>
                  <a:t> are calculated by solving the optimisation problem, </a:t>
                </a:r>
                <a:endParaRPr lang="en-GB" sz="2400" b="1"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27024" y="1905095"/>
                <a:ext cx="9016975" cy="3046988"/>
              </a:xfrm>
              <a:prstGeom prst="rect">
                <a:avLst/>
              </a:prstGeom>
              <a:blipFill rotWithShape="1">
                <a:blip r:embed="rId2"/>
                <a:stretch>
                  <a:fillRect l="-1082" t="-1603" r="-879" b="-38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67743" y="4869160"/>
                <a:ext cx="4431533" cy="8933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GB" i="1">
                              <a:effectLst/>
                              <a:latin typeface="Cambria Math"/>
                              <a:ea typeface="Times New Roman"/>
                              <a:cs typeface="Times New Roman"/>
                            </a:rPr>
                            <m:t>𝑋</m:t>
                          </m:r>
                          <m:r>
                            <a:rPr lang="en-GB" i="1">
                              <a:effectLst/>
                              <a:latin typeface="Cambria Math"/>
                              <a:ea typeface="Times New Roman"/>
                              <a:cs typeface="Times New Roman"/>
                            </a:rPr>
                            <m:t>,</m:t>
                          </m:r>
                          <m:r>
                            <a:rPr lang="en-GB" i="1">
                              <a:effectLst/>
                              <a:latin typeface="Cambria Math"/>
                              <a:ea typeface="Times New Roman"/>
                              <a:cs typeface="Times New Roman"/>
                            </a:rPr>
                            <m:t>𝐷</m:t>
                          </m:r>
                        </m:e>
                      </m:d>
                      <m:r>
                        <a:rPr lang="en-GB" i="1">
                          <a:effectLst/>
                          <a:latin typeface="Cambria Math"/>
                          <a:ea typeface="Times New Roman"/>
                          <a:cs typeface="Times New Roman"/>
                        </a:rPr>
                        <m:t>=</m:t>
                      </m:r>
                      <m:limLow>
                        <m:limLowPr>
                          <m:ctrlPr>
                            <a:rPr lang="en-GB" i="1">
                              <a:effectLst/>
                              <a:latin typeface="Cambria Math" panose="02040503050406030204" pitchFamily="18" charset="0"/>
                            </a:rPr>
                          </m:ctrlPr>
                        </m:limLowPr>
                        <m:e>
                          <m:func>
                            <m:funcPr>
                              <m:ctrlPr>
                                <a:rPr lang="en-GB" i="1">
                                  <a:effectLst/>
                                  <a:latin typeface="Cambria Math" panose="02040503050406030204" pitchFamily="18" charset="0"/>
                                </a:rPr>
                              </m:ctrlPr>
                            </m:funcPr>
                            <m:fName>
                              <m:r>
                                <m:rPr>
                                  <m:sty m:val="p"/>
                                </m:rPr>
                                <a:rPr lang="en-GB">
                                  <a:effectLst/>
                                  <a:latin typeface="Cambria Math"/>
                                  <a:ea typeface="Times New Roman"/>
                                  <a:cs typeface="Times New Roman"/>
                                </a:rPr>
                                <m:t>arg</m:t>
                              </m:r>
                            </m:fName>
                            <m:e>
                              <m:r>
                                <a:rPr lang="en-GB" i="1">
                                  <a:effectLst/>
                                  <a:latin typeface="Cambria Math"/>
                                  <a:ea typeface="Times New Roman"/>
                                  <a:cs typeface="Times New Roman"/>
                                </a:rPr>
                                <m:t>𝑚𝑖𝑛</m:t>
                              </m:r>
                            </m:e>
                          </m:func>
                        </m:e>
                        <m:lim>
                          <m:r>
                            <a:rPr lang="en-GB" i="1">
                              <a:effectLst/>
                              <a:latin typeface="Cambria Math"/>
                              <a:ea typeface="Times New Roman"/>
                              <a:cs typeface="Times New Roman"/>
                            </a:rPr>
                            <m:t>𝑋</m:t>
                          </m:r>
                          <m:r>
                            <a:rPr lang="en-GB" i="1">
                              <a:effectLst/>
                              <a:latin typeface="Cambria Math"/>
                              <a:ea typeface="Times New Roman"/>
                              <a:cs typeface="Times New Roman"/>
                            </a:rPr>
                            <m:t>,</m:t>
                          </m:r>
                          <m:r>
                            <a:rPr lang="en-GB" i="1">
                              <a:effectLst/>
                              <a:latin typeface="Cambria Math"/>
                              <a:ea typeface="Times New Roman"/>
                              <a:cs typeface="Times New Roman"/>
                            </a:rPr>
                            <m:t>𝐷</m:t>
                          </m:r>
                        </m:lim>
                      </m:limLow>
                      <m:nary>
                        <m:naryPr>
                          <m:chr m:val="∑"/>
                          <m:limLoc m:val="undOvr"/>
                          <m:ctrlPr>
                            <a:rPr lang="en-GB" i="1">
                              <a:effectLst/>
                              <a:latin typeface="Cambria Math" panose="02040503050406030204" pitchFamily="18" charset="0"/>
                            </a:rPr>
                          </m:ctrlPr>
                        </m:naryPr>
                        <m:sub>
                          <m:r>
                            <a:rPr lang="en-GB" i="1">
                              <a:effectLst/>
                              <a:latin typeface="Cambria Math"/>
                              <a:ea typeface="Times New Roman"/>
                              <a:cs typeface="Times New Roman"/>
                            </a:rPr>
                            <m:t>𝑖</m:t>
                          </m:r>
                          <m:r>
                            <a:rPr lang="en-GB" i="1">
                              <a:effectLst/>
                              <a:latin typeface="Cambria Math"/>
                              <a:ea typeface="Times New Roman"/>
                              <a:cs typeface="Times New Roman"/>
                            </a:rPr>
                            <m:t>=1</m:t>
                          </m:r>
                        </m:sub>
                        <m:sup>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𝑦</m:t>
                              </m:r>
                              <m:r>
                                <a:rPr lang="en-GB" i="1">
                                  <a:effectLst/>
                                  <a:latin typeface="Cambria Math"/>
                                  <a:ea typeface="Times New Roman"/>
                                  <a:cs typeface="Times New Roman"/>
                                </a:rPr>
                                <m:t> </m:t>
                              </m:r>
                            </m:sub>
                          </m:sSub>
                        </m:sup>
                        <m:e>
                          <m:sSubSup>
                            <m:sSubSupPr>
                              <m:ctrlPr>
                                <a:rPr lang="en-GB" i="1">
                                  <a:effectLst/>
                                  <a:latin typeface="Cambria Math" panose="02040503050406030204" pitchFamily="18" charset="0"/>
                                </a:rPr>
                              </m:ctrlPr>
                            </m:sSubSupPr>
                            <m:e>
                              <m:d>
                                <m:dPr>
                                  <m:begChr m:val="‖"/>
                                  <m:endChr m:val="‖"/>
                                  <m:ctrlPr>
                                    <a:rPr lang="en-GB" i="1">
                                      <a:effectLst/>
                                      <a:latin typeface="Cambria Math" panose="02040503050406030204" pitchFamily="18" charset="0"/>
                                    </a:rPr>
                                  </m:ctrlPr>
                                </m:dPr>
                                <m:e>
                                  <m:sSub>
                                    <m:sSubPr>
                                      <m:ctrlPr>
                                        <a:rPr lang="en-GB" i="1">
                                          <a:effectLst/>
                                          <a:latin typeface="Cambria Math" panose="02040503050406030204" pitchFamily="18" charset="0"/>
                                        </a:rPr>
                                      </m:ctrlPr>
                                    </m:sSubPr>
                                    <m:e>
                                      <m:r>
                                        <a:rPr lang="en-GB" i="1">
                                          <a:effectLst/>
                                          <a:latin typeface="Cambria Math"/>
                                          <a:ea typeface="Times New Roman"/>
                                          <a:cs typeface="Times New Roman"/>
                                        </a:rPr>
                                        <m:t>𝑌</m:t>
                                      </m:r>
                                    </m:e>
                                    <m:sub>
                                      <m:r>
                                        <a:rPr lang="en-GB" i="1">
                                          <a:effectLst/>
                                          <a:latin typeface="Cambria Math"/>
                                          <a:ea typeface="Times New Roman"/>
                                          <a:cs typeface="Times New Roman"/>
                                        </a:rPr>
                                        <m:t>𝑖</m:t>
                                      </m:r>
                                    </m:sub>
                                  </m:sSub>
                                  <m:r>
                                    <a:rPr lang="en-GB" i="1">
                                      <a:effectLst/>
                                      <a:latin typeface="Cambria Math"/>
                                      <a:ea typeface="Times New Roman"/>
                                      <a:cs typeface="Times New Roman"/>
                                    </a:rPr>
                                    <m:t>−</m:t>
                                  </m:r>
                                  <m:r>
                                    <a:rPr lang="en-GB" i="1">
                                      <a:effectLst/>
                                      <a:latin typeface="Cambria Math"/>
                                      <a:ea typeface="Times New Roman"/>
                                      <a:cs typeface="Times New Roman"/>
                                    </a:rPr>
                                    <m:t>𝐷</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𝑋</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2</m:t>
                              </m:r>
                            </m:sub>
                            <m:sup>
                              <m:r>
                                <a:rPr lang="en-GB" i="1">
                                  <a:effectLst/>
                                  <a:latin typeface="Cambria Math"/>
                                  <a:ea typeface="Times New Roman"/>
                                  <a:cs typeface="Times New Roman"/>
                                </a:rPr>
                                <m:t>2</m:t>
                              </m:r>
                            </m:sup>
                          </m:sSubSup>
                          <m:r>
                            <a:rPr lang="en-GB" i="1">
                              <a:effectLst/>
                              <a:latin typeface="Cambria Math"/>
                              <a:ea typeface="Times New Roman"/>
                              <a:cs typeface="Times New Roman"/>
                            </a:rPr>
                            <m:t>+</m:t>
                          </m:r>
                          <m:r>
                            <a:rPr lang="en-GB" i="1">
                              <a:effectLst/>
                              <a:latin typeface="Cambria Math"/>
                              <a:ea typeface="Times New Roman"/>
                              <a:cs typeface="Times New Roman"/>
                            </a:rPr>
                            <m:t>𝛾</m:t>
                          </m:r>
                          <m:sSub>
                            <m:sSubPr>
                              <m:ctrlPr>
                                <a:rPr lang="en-GB" i="1">
                                  <a:effectLst/>
                                  <a:latin typeface="Cambria Math" panose="02040503050406030204" pitchFamily="18" charset="0"/>
                                </a:rPr>
                              </m:ctrlPr>
                            </m:sSubPr>
                            <m:e>
                              <m:d>
                                <m:dPr>
                                  <m:begChr m:val="‖"/>
                                  <m:endChr m:val="‖"/>
                                  <m:ctrlPr>
                                    <a:rPr lang="en-GB" i="1">
                                      <a:effectLst/>
                                      <a:latin typeface="Cambria Math" panose="02040503050406030204" pitchFamily="18" charset="0"/>
                                    </a:rPr>
                                  </m:ctrlPr>
                                </m:dPr>
                                <m:e>
                                  <m:sSub>
                                    <m:sSubPr>
                                      <m:ctrlPr>
                                        <a:rPr lang="en-GB" i="1">
                                          <a:effectLst/>
                                          <a:latin typeface="Cambria Math" panose="02040503050406030204" pitchFamily="18" charset="0"/>
                                        </a:rPr>
                                      </m:ctrlPr>
                                    </m:sSubPr>
                                    <m:e>
                                      <m:r>
                                        <a:rPr lang="en-GB" i="1">
                                          <a:effectLst/>
                                          <a:latin typeface="Cambria Math"/>
                                          <a:ea typeface="Times New Roman"/>
                                          <a:cs typeface="Times New Roman"/>
                                        </a:rPr>
                                        <m:t>𝑋</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1 </m:t>
                              </m:r>
                            </m:sub>
                          </m:sSub>
                        </m:e>
                      </m:nary>
                    </m:oMath>
                  </m:oMathPara>
                </a14:m>
                <a:endParaRPr lang="en-GB" dirty="0"/>
              </a:p>
            </p:txBody>
          </p:sp>
        </mc:Choice>
        <mc:Fallback xmlns="">
          <p:sp>
            <p:nvSpPr>
              <p:cNvPr id="3" name="Rectangle 2"/>
              <p:cNvSpPr>
                <a:spLocks noRot="1" noChangeAspect="1" noMove="1" noResize="1" noEditPoints="1" noAdjustHandles="1" noChangeArrowheads="1" noChangeShapeType="1" noTextEdit="1"/>
              </p:cNvSpPr>
              <p:nvPr/>
            </p:nvSpPr>
            <p:spPr>
              <a:xfrm>
                <a:off x="2267743" y="4869160"/>
                <a:ext cx="4431533" cy="893386"/>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99792" y="5764169"/>
                <a:ext cx="3123804" cy="401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GB" i="1">
                              <a:latin typeface="Cambria Math" panose="02040503050406030204" pitchFamily="18" charset="0"/>
                            </a:rPr>
                          </m:ctrlPr>
                        </m:sSubSupPr>
                        <m:e>
                          <m:d>
                            <m:dPr>
                              <m:begChr m:val="‖"/>
                              <m:endChr m:val="‖"/>
                              <m:ctrlPr>
                                <a:rPr lang="en-GB" i="1">
                                  <a:effectLst/>
                                  <a:latin typeface="Cambria Math" panose="02040503050406030204" pitchFamily="18" charset="0"/>
                                </a:rPr>
                              </m:ctrlPr>
                            </m:dPr>
                            <m:e>
                              <m:sSub>
                                <m:sSubPr>
                                  <m:ctrlPr>
                                    <a:rPr lang="en-GB" i="1">
                                      <a:effectLst/>
                                      <a:latin typeface="Cambria Math" panose="02040503050406030204" pitchFamily="18" charset="0"/>
                                    </a:rPr>
                                  </m:ctrlPr>
                                </m:sSubPr>
                                <m:e>
                                  <m:r>
                                    <a:rPr lang="en-GB" i="1">
                                      <a:effectLst/>
                                      <a:latin typeface="Cambria Math"/>
                                      <a:ea typeface="Times New Roman"/>
                                      <a:cs typeface="Times New Roman"/>
                                    </a:rPr>
                                    <m:t>𝐷</m:t>
                                  </m:r>
                                </m:e>
                                <m:sub>
                                  <m:r>
                                    <a:rPr lang="en-GB" i="1">
                                      <a:effectLst/>
                                      <a:latin typeface="Cambria Math"/>
                                      <a:ea typeface="Times New Roman"/>
                                      <a:cs typeface="Times New Roman"/>
                                    </a:rPr>
                                    <m:t>𝑖</m:t>
                                  </m:r>
                                </m:sub>
                              </m:sSub>
                            </m:e>
                          </m:d>
                        </m:e>
                        <m:sub>
                          <m:r>
                            <a:rPr lang="en-GB" i="1">
                              <a:effectLst/>
                              <a:latin typeface="Cambria Math"/>
                              <a:ea typeface="Times New Roman"/>
                              <a:cs typeface="Times New Roman"/>
                            </a:rPr>
                            <m:t>2</m:t>
                          </m:r>
                        </m:sub>
                        <m:sup>
                          <m:r>
                            <a:rPr lang="en-GB" i="1">
                              <a:effectLst/>
                              <a:latin typeface="Cambria Math"/>
                              <a:ea typeface="Times New Roman"/>
                              <a:cs typeface="Times New Roman"/>
                            </a:rPr>
                            <m:t>2</m:t>
                          </m:r>
                        </m:sup>
                      </m:sSubSup>
                      <m:r>
                        <a:rPr lang="en-GB" i="1">
                          <a:effectLst/>
                          <a:latin typeface="Cambria Math"/>
                          <a:ea typeface="Times New Roman"/>
                          <a:cs typeface="Times New Roman"/>
                        </a:rPr>
                        <m:t>≤1,    ∀</m:t>
                      </m:r>
                      <m:r>
                        <a:rPr lang="en-GB" i="1">
                          <a:effectLst/>
                          <a:latin typeface="Cambria Math"/>
                          <a:ea typeface="Times New Roman"/>
                          <a:cs typeface="Times New Roman"/>
                        </a:rPr>
                        <m:t>𝑖</m:t>
                      </m:r>
                      <m:r>
                        <a:rPr lang="en-GB" i="1">
                          <a:effectLst/>
                          <a:latin typeface="Cambria Math"/>
                          <a:ea typeface="Times New Roman"/>
                          <a:cs typeface="Times New Roman"/>
                        </a:rPr>
                        <m:t>=1,…</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𝑁</m:t>
                          </m:r>
                        </m:e>
                        <m:sub>
                          <m:r>
                            <a:rPr lang="en-GB" i="1">
                              <a:effectLst/>
                              <a:latin typeface="Cambria Math"/>
                              <a:ea typeface="Times New Roman"/>
                              <a:cs typeface="Times New Roman"/>
                            </a:rPr>
                            <m:t>𝑦</m:t>
                          </m:r>
                          <m:r>
                            <a:rPr lang="en-GB" i="1">
                              <a:effectLst/>
                              <a:latin typeface="Cambria Math"/>
                              <a:ea typeface="Times New Roman"/>
                              <a:cs typeface="Times New Roman"/>
                            </a:rPr>
                            <m:t> </m:t>
                          </m:r>
                        </m:sub>
                      </m:sSub>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2699792" y="5764169"/>
                <a:ext cx="3123804" cy="401135"/>
              </a:xfrm>
              <a:prstGeom prst="rect">
                <a:avLst/>
              </a:prstGeom>
              <a:blipFill rotWithShape="1">
                <a:blip r:embed="rId4"/>
                <a:stretch>
                  <a:fillRect b="-3077"/>
                </a:stretch>
              </a:blipFill>
            </p:spPr>
            <p:txBody>
              <a:bodyPr/>
              <a:lstStyle/>
              <a:p>
                <a:r>
                  <a:rPr lang="en-GB">
                    <a:noFill/>
                  </a:rPr>
                  <a:t> </a:t>
                </a:r>
              </a:p>
            </p:txBody>
          </p:sp>
        </mc:Fallback>
      </mc:AlternateContent>
      <p:sp>
        <p:nvSpPr>
          <p:cNvPr id="6" name="Rectangle 5"/>
          <p:cNvSpPr/>
          <p:nvPr/>
        </p:nvSpPr>
        <p:spPr>
          <a:xfrm>
            <a:off x="46162" y="6323510"/>
            <a:ext cx="7550174" cy="481670"/>
          </a:xfrm>
          <a:prstGeom prst="rect">
            <a:avLst/>
          </a:prstGeom>
        </p:spPr>
        <p:txBody>
          <a:bodyPr wrap="square">
            <a:spAutoFit/>
          </a:bodyPr>
          <a:lstStyle/>
          <a:p>
            <a:pPr lvl="0" algn="just">
              <a:lnSpc>
                <a:spcPct val="115000"/>
              </a:lnSpc>
              <a:spcAft>
                <a:spcPts val="1000"/>
              </a:spcAft>
              <a:tabLst>
                <a:tab pos="457200" algn="l"/>
              </a:tabLst>
            </a:pPr>
            <a:r>
              <a:rPr lang="en-GB" sz="1100" dirty="0">
                <a:latin typeface="Arial"/>
                <a:ea typeface="Times New Roman"/>
                <a:cs typeface="Arial"/>
              </a:rPr>
              <a:t>(2006) </a:t>
            </a:r>
            <a:r>
              <a:rPr lang="en-GB" sz="1100" b="1" dirty="0">
                <a:latin typeface="Arial"/>
                <a:ea typeface="Times New Roman"/>
                <a:cs typeface="Arial"/>
              </a:rPr>
              <a:t>An Algorithm for Designing </a:t>
            </a:r>
            <a:r>
              <a:rPr lang="en-GB" sz="1100" b="1" dirty="0" err="1">
                <a:latin typeface="Arial"/>
                <a:ea typeface="Times New Roman"/>
                <a:cs typeface="Arial"/>
              </a:rPr>
              <a:t>Overcomplete</a:t>
            </a:r>
            <a:r>
              <a:rPr lang="en-GB" sz="1100" b="1" dirty="0">
                <a:latin typeface="Arial"/>
                <a:ea typeface="Times New Roman"/>
                <a:cs typeface="Arial"/>
              </a:rPr>
              <a:t> Dictionaries for Sparse Representation K-SVD,</a:t>
            </a:r>
            <a:r>
              <a:rPr lang="en-GB" sz="1100" dirty="0">
                <a:latin typeface="Arial"/>
                <a:ea typeface="Times New Roman"/>
                <a:cs typeface="Arial"/>
              </a:rPr>
              <a:t> </a:t>
            </a:r>
            <a:r>
              <a:rPr lang="en-GB" sz="1100" dirty="0" err="1">
                <a:latin typeface="Arial"/>
                <a:ea typeface="Times New Roman"/>
                <a:cs typeface="Arial"/>
              </a:rPr>
              <a:t>Aharon</a:t>
            </a:r>
            <a:r>
              <a:rPr lang="en-GB" sz="1100" dirty="0">
                <a:latin typeface="Arial"/>
                <a:ea typeface="Times New Roman"/>
                <a:cs typeface="Arial"/>
              </a:rPr>
              <a:t>  M., </a:t>
            </a:r>
            <a:r>
              <a:rPr lang="en-GB" sz="1100" dirty="0" err="1">
                <a:latin typeface="Arial"/>
                <a:ea typeface="Times New Roman"/>
                <a:cs typeface="Arial"/>
              </a:rPr>
              <a:t>Elad</a:t>
            </a:r>
            <a:r>
              <a:rPr lang="en-GB" sz="1100" dirty="0">
                <a:latin typeface="Arial"/>
                <a:ea typeface="Times New Roman"/>
                <a:cs typeface="Arial"/>
              </a:rPr>
              <a:t> M. &amp; </a:t>
            </a:r>
            <a:r>
              <a:rPr lang="en-GB" sz="1100" dirty="0" err="1">
                <a:latin typeface="Arial"/>
                <a:ea typeface="Times New Roman"/>
                <a:cs typeface="Arial"/>
              </a:rPr>
              <a:t>Bruckstein</a:t>
            </a:r>
            <a:r>
              <a:rPr lang="en-GB" sz="1100" dirty="0">
                <a:latin typeface="Arial"/>
                <a:ea typeface="Times New Roman"/>
                <a:cs typeface="Arial"/>
              </a:rPr>
              <a:t> A..:. </a:t>
            </a:r>
            <a:r>
              <a:rPr lang="en-GB" sz="1100" i="1" dirty="0">
                <a:latin typeface="Arial"/>
                <a:ea typeface="Times New Roman"/>
                <a:cs typeface="Arial"/>
              </a:rPr>
              <a:t>IEEE Transactions on Signal Processing, </a:t>
            </a:r>
            <a:r>
              <a:rPr lang="en-GB" sz="1100" dirty="0">
                <a:latin typeface="Arial"/>
                <a:ea typeface="Times New Roman"/>
                <a:cs typeface="Arial"/>
              </a:rPr>
              <a:t>54(11), pp. 4311-4322.</a:t>
            </a:r>
          </a:p>
        </p:txBody>
      </p:sp>
    </p:spTree>
    <p:extLst>
      <p:ext uri="{BB962C8B-B14F-4D97-AF65-F5344CB8AC3E}">
        <p14:creationId xmlns:p14="http://schemas.microsoft.com/office/powerpoint/2010/main" val="332303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36" y="1124744"/>
            <a:ext cx="7910536" cy="1143000"/>
          </a:xfrm>
        </p:spPr>
        <p:txBody>
          <a:bodyPr/>
          <a:lstStyle/>
          <a:p>
            <a:pPr marL="457200" indent="-457200">
              <a:buFont typeface="Wingdings" panose="05000000000000000000" pitchFamily="2" charset="2"/>
              <a:buChar char="§"/>
            </a:pPr>
            <a:r>
              <a:rPr lang="en-GB" sz="2400" dirty="0"/>
              <a:t>Root Mean Square Error (RMSE)</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27</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6" name="Rectangle 5"/>
              <p:cNvSpPr/>
              <p:nvPr/>
            </p:nvSpPr>
            <p:spPr>
              <a:xfrm>
                <a:off x="1763688" y="2204864"/>
                <a:ext cx="5310336" cy="11654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ea typeface="Calibri"/>
                          <a:cs typeface="Times New Roman"/>
                        </a:rPr>
                        <m:t>RMSE</m:t>
                      </m:r>
                      <m:r>
                        <a:rPr lang="en-US">
                          <a:latin typeface="Cambria Math"/>
                          <a:ea typeface="Calibri"/>
                          <a:cs typeface="Times New Roman"/>
                        </a:rPr>
                        <m:t>(</m:t>
                      </m:r>
                      <m:r>
                        <a:rPr lang="en-US" i="1">
                          <a:effectLst/>
                          <a:latin typeface="Cambria Math"/>
                          <a:ea typeface="Calibri"/>
                          <a:cs typeface="Times New Roman"/>
                        </a:rPr>
                        <m:t>𝑖</m:t>
                      </m:r>
                      <m:r>
                        <a:rPr lang="en-US">
                          <a:effectLst/>
                          <a:latin typeface="Cambria Math"/>
                          <a:ea typeface="Calibri"/>
                          <a:cs typeface="Times New Roman"/>
                        </a:rPr>
                        <m:t>)</m:t>
                      </m:r>
                      <m:r>
                        <a:rPr lang="en-US"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ctrlPr>
                                <a:rPr lang="en-GB" i="1">
                                  <a:effectLst/>
                                  <a:latin typeface="Cambria Math" panose="02040503050406030204" pitchFamily="18" charset="0"/>
                                  <a:ea typeface="Calibri"/>
                                  <a:cs typeface="Times New Roman"/>
                                </a:rPr>
                              </m:ctrlPr>
                            </m:dPr>
                            <m:e>
                              <m:f>
                                <m:fPr>
                                  <m:ctrlPr>
                                    <a:rPr lang="en-GB" i="1">
                                      <a:effectLst/>
                                      <a:latin typeface="Cambria Math" panose="02040503050406030204" pitchFamily="18" charset="0"/>
                                      <a:ea typeface="Calibri"/>
                                      <a:cs typeface="Times New Roman"/>
                                    </a:rPr>
                                  </m:ctrlPr>
                                </m:fPr>
                                <m:num>
                                  <m:r>
                                    <a:rPr lang="en-US" i="1">
                                      <a:effectLst/>
                                      <a:latin typeface="Cambria Math"/>
                                      <a:ea typeface="Calibri"/>
                                      <a:cs typeface="Times New Roman"/>
                                    </a:rPr>
                                    <m:t>1</m:t>
                                  </m:r>
                                </m:num>
                                <m:den>
                                  <m:r>
                                    <a:rPr lang="en-US" i="1">
                                      <a:effectLst/>
                                      <a:latin typeface="Cambria Math"/>
                                      <a:ea typeface="Calibri"/>
                                      <a:cs typeface="Times New Roman"/>
                                    </a:rPr>
                                    <m:t>𝑁</m:t>
                                  </m:r>
                                </m:den>
                              </m:f>
                              <m:nary>
                                <m:naryPr>
                                  <m:chr m:val="∑"/>
                                  <m:limLoc m:val="undOvr"/>
                                  <m:ctrlPr>
                                    <a:rPr lang="en-GB" i="1">
                                      <a:effectLst/>
                                      <a:latin typeface="Cambria Math" panose="02040503050406030204" pitchFamily="18" charset="0"/>
                                      <a:ea typeface="Calibri"/>
                                      <a:cs typeface="Times New Roman"/>
                                    </a:rPr>
                                  </m:ctrlPr>
                                </m:naryPr>
                                <m:sub>
                                  <m:r>
                                    <a:rPr lang="en-US" i="1">
                                      <a:effectLst/>
                                      <a:latin typeface="Cambria Math"/>
                                      <a:ea typeface="Calibri"/>
                                      <a:cs typeface="Times New Roman"/>
                                    </a:rPr>
                                    <m:t>𝑘</m:t>
                                  </m:r>
                                  <m:r>
                                    <a:rPr lang="en-US" i="1">
                                      <a:effectLst/>
                                      <a:latin typeface="Cambria Math"/>
                                      <a:ea typeface="Calibri"/>
                                      <a:cs typeface="Times New Roman"/>
                                    </a:rPr>
                                    <m:t>=1</m:t>
                                  </m:r>
                                </m:sub>
                                <m:sup>
                                  <m:r>
                                    <a:rPr lang="en-US" i="1">
                                      <a:effectLst/>
                                      <a:latin typeface="Cambria Math"/>
                                      <a:ea typeface="Calibri"/>
                                      <a:cs typeface="Times New Roman"/>
                                    </a:rPr>
                                    <m:t>𝑁</m:t>
                                  </m:r>
                                </m:sup>
                                <m:e>
                                  <m:nary>
                                    <m:naryPr>
                                      <m:chr m:val="∑"/>
                                      <m:limLoc m:val="undOvr"/>
                                      <m:ctrlPr>
                                        <a:rPr lang="en-GB" i="1">
                                          <a:effectLst/>
                                          <a:latin typeface="Cambria Math" panose="02040503050406030204" pitchFamily="18" charset="0"/>
                                          <a:ea typeface="Calibri"/>
                                          <a:cs typeface="Times New Roman"/>
                                        </a:rPr>
                                      </m:ctrlPr>
                                    </m:naryPr>
                                    <m:sub>
                                      <m:r>
                                        <a:rPr lang="en-US" i="1">
                                          <a:effectLst/>
                                          <a:latin typeface="Cambria Math"/>
                                          <a:ea typeface="Calibri"/>
                                          <a:cs typeface="Times New Roman"/>
                                        </a:rPr>
                                        <m:t>𝑗</m:t>
                                      </m:r>
                                      <m:r>
                                        <a:rPr lang="en-US" i="1">
                                          <a:effectLst/>
                                          <a:latin typeface="Cambria Math"/>
                                          <a:ea typeface="Calibri"/>
                                          <a:cs typeface="Times New Roman"/>
                                        </a:rPr>
                                        <m:t>=1</m:t>
                                      </m:r>
                                    </m:sub>
                                    <m:sup>
                                      <m:sSubSup>
                                        <m:sSubSupPr>
                                          <m:ctrlPr>
                                            <a:rPr lang="en-GB" i="1">
                                              <a:effectLst/>
                                              <a:latin typeface="Cambria Math" panose="02040503050406030204" pitchFamily="18" charset="0"/>
                                              <a:ea typeface="Calibri"/>
                                              <a:cs typeface="Times New Roman"/>
                                            </a:rPr>
                                          </m:ctrlPr>
                                        </m:sSubSupPr>
                                        <m:e>
                                          <m:r>
                                            <a:rPr lang="en-US" i="1">
                                              <a:effectLst/>
                                              <a:latin typeface="Cambria Math"/>
                                              <a:ea typeface="Calibri"/>
                                              <a:cs typeface="Times New Roman"/>
                                            </a:rPr>
                                            <m:t>𝑁</m:t>
                                          </m:r>
                                        </m:e>
                                        <m:sub>
                                          <m:r>
                                            <a:rPr lang="en-US" i="1">
                                              <a:effectLst/>
                                              <a:latin typeface="Cambria Math"/>
                                              <a:ea typeface="Calibri"/>
                                              <a:cs typeface="Times New Roman"/>
                                            </a:rPr>
                                            <m:t>𝑑𝑎𝑡𝑎</m:t>
                                          </m:r>
                                        </m:sub>
                                        <m:sup>
                                          <m:r>
                                            <a:rPr lang="en-US" i="1">
                                              <a:effectLst/>
                                              <a:latin typeface="Cambria Math"/>
                                              <a:ea typeface="Calibri"/>
                                              <a:cs typeface="Times New Roman"/>
                                            </a:rPr>
                                            <m:t>𝑘</m:t>
                                          </m:r>
                                        </m:sup>
                                      </m:sSubSup>
                                    </m:sup>
                                    <m:e>
                                      <m:sSup>
                                        <m:sSupPr>
                                          <m:ctrlPr>
                                            <a:rPr lang="en-GB" i="1">
                                              <a:effectLst/>
                                              <a:latin typeface="Cambria Math" panose="02040503050406030204" pitchFamily="18" charset="0"/>
                                              <a:ea typeface="Calibri"/>
                                              <a:cs typeface="Times New Roman"/>
                                            </a:rPr>
                                          </m:ctrlPr>
                                        </m:sSupPr>
                                        <m:e>
                                          <m:d>
                                            <m:dPr>
                                              <m:ctrlPr>
                                                <a:rPr lang="en-GB" i="1">
                                                  <a:effectLst/>
                                                  <a:latin typeface="Cambria Math" panose="02040503050406030204" pitchFamily="18" charset="0"/>
                                                  <a:ea typeface="Calibri"/>
                                                  <a:cs typeface="Times New Roman"/>
                                                </a:rPr>
                                              </m:ctrlPr>
                                            </m:dPr>
                                            <m:e>
                                              <m:f>
                                                <m:fPr>
                                                  <m:ctrlPr>
                                                    <a:rPr lang="en-GB" i="1">
                                                      <a:effectLst/>
                                                      <a:latin typeface="Cambria Math" panose="02040503050406030204" pitchFamily="18" charset="0"/>
                                                      <a:ea typeface="Calibri"/>
                                                      <a:cs typeface="Times New Roman"/>
                                                    </a:rPr>
                                                  </m:ctrlPr>
                                                </m:fPr>
                                                <m:num>
                                                  <m:sSubSup>
                                                    <m:sSubSupPr>
                                                      <m:ctrlPr>
                                                        <a:rPr lang="en-GB" i="1">
                                                          <a:effectLst/>
                                                          <a:latin typeface="Cambria Math" panose="02040503050406030204" pitchFamily="18" charset="0"/>
                                                          <a:ea typeface="Calibri"/>
                                                          <a:cs typeface="Times New Roman"/>
                                                        </a:rPr>
                                                      </m:ctrlPr>
                                                    </m:sSubSupPr>
                                                    <m:e>
                                                      <m:r>
                                                        <a:rPr lang="en-US" i="1">
                                                          <a:effectLst/>
                                                          <a:latin typeface="Cambria Math"/>
                                                          <a:ea typeface="Calibri"/>
                                                          <a:cs typeface="Times New Roman"/>
                                                        </a:rPr>
                                                        <m:t>𝐷</m:t>
                                                      </m:r>
                                                    </m:e>
                                                    <m:sub>
                                                      <m:r>
                                                        <a:rPr lang="en-US" i="1">
                                                          <a:effectLst/>
                                                          <a:latin typeface="Cambria Math"/>
                                                          <a:ea typeface="Calibri"/>
                                                          <a:cs typeface="Times New Roman"/>
                                                        </a:rPr>
                                                        <m:t>𝑜𝑏𝑠</m:t>
                                                      </m:r>
                                                    </m:sub>
                                                    <m:sup>
                                                      <m:r>
                                                        <a:rPr lang="en-US" i="1">
                                                          <a:effectLst/>
                                                          <a:latin typeface="Cambria Math"/>
                                                          <a:ea typeface="Calibri"/>
                                                          <a:cs typeface="Times New Roman"/>
                                                        </a:rPr>
                                                        <m:t>𝑗</m:t>
                                                      </m:r>
                                                    </m:sup>
                                                  </m:sSubSup>
                                                  <m:r>
                                                    <a:rPr lang="en-US" i="1">
                                                      <a:effectLst/>
                                                      <a:latin typeface="Cambria Math"/>
                                                      <a:ea typeface="Calibri"/>
                                                      <a:cs typeface="Times New Roman"/>
                                                    </a:rPr>
                                                    <m:t>(</m:t>
                                                  </m:r>
                                                  <m:r>
                                                    <a:rPr lang="en-US" i="1">
                                                      <a:effectLst/>
                                                      <a:latin typeface="Cambria Math"/>
                                                      <a:ea typeface="Calibri"/>
                                                      <a:cs typeface="Times New Roman"/>
                                                    </a:rPr>
                                                    <m:t>𝑘</m:t>
                                                  </m:r>
                                                  <m:r>
                                                    <a:rPr lang="en-US" i="1">
                                                      <a:effectLst/>
                                                      <a:latin typeface="Cambria Math"/>
                                                      <a:ea typeface="Calibri"/>
                                                      <a:cs typeface="Times New Roman"/>
                                                    </a:rPr>
                                                    <m:t>)−</m:t>
                                                  </m:r>
                                                  <m:sSubSup>
                                                    <m:sSubSupPr>
                                                      <m:ctrlPr>
                                                        <a:rPr lang="en-GB" i="1">
                                                          <a:effectLst/>
                                                          <a:latin typeface="Cambria Math" panose="02040503050406030204" pitchFamily="18" charset="0"/>
                                                          <a:ea typeface="Calibri"/>
                                                          <a:cs typeface="Times New Roman"/>
                                                        </a:rPr>
                                                      </m:ctrlPr>
                                                    </m:sSubSupPr>
                                                    <m:e>
                                                      <m:r>
                                                        <a:rPr lang="en-US" i="1">
                                                          <a:effectLst/>
                                                          <a:latin typeface="Cambria Math"/>
                                                          <a:ea typeface="Calibri"/>
                                                          <a:cs typeface="Times New Roman"/>
                                                        </a:rPr>
                                                        <m:t>𝐷</m:t>
                                                      </m:r>
                                                    </m:e>
                                                    <m:sub>
                                                      <m:r>
                                                        <a:rPr lang="en-US" i="1">
                                                          <a:effectLst/>
                                                          <a:latin typeface="Cambria Math"/>
                                                          <a:ea typeface="Calibri"/>
                                                          <a:cs typeface="Times New Roman"/>
                                                        </a:rPr>
                                                        <m:t>𝑠𝑖𝑚</m:t>
                                                      </m:r>
                                                      <m:r>
                                                        <a:rPr lang="en-US" i="1">
                                                          <a:effectLst/>
                                                          <a:latin typeface="Cambria Math"/>
                                                          <a:ea typeface="Calibri"/>
                                                          <a:cs typeface="Times New Roman"/>
                                                        </a:rPr>
                                                        <m:t>,</m:t>
                                                      </m:r>
                                                      <m:r>
                                                        <a:rPr lang="en-US" i="1">
                                                          <a:effectLst/>
                                                          <a:latin typeface="Cambria Math"/>
                                                          <a:ea typeface="Calibri"/>
                                                          <a:cs typeface="Times New Roman"/>
                                                        </a:rPr>
                                                        <m:t>𝑖</m:t>
                                                      </m:r>
                                                    </m:sub>
                                                    <m:sup>
                                                      <m:r>
                                                        <a:rPr lang="en-US" i="1">
                                                          <a:effectLst/>
                                                          <a:latin typeface="Cambria Math"/>
                                                          <a:ea typeface="Calibri"/>
                                                          <a:cs typeface="Times New Roman"/>
                                                        </a:rPr>
                                                        <m:t>𝑗</m:t>
                                                      </m:r>
                                                    </m:sup>
                                                  </m:sSubSup>
                                                  <m:r>
                                                    <a:rPr lang="en-US" i="1">
                                                      <a:effectLst/>
                                                      <a:latin typeface="Cambria Math"/>
                                                      <a:ea typeface="Calibri"/>
                                                      <a:cs typeface="Times New Roman"/>
                                                    </a:rPr>
                                                    <m:t>(</m:t>
                                                  </m:r>
                                                  <m:r>
                                                    <a:rPr lang="en-US" i="1">
                                                      <a:effectLst/>
                                                      <a:latin typeface="Cambria Math"/>
                                                      <a:ea typeface="Calibri"/>
                                                      <a:cs typeface="Times New Roman"/>
                                                    </a:rPr>
                                                    <m:t>𝑘</m:t>
                                                  </m:r>
                                                  <m:r>
                                                    <a:rPr lang="en-US" i="1">
                                                      <a:effectLst/>
                                                      <a:latin typeface="Cambria Math"/>
                                                      <a:ea typeface="Calibri"/>
                                                      <a:cs typeface="Times New Roman"/>
                                                    </a:rPr>
                                                    <m:t>)</m:t>
                                                  </m:r>
                                                </m:num>
                                                <m:den>
                                                  <m:sSub>
                                                    <m:sSubPr>
                                                      <m:ctrlPr>
                                                        <a:rPr lang="en-GB" i="1">
                                                          <a:effectLst/>
                                                          <a:latin typeface="Cambria Math" panose="02040503050406030204" pitchFamily="18" charset="0"/>
                                                          <a:ea typeface="Calibri"/>
                                                          <a:cs typeface="Times New Roman"/>
                                                        </a:rPr>
                                                      </m:ctrlPr>
                                                    </m:sSubPr>
                                                    <m:e>
                                                      <m:r>
                                                        <a:rPr lang="en-US" i="1">
                                                          <a:effectLst/>
                                                          <a:latin typeface="Cambria Math"/>
                                                          <a:ea typeface="Calibri"/>
                                                          <a:cs typeface="Times New Roman"/>
                                                        </a:rPr>
                                                        <m:t>𝜎</m:t>
                                                      </m:r>
                                                    </m:e>
                                                    <m:sub>
                                                      <m:r>
                                                        <a:rPr lang="en-US" i="1">
                                                          <a:effectLst/>
                                                          <a:latin typeface="Cambria Math"/>
                                                          <a:ea typeface="Calibri"/>
                                                          <a:cs typeface="Times New Roman"/>
                                                        </a:rPr>
                                                        <m:t>𝑛</m:t>
                                                      </m:r>
                                                      <m:r>
                                                        <a:rPr lang="en-US" i="1">
                                                          <a:effectLst/>
                                                          <a:latin typeface="Cambria Math"/>
                                                          <a:ea typeface="Calibri"/>
                                                          <a:cs typeface="Times New Roman"/>
                                                        </a:rPr>
                                                        <m:t>,</m:t>
                                                      </m:r>
                                                      <m:r>
                                                        <a:rPr lang="en-US" i="1">
                                                          <a:effectLst/>
                                                          <a:latin typeface="Cambria Math"/>
                                                          <a:ea typeface="Calibri"/>
                                                          <a:cs typeface="Times New Roman"/>
                                                        </a:rPr>
                                                        <m:t>𝑗</m:t>
                                                      </m:r>
                                                    </m:sub>
                                                  </m:sSub>
                                                </m:den>
                                              </m:f>
                                            </m:e>
                                          </m:d>
                                        </m:e>
                                        <m:sup>
                                          <m:r>
                                            <a:rPr lang="en-US" i="1">
                                              <a:effectLst/>
                                              <a:latin typeface="Cambria Math"/>
                                              <a:ea typeface="Calibri"/>
                                              <a:cs typeface="Times New Roman"/>
                                            </a:rPr>
                                            <m:t>2</m:t>
                                          </m:r>
                                        </m:sup>
                                      </m:sSup>
                                    </m:e>
                                  </m:nary>
                                </m:e>
                              </m:nary>
                            </m:e>
                          </m:d>
                        </m:e>
                        <m:sup>
                          <m:f>
                            <m:fPr>
                              <m:ctrlPr>
                                <a:rPr lang="en-GB" i="1">
                                  <a:effectLst/>
                                  <a:latin typeface="Cambria Math" panose="02040503050406030204" pitchFamily="18" charset="0"/>
                                  <a:ea typeface="Calibri"/>
                                  <a:cs typeface="Times New Roman"/>
                                </a:rPr>
                              </m:ctrlPr>
                            </m:fPr>
                            <m:num>
                              <m:r>
                                <a:rPr lang="en-US" i="1">
                                  <a:effectLst/>
                                  <a:latin typeface="Cambria Math"/>
                                  <a:ea typeface="Calibri"/>
                                  <a:cs typeface="Times New Roman"/>
                                </a:rPr>
                                <m:t>1</m:t>
                              </m:r>
                            </m:num>
                            <m:den>
                              <m:r>
                                <a:rPr lang="en-US" i="1">
                                  <a:effectLst/>
                                  <a:latin typeface="Cambria Math"/>
                                  <a:ea typeface="Calibri"/>
                                  <a:cs typeface="Times New Roman"/>
                                </a:rPr>
                                <m:t>2</m:t>
                              </m:r>
                            </m:den>
                          </m:f>
                        </m:sup>
                      </m:sSup>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1763688" y="2204864"/>
                <a:ext cx="5310336" cy="1165447"/>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0" y="3789040"/>
                <a:ext cx="10908704" cy="2460674"/>
              </a:xfrm>
              <a:prstGeom prst="rect">
                <a:avLst/>
              </a:prstGeom>
              <a:noFill/>
            </p:spPr>
            <p:txBody>
              <a:bodyPr wrap="square" rtlCol="0">
                <a:spAutoFit/>
              </a:bodyPr>
              <a:lstStyle/>
              <a:p>
                <a:pPr algn="just">
                  <a:spcAft>
                    <a:spcPts val="0"/>
                  </a:spcAft>
                </a:pPr>
                <a14:m>
                  <m:oMath xmlns:m="http://schemas.openxmlformats.org/officeDocument/2006/math">
                    <m:r>
                      <a:rPr lang="en-US" sz="1600" b="1" i="1">
                        <a:latin typeface="Cambria Math"/>
                        <a:ea typeface="Calibri"/>
                        <a:cs typeface="Times New Roman"/>
                      </a:rPr>
                      <m:t>𝑵</m:t>
                    </m:r>
                  </m:oMath>
                </a14:m>
                <a:r>
                  <a:rPr lang="en-US" sz="1600" b="1" dirty="0">
                    <a:solidFill>
                      <a:srgbClr val="000000"/>
                    </a:solidFill>
                    <a:latin typeface="Calibri"/>
                    <a:ea typeface="Times New Roman"/>
                    <a:cs typeface="Times New Roman"/>
                  </a:rPr>
                  <a:t>:  Number of data assimilation time steps where measurements are assimilated (measurement times)</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effectLst/>
                            <a:latin typeface="Cambria Math" panose="02040503050406030204" pitchFamily="18" charset="0"/>
                            <a:ea typeface="Calibri"/>
                            <a:cs typeface="Times New Roman"/>
                          </a:rPr>
                        </m:ctrlPr>
                      </m:sSubSupPr>
                      <m:e>
                        <m:r>
                          <a:rPr lang="en-US" sz="1600" b="1" i="1">
                            <a:effectLst/>
                            <a:latin typeface="Cambria Math"/>
                            <a:ea typeface="Calibri"/>
                            <a:cs typeface="Times New Roman"/>
                          </a:rPr>
                          <m:t>𝑵</m:t>
                        </m:r>
                      </m:e>
                      <m:sub>
                        <m:r>
                          <a:rPr lang="en-US" sz="1600" b="1" i="1">
                            <a:effectLst/>
                            <a:latin typeface="Cambria Math"/>
                            <a:ea typeface="Calibri"/>
                            <a:cs typeface="Times New Roman"/>
                          </a:rPr>
                          <m:t>𝒅𝒂𝒕𝒂</m:t>
                        </m:r>
                      </m:sub>
                      <m:sup>
                        <m:r>
                          <a:rPr lang="en-US" sz="1600" b="1" i="1">
                            <a:effectLst/>
                            <a:latin typeface="Cambria Math"/>
                            <a:ea typeface="Calibri"/>
                            <a:cs typeface="Times New Roman"/>
                          </a:rPr>
                          <m:t>𝒌</m:t>
                        </m:r>
                      </m:sup>
                    </m:sSubSup>
                  </m:oMath>
                </a14:m>
                <a:r>
                  <a:rPr lang="en-US" sz="1600" b="1" dirty="0">
                    <a:effectLst/>
                    <a:latin typeface="Calibri"/>
                    <a:ea typeface="Times New Roman"/>
                    <a:cs typeface="Times New Roman"/>
                  </a:rPr>
                  <a:t>: Number of data collected at each time step </a:t>
                </a:r>
                <a14:m>
                  <m:oMath xmlns:m="http://schemas.openxmlformats.org/officeDocument/2006/math">
                    <m:r>
                      <a:rPr lang="en-US" sz="1600" b="1" i="1">
                        <a:effectLst/>
                        <a:latin typeface="Cambria Math"/>
                        <a:ea typeface="Calibri"/>
                        <a:cs typeface="Times New Roman"/>
                      </a:rPr>
                      <m:t>𝒌</m:t>
                    </m:r>
                  </m:oMath>
                </a14:m>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Calibri"/>
                        <a:cs typeface="Times New Roman"/>
                      </a:rPr>
                      <m:t>𝒊</m:t>
                    </m:r>
                  </m:oMath>
                </a14:m>
                <a:r>
                  <a:rPr lang="en-US" sz="1600" b="1" dirty="0">
                    <a:solidFill>
                      <a:srgbClr val="000000"/>
                    </a:solidFill>
                    <a:latin typeface="Calibri"/>
                    <a:ea typeface="Times New Roman"/>
                    <a:cs typeface="Times New Roman"/>
                  </a:rPr>
                  <a:t>: Ensemble member index</a:t>
                </a:r>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Times New Roman"/>
                        <a:cs typeface="Times New Roman"/>
                      </a:rPr>
                      <m:t>𝒌</m:t>
                    </m:r>
                  </m:oMath>
                </a14:m>
                <a:r>
                  <a:rPr lang="en-US" sz="1600" b="1" dirty="0">
                    <a:effectLst/>
                    <a:latin typeface="Calibri"/>
                    <a:ea typeface="Times New Roman"/>
                    <a:cs typeface="Times New Roman"/>
                  </a:rPr>
                  <a:t>: Time index</a:t>
                </a:r>
                <a:endParaRPr lang="en-GB" sz="1600" b="1" dirty="0">
                  <a:effectLst/>
                  <a:latin typeface="Times New Roman"/>
                  <a:ea typeface="Calibri"/>
                  <a:cs typeface="Arial"/>
                </a:endParaRPr>
              </a:p>
              <a:p>
                <a:pPr algn="just">
                  <a:spcAft>
                    <a:spcPts val="0"/>
                  </a:spcAft>
                </a:pPr>
                <a14:m>
                  <m:oMath xmlns:m="http://schemas.openxmlformats.org/officeDocument/2006/math">
                    <m:r>
                      <a:rPr lang="en-US" sz="1600" b="1" i="1">
                        <a:effectLst/>
                        <a:latin typeface="Cambria Math"/>
                        <a:ea typeface="Calibri"/>
                        <a:cs typeface="Times New Roman"/>
                      </a:rPr>
                      <m:t>𝒋</m:t>
                    </m:r>
                  </m:oMath>
                </a14:m>
                <a:r>
                  <a:rPr lang="en-US" sz="1600" b="1" dirty="0">
                    <a:effectLst/>
                    <a:latin typeface="Calibri"/>
                    <a:ea typeface="Times New Roman"/>
                    <a:cs typeface="Times New Roman"/>
                  </a:rPr>
                  <a:t>: Metric or response (history matched metric or response)</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solidFill>
                              <a:srgbClr val="000000"/>
                            </a:solidFill>
                            <a:latin typeface="Cambria Math" panose="02040503050406030204" pitchFamily="18" charset="0"/>
                            <a:ea typeface="Times New Roman"/>
                            <a:cs typeface="Times New Roman"/>
                          </a:rPr>
                        </m:ctrlPr>
                      </m:sSubSupPr>
                      <m:e>
                        <m:r>
                          <a:rPr lang="en-US" sz="1600" b="1" i="1">
                            <a:solidFill>
                              <a:srgbClr val="000000"/>
                            </a:solidFill>
                            <a:latin typeface="Cambria Math"/>
                            <a:ea typeface="Times New Roman"/>
                            <a:cs typeface="Times New Roman"/>
                          </a:rPr>
                          <m:t>𝑫</m:t>
                        </m:r>
                      </m:e>
                      <m:sub>
                        <m:r>
                          <a:rPr lang="en-US" sz="1600" b="1" i="1">
                            <a:solidFill>
                              <a:srgbClr val="000000"/>
                            </a:solidFill>
                            <a:latin typeface="Cambria Math"/>
                            <a:ea typeface="Times New Roman"/>
                            <a:cs typeface="Times New Roman"/>
                          </a:rPr>
                          <m:t>𝒐𝒃𝒔</m:t>
                        </m:r>
                      </m:sub>
                      <m:sup>
                        <m:r>
                          <a:rPr lang="en-US" sz="1600" b="1" i="1">
                            <a:effectLst/>
                            <a:latin typeface="Cambria Math"/>
                            <a:ea typeface="Calibri"/>
                            <a:cs typeface="Times New Roman"/>
                          </a:rPr>
                          <m:t>𝒋</m:t>
                        </m:r>
                      </m:sup>
                    </m:sSubSup>
                    <m:d>
                      <m:dPr>
                        <m:ctrlPr>
                          <a:rPr lang="en-GB" sz="1600" b="1" i="1">
                            <a:solidFill>
                              <a:srgbClr val="000000"/>
                            </a:solidFill>
                            <a:latin typeface="Cambria Math" panose="02040503050406030204" pitchFamily="18" charset="0"/>
                            <a:ea typeface="Times New Roman"/>
                            <a:cs typeface="Times New Roman"/>
                          </a:rPr>
                        </m:ctrlPr>
                      </m:dPr>
                      <m:e>
                        <m:r>
                          <a:rPr lang="en-US" sz="1600" b="1" i="1">
                            <a:solidFill>
                              <a:srgbClr val="000000"/>
                            </a:solidFill>
                            <a:latin typeface="Cambria Math"/>
                            <a:ea typeface="Times New Roman"/>
                            <a:cs typeface="Times New Roman"/>
                          </a:rPr>
                          <m:t>𝒌</m:t>
                        </m:r>
                      </m:e>
                    </m:d>
                  </m:oMath>
                </a14:m>
                <a:r>
                  <a:rPr lang="en-US" sz="1600" b="1" dirty="0">
                    <a:solidFill>
                      <a:srgbClr val="000000"/>
                    </a:solidFill>
                    <a:latin typeface="Calibri"/>
                    <a:ea typeface="Times New Roman"/>
                    <a:cs typeface="Times New Roman"/>
                  </a:rPr>
                  <a:t>: Observed data metric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r>
                  <a:rPr lang="en-US" sz="1600" b="1" i="1" baseline="-25000" dirty="0">
                    <a:effectLst/>
                    <a:latin typeface="Calibri"/>
                    <a:ea typeface="Calibri"/>
                    <a:cs typeface="Times New Roman"/>
                  </a:rPr>
                  <a:t> </a:t>
                </a:r>
                <a:r>
                  <a:rPr lang="en-US" sz="1600" b="1" dirty="0">
                    <a:effectLst/>
                    <a:latin typeface="Calibri"/>
                    <a:ea typeface="Calibri"/>
                    <a:cs typeface="Times New Roman"/>
                  </a:rPr>
                  <a:t>at time step </a:t>
                </a:r>
                <a:r>
                  <a:rPr lang="en-US" sz="1600" b="1" i="1" dirty="0">
                    <a:effectLst/>
                    <a:latin typeface="Calibri"/>
                    <a:ea typeface="Calibri"/>
                    <a:cs typeface="Times New Roman"/>
                  </a:rPr>
                  <a:t>k</a:t>
                </a:r>
                <a:r>
                  <a:rPr lang="en-US" sz="1600" b="1" dirty="0">
                    <a:effectLst/>
                    <a:latin typeface="Calibri"/>
                    <a:ea typeface="Calibri"/>
                    <a:cs typeface="Times New Roman"/>
                  </a:rPr>
                  <a:t>.</a:t>
                </a:r>
                <a:endParaRPr lang="en-GB" sz="1600" b="1" dirty="0">
                  <a:effectLst/>
                  <a:latin typeface="Times New Roman"/>
                  <a:ea typeface="Calibri"/>
                  <a:cs typeface="Arial"/>
                </a:endParaRPr>
              </a:p>
              <a:p>
                <a:pPr algn="just">
                  <a:spcAft>
                    <a:spcPts val="0"/>
                  </a:spcAft>
                </a:pPr>
                <a14:m>
                  <m:oMath xmlns:m="http://schemas.openxmlformats.org/officeDocument/2006/math">
                    <m:sSubSup>
                      <m:sSubSupPr>
                        <m:ctrlPr>
                          <a:rPr lang="en-GB" sz="1600" b="1" i="1">
                            <a:solidFill>
                              <a:srgbClr val="000000"/>
                            </a:solidFill>
                            <a:latin typeface="Cambria Math" panose="02040503050406030204" pitchFamily="18" charset="0"/>
                            <a:ea typeface="Times New Roman"/>
                            <a:cs typeface="Times New Roman"/>
                          </a:rPr>
                        </m:ctrlPr>
                      </m:sSubSupPr>
                      <m:e>
                        <m:r>
                          <a:rPr lang="en-US" sz="1600" b="1" i="1">
                            <a:solidFill>
                              <a:srgbClr val="000000"/>
                            </a:solidFill>
                            <a:latin typeface="Cambria Math"/>
                            <a:ea typeface="Times New Roman"/>
                            <a:cs typeface="Times New Roman"/>
                          </a:rPr>
                          <m:t>𝑫</m:t>
                        </m:r>
                      </m:e>
                      <m:sub>
                        <m:r>
                          <a:rPr lang="en-US" sz="1600" b="1" i="1">
                            <a:solidFill>
                              <a:srgbClr val="000000"/>
                            </a:solidFill>
                            <a:latin typeface="Cambria Math"/>
                            <a:ea typeface="Times New Roman"/>
                            <a:cs typeface="Times New Roman"/>
                          </a:rPr>
                          <m:t>𝒔𝒊𝒎</m:t>
                        </m:r>
                      </m:sub>
                      <m:sup>
                        <m:r>
                          <a:rPr lang="en-US" sz="1600" b="1" i="1">
                            <a:effectLst/>
                            <a:latin typeface="Cambria Math"/>
                            <a:ea typeface="Calibri"/>
                            <a:cs typeface="Times New Roman"/>
                          </a:rPr>
                          <m:t>𝒋</m:t>
                        </m:r>
                      </m:sup>
                    </m:sSubSup>
                    <m:d>
                      <m:dPr>
                        <m:ctrlPr>
                          <a:rPr lang="en-GB" sz="1600" b="1" i="1">
                            <a:solidFill>
                              <a:srgbClr val="000000"/>
                            </a:solidFill>
                            <a:latin typeface="Cambria Math" panose="02040503050406030204" pitchFamily="18" charset="0"/>
                            <a:ea typeface="Times New Roman"/>
                            <a:cs typeface="Times New Roman"/>
                          </a:rPr>
                        </m:ctrlPr>
                      </m:dPr>
                      <m:e>
                        <m:r>
                          <a:rPr lang="en-US" sz="1600" b="1" i="1">
                            <a:solidFill>
                              <a:srgbClr val="000000"/>
                            </a:solidFill>
                            <a:latin typeface="Cambria Math"/>
                            <a:ea typeface="Times New Roman"/>
                            <a:cs typeface="Times New Roman"/>
                          </a:rPr>
                          <m:t>𝒌</m:t>
                        </m:r>
                      </m:e>
                    </m:d>
                  </m:oMath>
                </a14:m>
                <a:r>
                  <a:rPr lang="en-US" sz="1600" b="1" dirty="0">
                    <a:solidFill>
                      <a:srgbClr val="000000"/>
                    </a:solidFill>
                    <a:latin typeface="Calibri"/>
                    <a:ea typeface="Times New Roman"/>
                    <a:cs typeface="Times New Roman"/>
                  </a:rPr>
                  <a:t>: Simulated data from simulator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r>
                  <a:rPr lang="en-US" sz="1600" b="1" i="1" baseline="-25000" dirty="0">
                    <a:effectLst/>
                    <a:latin typeface="Calibri"/>
                    <a:ea typeface="Calibri"/>
                    <a:cs typeface="Times New Roman"/>
                  </a:rPr>
                  <a:t> </a:t>
                </a:r>
                <a:r>
                  <a:rPr lang="en-US" sz="1600" b="1" dirty="0">
                    <a:effectLst/>
                    <a:latin typeface="Calibri"/>
                    <a:ea typeface="Calibri"/>
                    <a:cs typeface="Times New Roman"/>
                  </a:rPr>
                  <a:t>at time step</a:t>
                </a:r>
              </a:p>
              <a:p>
                <a:pPr algn="just">
                  <a:spcAft>
                    <a:spcPts val="0"/>
                  </a:spcAft>
                </a:pPr>
                <a:r>
                  <a:rPr lang="en-US" sz="1600" b="1" dirty="0">
                    <a:effectLst/>
                    <a:latin typeface="Calibri"/>
                    <a:ea typeface="Calibri"/>
                    <a:cs typeface="Times New Roman"/>
                  </a:rPr>
                  <a:t> </a:t>
                </a:r>
                <a:r>
                  <a:rPr lang="en-US" sz="1600" b="1" i="1" dirty="0">
                    <a:effectLst/>
                    <a:latin typeface="Calibri"/>
                    <a:ea typeface="Calibri"/>
                    <a:cs typeface="Times New Roman"/>
                  </a:rPr>
                  <a:t>k</a:t>
                </a:r>
                <a:r>
                  <a:rPr lang="en-US" sz="1600" b="1" dirty="0">
                    <a:effectLst/>
                    <a:latin typeface="Calibri"/>
                    <a:ea typeface="Calibri"/>
                    <a:cs typeface="Times New Roman"/>
                  </a:rPr>
                  <a:t>.</a:t>
                </a:r>
                <a:endParaRPr lang="en-GB" sz="1600" b="1" dirty="0">
                  <a:effectLst/>
                  <a:latin typeface="Times New Roman"/>
                  <a:ea typeface="Calibri"/>
                  <a:cs typeface="Arial"/>
                </a:endParaRPr>
              </a:p>
              <a:p>
                <a:pPr algn="just">
                  <a:spcAft>
                    <a:spcPts val="800"/>
                  </a:spcAft>
                </a:pPr>
                <a14:m>
                  <m:oMath xmlns:m="http://schemas.openxmlformats.org/officeDocument/2006/math">
                    <m:sSub>
                      <m:sSubPr>
                        <m:ctrlPr>
                          <a:rPr lang="en-GB" sz="1600" b="1" i="1">
                            <a:effectLst/>
                            <a:latin typeface="Cambria Math" panose="02040503050406030204" pitchFamily="18" charset="0"/>
                            <a:ea typeface="Calibri"/>
                            <a:cs typeface="Times New Roman"/>
                          </a:rPr>
                        </m:ctrlPr>
                      </m:sSubPr>
                      <m:e>
                        <m:r>
                          <a:rPr lang="en-US" sz="1600" b="1" i="1">
                            <a:effectLst/>
                            <a:latin typeface="Cambria Math"/>
                            <a:ea typeface="Calibri"/>
                            <a:cs typeface="Times New Roman"/>
                          </a:rPr>
                          <m:t>𝝈</m:t>
                        </m:r>
                      </m:e>
                      <m:sub>
                        <m:r>
                          <a:rPr lang="en-US" sz="1600" b="1" i="1">
                            <a:effectLst/>
                            <a:latin typeface="Cambria Math"/>
                            <a:ea typeface="Calibri"/>
                            <a:cs typeface="Times New Roman"/>
                          </a:rPr>
                          <m:t>𝒏</m:t>
                        </m:r>
                        <m:r>
                          <a:rPr lang="en-US" sz="1600" b="1" i="1">
                            <a:effectLst/>
                            <a:latin typeface="Cambria Math"/>
                            <a:ea typeface="Calibri"/>
                            <a:cs typeface="Times New Roman"/>
                          </a:rPr>
                          <m:t>,</m:t>
                        </m:r>
                        <m:r>
                          <a:rPr lang="en-US" sz="1600" b="1" i="1">
                            <a:effectLst/>
                            <a:latin typeface="Cambria Math"/>
                            <a:ea typeface="Calibri"/>
                            <a:cs typeface="Times New Roman"/>
                          </a:rPr>
                          <m:t>𝒋</m:t>
                        </m:r>
                      </m:sub>
                    </m:sSub>
                  </m:oMath>
                </a14:m>
                <a:r>
                  <a:rPr lang="en-US" sz="1600" b="1" dirty="0">
                    <a:solidFill>
                      <a:srgbClr val="000000"/>
                    </a:solidFill>
                    <a:latin typeface="Calibri"/>
                    <a:ea typeface="Times New Roman"/>
                    <a:cs typeface="Times New Roman"/>
                  </a:rPr>
                  <a:t>: Observed data standard deviation for metrics </a:t>
                </a:r>
                <a:r>
                  <a:rPr lang="en-US" sz="1600" b="1" i="1" dirty="0">
                    <a:solidFill>
                      <a:srgbClr val="000000"/>
                    </a:solidFill>
                    <a:latin typeface="Calibri"/>
                    <a:ea typeface="Times New Roman"/>
                    <a:cs typeface="Times New Roman"/>
                  </a:rPr>
                  <a:t>j</a:t>
                </a:r>
                <a:r>
                  <a:rPr lang="en-US" sz="1600" b="1" dirty="0">
                    <a:solidFill>
                      <a:srgbClr val="000000"/>
                    </a:solidFill>
                    <a:latin typeface="Calibri"/>
                    <a:ea typeface="Times New Roman"/>
                    <a:cs typeface="Times New Roman"/>
                  </a:rPr>
                  <a:t> (Data equivalent in state space ensemble</a:t>
                </a:r>
                <a:r>
                  <a:rPr lang="en-US" sz="1600" b="1" dirty="0">
                    <a:effectLst/>
                    <a:latin typeface="Calibri"/>
                    <a:ea typeface="Calibri"/>
                    <a:cs typeface="Times New Roman"/>
                  </a:rPr>
                  <a:t>).</a:t>
                </a:r>
                <a:endParaRPr lang="en-GB" sz="1600" b="1" dirty="0">
                  <a:effectLst/>
                  <a:latin typeface="Times New Roman"/>
                  <a:ea typeface="Calibri"/>
                  <a:cs typeface="Aria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0" y="3789040"/>
                <a:ext cx="10908704" cy="2460674"/>
              </a:xfrm>
              <a:prstGeom prst="rect">
                <a:avLst/>
              </a:prstGeom>
              <a:blipFill rotWithShape="1">
                <a:blip r:embed="rId4"/>
                <a:stretch>
                  <a:fillRect t="-744" b="-2481"/>
                </a:stretch>
              </a:blipFill>
            </p:spPr>
            <p:txBody>
              <a:bodyPr/>
              <a:lstStyle/>
              <a:p>
                <a:r>
                  <a:rPr lang="en-GB">
                    <a:noFill/>
                  </a:rPr>
                  <a:t> </a:t>
                </a:r>
              </a:p>
            </p:txBody>
          </p:sp>
        </mc:Fallback>
      </mc:AlternateContent>
      <p:sp>
        <p:nvSpPr>
          <p:cNvPr id="8" name="Title 7"/>
          <p:cNvSpPr txBox="1">
            <a:spLocks/>
          </p:cNvSpPr>
          <p:nvPr/>
        </p:nvSpPr>
        <p:spPr bwMode="auto">
          <a:xfrm>
            <a:off x="1655004" y="282626"/>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indent="-457200" algn="ctr">
              <a:buFont typeface="Wingdings" panose="05000000000000000000" pitchFamily="2" charset="2"/>
              <a:buChar char="Ø"/>
            </a:pPr>
            <a:r>
              <a:rPr lang="en-GB" sz="2800" dirty="0"/>
              <a:t>Quality measure</a:t>
            </a:r>
          </a:p>
          <a:p>
            <a:pPr algn="ctr"/>
            <a:r>
              <a:rPr lang="en-GB" sz="2800" dirty="0"/>
              <a:t>Production data misfit</a:t>
            </a:r>
          </a:p>
        </p:txBody>
      </p:sp>
    </p:spTree>
    <p:extLst>
      <p:ext uri="{BB962C8B-B14F-4D97-AF65-F5344CB8AC3E}">
        <p14:creationId xmlns:p14="http://schemas.microsoft.com/office/powerpoint/2010/main" val="217565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2420888"/>
            <a:ext cx="8229600" cy="3633267"/>
          </a:xfrm>
        </p:spPr>
        <p:txBody>
          <a:bodyPr/>
          <a:lstStyle/>
          <a:p>
            <a:pPr marL="0" indent="0" algn="ctr">
              <a:buNone/>
            </a:pPr>
            <a:r>
              <a:rPr lang="en-GB" sz="4800" dirty="0"/>
              <a:t>History Matching with Level set</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28</a:t>
            </a:fld>
            <a:endParaRPr lang="en-GB" sz="1800" b="1" dirty="0">
              <a:solidFill>
                <a:srgbClr val="FF0000"/>
              </a:solidFill>
            </a:endParaRPr>
          </a:p>
        </p:txBody>
      </p:sp>
    </p:spTree>
    <p:extLst>
      <p:ext uri="{BB962C8B-B14F-4D97-AF65-F5344CB8AC3E}">
        <p14:creationId xmlns:p14="http://schemas.microsoft.com/office/powerpoint/2010/main" val="2401033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40185" y="1052736"/>
            <a:ext cx="8630616" cy="1143000"/>
          </a:xfrm>
        </p:spPr>
        <p:txBody>
          <a:bodyPr/>
          <a:lstStyle/>
          <a:p>
            <a:pPr marL="457200" indent="-457200" algn="ctr">
              <a:buFont typeface="Wingdings" panose="05000000000000000000" pitchFamily="2" charset="2"/>
              <a:buChar char="Ø"/>
            </a:pPr>
            <a:r>
              <a:rPr lang="en-GB" sz="2000" dirty="0">
                <a:solidFill>
                  <a:srgbClr val="FF0000"/>
                </a:solidFill>
              </a:rPr>
              <a:t>Heaviside Function, Narrow-Band Schematic and signed distance transformation</a:t>
            </a:r>
          </a:p>
        </p:txBody>
      </p:sp>
      <p:pic>
        <p:nvPicPr>
          <p:cNvPr id="717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8908" y="2305504"/>
            <a:ext cx="583327" cy="1555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Rectangle 5"/>
              <p:cNvSpPr/>
              <p:nvPr/>
            </p:nvSpPr>
            <p:spPr>
              <a:xfrm>
                <a:off x="1835696" y="3373153"/>
                <a:ext cx="96725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b="1" i="1">
                          <a:latin typeface="Cambria Math"/>
                        </a:rPr>
                        <m:t>𝝓</m:t>
                      </m:r>
                      <m:d>
                        <m:dPr>
                          <m:ctrlPr>
                            <a:rPr lang="en-GB" sz="1400" b="1" i="1">
                              <a:latin typeface="Cambria Math" panose="02040503050406030204" pitchFamily="18" charset="0"/>
                            </a:rPr>
                          </m:ctrlPr>
                        </m:dPr>
                        <m:e>
                          <m:r>
                            <a:rPr lang="en-GB" sz="1400" b="1" i="1">
                              <a:latin typeface="Cambria Math"/>
                            </a:rPr>
                            <m:t>𝒙</m:t>
                          </m:r>
                        </m:e>
                      </m:d>
                      <m:r>
                        <a:rPr lang="en-GB" sz="1400" b="1" i="1">
                          <a:latin typeface="Cambria Math"/>
                        </a:rPr>
                        <m:t>≤</m:t>
                      </m:r>
                      <m:r>
                        <a:rPr lang="en-GB" sz="1400" b="1" i="1">
                          <a:latin typeface="Cambria Math"/>
                        </a:rPr>
                        <m:t>𝟎</m:t>
                      </m:r>
                    </m:oMath>
                  </m:oMathPara>
                </a14:m>
                <a:endParaRPr lang="en-GB" sz="1400" b="1" dirty="0"/>
              </a:p>
            </p:txBody>
          </p:sp>
        </mc:Choice>
        <mc:Fallback xmlns="">
          <p:sp>
            <p:nvSpPr>
              <p:cNvPr id="6" name="Rectangle 5"/>
              <p:cNvSpPr>
                <a:spLocks noRot="1" noChangeAspect="1" noMove="1" noResize="1" noEditPoints="1" noAdjustHandles="1" noChangeArrowheads="1" noChangeShapeType="1" noTextEdit="1"/>
              </p:cNvSpPr>
              <p:nvPr/>
            </p:nvSpPr>
            <p:spPr>
              <a:xfrm>
                <a:off x="1835696" y="3373153"/>
                <a:ext cx="967251" cy="307777"/>
              </a:xfrm>
              <a:prstGeom prst="rect">
                <a:avLst/>
              </a:prstGeom>
              <a:blipFill rotWithShape="1">
                <a:blip r:embed="rId3"/>
                <a:stretch>
                  <a:fillRect b="-7843"/>
                </a:stretch>
              </a:blipFill>
            </p:spPr>
            <p:txBody>
              <a:bodyPr/>
              <a:lstStyle/>
              <a:p>
                <a:r>
                  <a:rPr lang="en-GB">
                    <a:noFill/>
                  </a:rPr>
                  <a:t> </a:t>
                </a:r>
              </a:p>
            </p:txBody>
          </p:sp>
        </mc:Fallback>
      </mc:AlternateContent>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532" y="2194916"/>
            <a:ext cx="775621" cy="161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305504"/>
            <a:ext cx="2658616" cy="1389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2403898"/>
            <a:ext cx="3148582"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162" y="4489277"/>
            <a:ext cx="2924391" cy="1820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F758A139-7ABE-46A1-B082-C2C77667394C}" type="slidenum">
              <a:rPr lang="en-GB" sz="1800" b="1" smtClean="0">
                <a:solidFill>
                  <a:srgbClr val="FF0000"/>
                </a:solidFill>
              </a:rPr>
              <a:pPr/>
              <a:t>29</a:t>
            </a:fld>
            <a:endParaRPr lang="en-GB" sz="1800" b="1" dirty="0">
              <a:solidFill>
                <a:srgbClr val="FF0000"/>
              </a:solidFill>
            </a:endParaRPr>
          </a:p>
        </p:txBody>
      </p:sp>
      <p:sp>
        <p:nvSpPr>
          <p:cNvPr id="12"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a:t>Level Set</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085553" y="3387458"/>
                <a:ext cx="1080120" cy="3077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400" b="1" i="1" smtClean="0">
                          <a:solidFill>
                            <a:schemeClr val="bg1"/>
                          </a:solidFill>
                          <a:latin typeface="Cambria Math"/>
                        </a:rPr>
                        <m:t>𝝓</m:t>
                      </m:r>
                      <m:d>
                        <m:dPr>
                          <m:ctrlPr>
                            <a:rPr lang="en-GB" sz="1400" b="1" i="1">
                              <a:solidFill>
                                <a:schemeClr val="bg1"/>
                              </a:solidFill>
                              <a:latin typeface="Cambria Math" panose="02040503050406030204" pitchFamily="18" charset="0"/>
                            </a:rPr>
                          </m:ctrlPr>
                        </m:dPr>
                        <m:e>
                          <m:r>
                            <a:rPr lang="en-GB" sz="1400" b="1" i="1">
                              <a:solidFill>
                                <a:schemeClr val="bg1"/>
                              </a:solidFill>
                              <a:latin typeface="Cambria Math"/>
                            </a:rPr>
                            <m:t>𝒙</m:t>
                          </m:r>
                        </m:e>
                      </m:d>
                      <m:r>
                        <a:rPr lang="en-GB" sz="1400" b="1" i="1" smtClean="0">
                          <a:solidFill>
                            <a:schemeClr val="bg1"/>
                          </a:solidFill>
                          <a:latin typeface="Cambria Math"/>
                        </a:rPr>
                        <m:t>&lt;</m:t>
                      </m:r>
                      <m:r>
                        <a:rPr lang="en-GB" sz="1400" b="1" i="1">
                          <a:solidFill>
                            <a:schemeClr val="bg1"/>
                          </a:solidFill>
                          <a:latin typeface="Cambria Math"/>
                        </a:rPr>
                        <m:t>𝟎</m:t>
                      </m:r>
                    </m:oMath>
                  </m:oMathPara>
                </a14:m>
                <a:endParaRPr lang="en-GB" sz="1400" b="1" dirty="0">
                  <a:solidFill>
                    <a:schemeClr val="bg1"/>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085553" y="3387458"/>
                <a:ext cx="1080120" cy="307777"/>
              </a:xfrm>
              <a:prstGeom prst="rect">
                <a:avLst/>
              </a:prstGeom>
              <a:blipFill rotWithShape="1">
                <a:blip r:embed="rId9"/>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35696" y="2835946"/>
                <a:ext cx="1080120" cy="2616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1100" b="1" i="1" smtClean="0">
                          <a:solidFill>
                            <a:schemeClr val="bg1"/>
                          </a:solidFill>
                          <a:latin typeface="Cambria Math"/>
                        </a:rPr>
                        <m:t>𝝓</m:t>
                      </m:r>
                      <m:d>
                        <m:dPr>
                          <m:ctrlPr>
                            <a:rPr lang="en-GB" sz="1100" b="1" i="1">
                              <a:solidFill>
                                <a:schemeClr val="bg1"/>
                              </a:solidFill>
                              <a:latin typeface="Cambria Math" panose="02040503050406030204" pitchFamily="18" charset="0"/>
                            </a:rPr>
                          </m:ctrlPr>
                        </m:dPr>
                        <m:e>
                          <m:r>
                            <a:rPr lang="en-GB" sz="1100" b="1" i="1">
                              <a:solidFill>
                                <a:schemeClr val="bg1"/>
                              </a:solidFill>
                              <a:latin typeface="Cambria Math"/>
                            </a:rPr>
                            <m:t>𝒙</m:t>
                          </m:r>
                        </m:e>
                      </m:d>
                      <m:r>
                        <a:rPr lang="en-GB" sz="1100" b="1" i="1" smtClean="0">
                          <a:solidFill>
                            <a:schemeClr val="bg1"/>
                          </a:solidFill>
                          <a:latin typeface="Cambria Math"/>
                        </a:rPr>
                        <m:t>&gt;</m:t>
                      </m:r>
                      <m:r>
                        <a:rPr lang="en-GB" sz="1100" b="1" i="1">
                          <a:solidFill>
                            <a:schemeClr val="bg1"/>
                          </a:solidFill>
                          <a:latin typeface="Cambria Math"/>
                        </a:rPr>
                        <m:t>𝟎</m:t>
                      </m:r>
                    </m:oMath>
                  </m:oMathPara>
                </a14:m>
                <a:endParaRPr lang="en-GB" sz="1100" b="1" dirty="0">
                  <a:solidFill>
                    <a:schemeClr val="bg1"/>
                  </a:solidFill>
                  <a:latin typeface="+mn-lt"/>
                </a:endParaRPr>
              </a:p>
            </p:txBody>
          </p:sp>
        </mc:Choice>
        <mc:Fallback xmlns="">
          <p:sp>
            <p:nvSpPr>
              <p:cNvPr id="14" name="Rectangle 13"/>
              <p:cNvSpPr>
                <a:spLocks noRot="1" noChangeAspect="1" noMove="1" noResize="1" noEditPoints="1" noAdjustHandles="1" noChangeArrowheads="1" noChangeShapeType="1" noTextEdit="1"/>
              </p:cNvSpPr>
              <p:nvPr/>
            </p:nvSpPr>
            <p:spPr>
              <a:xfrm>
                <a:off x="1835696" y="2835946"/>
                <a:ext cx="1080120" cy="261610"/>
              </a:xfrm>
              <a:prstGeom prst="rect">
                <a:avLst/>
              </a:prstGeom>
              <a:blipFill rotWithShape="1">
                <a:blip r:embed="rId10"/>
                <a:stretch>
                  <a:fillRect b="-4651"/>
                </a:stretch>
              </a:blipFill>
            </p:spPr>
            <p:txBody>
              <a:bodyPr/>
              <a:lstStyle/>
              <a:p>
                <a:r>
                  <a:rPr lang="en-GB">
                    <a:noFill/>
                  </a:rPr>
                  <a:t> </a:t>
                </a:r>
              </a:p>
            </p:txBody>
          </p:sp>
        </mc:Fallback>
      </mc:AlternateContent>
      <p:sp>
        <p:nvSpPr>
          <p:cNvPr id="3" name="Rectangle 2"/>
          <p:cNvSpPr/>
          <p:nvPr/>
        </p:nvSpPr>
        <p:spPr>
          <a:xfrm>
            <a:off x="432081" y="3805822"/>
            <a:ext cx="3332964" cy="646331"/>
          </a:xfrm>
          <a:prstGeom prst="rect">
            <a:avLst/>
          </a:prstGeom>
        </p:spPr>
        <p:txBody>
          <a:bodyPr wrap="none">
            <a:spAutoFit/>
          </a:bodyPr>
          <a:lstStyle/>
          <a:p>
            <a:r>
              <a:rPr lang="en-GB" dirty="0"/>
              <a:t>Heaviside representation of </a:t>
            </a:r>
            <a:r>
              <a:rPr lang="es-ES" altLang="en-US" i="1" dirty="0">
                <a:latin typeface="Times New Roman" pitchFamily="-80" charset="0"/>
              </a:rPr>
              <a:t>K</a:t>
            </a:r>
          </a:p>
          <a:p>
            <a:r>
              <a:rPr lang="en-GB" dirty="0"/>
              <a:t> </a:t>
            </a:r>
          </a:p>
        </p:txBody>
      </p:sp>
      <p:sp>
        <p:nvSpPr>
          <p:cNvPr id="15" name="Rectangle 14"/>
          <p:cNvSpPr/>
          <p:nvPr/>
        </p:nvSpPr>
        <p:spPr>
          <a:xfrm>
            <a:off x="4399372" y="3944321"/>
            <a:ext cx="3424211" cy="369332"/>
          </a:xfrm>
          <a:prstGeom prst="rect">
            <a:avLst/>
          </a:prstGeom>
        </p:spPr>
        <p:txBody>
          <a:bodyPr wrap="square">
            <a:spAutoFit/>
          </a:bodyPr>
          <a:lstStyle/>
          <a:p>
            <a:r>
              <a:rPr lang="en-GB" dirty="0"/>
              <a:t>Equivalent Narrow-band map</a:t>
            </a:r>
          </a:p>
        </p:txBody>
      </p:sp>
      <p:sp>
        <p:nvSpPr>
          <p:cNvPr id="16" name="Rectangle 15"/>
          <p:cNvSpPr/>
          <p:nvPr/>
        </p:nvSpPr>
        <p:spPr>
          <a:xfrm>
            <a:off x="2165673" y="6381328"/>
            <a:ext cx="4467890" cy="369332"/>
          </a:xfrm>
          <a:prstGeom prst="rect">
            <a:avLst/>
          </a:prstGeom>
        </p:spPr>
        <p:txBody>
          <a:bodyPr wrap="none">
            <a:spAutoFit/>
          </a:bodyPr>
          <a:lstStyle/>
          <a:p>
            <a:r>
              <a:rPr lang="en-GB" dirty="0"/>
              <a:t>Equivalent signed distance representation</a:t>
            </a:r>
          </a:p>
        </p:txBody>
      </p:sp>
      <p:sp>
        <p:nvSpPr>
          <p:cNvPr id="4" name="Oval 3"/>
          <p:cNvSpPr/>
          <p:nvPr/>
        </p:nvSpPr>
        <p:spPr>
          <a:xfrm>
            <a:off x="899592" y="240389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4722676" y="254106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3018148" y="4629497"/>
            <a:ext cx="504056" cy="3050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023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2420888"/>
            <a:ext cx="8229600" cy="3633267"/>
          </a:xfrm>
        </p:spPr>
        <p:txBody>
          <a:bodyPr/>
          <a:lstStyle/>
          <a:p>
            <a:pPr marL="0" indent="0" algn="ctr">
              <a:buNone/>
            </a:pPr>
            <a:r>
              <a:rPr lang="en-GB" sz="4800" dirty="0"/>
              <a:t>Background Knowledge</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3</a:t>
            </a:fld>
            <a:endParaRPr lang="en-GB" sz="1800" b="1" dirty="0">
              <a:solidFill>
                <a:srgbClr val="FF0000"/>
              </a:solidFill>
            </a:endParaRPr>
          </a:p>
        </p:txBody>
      </p:sp>
    </p:spTree>
    <p:extLst>
      <p:ext uri="{BB962C8B-B14F-4D97-AF65-F5344CB8AC3E}">
        <p14:creationId xmlns:p14="http://schemas.microsoft.com/office/powerpoint/2010/main" val="2688986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1240632"/>
            <a:ext cx="8460432" cy="638944"/>
          </a:xfrm>
        </p:spPr>
        <p:txBody>
          <a:bodyPr/>
          <a:lstStyle/>
          <a:p>
            <a:pPr marL="457200" indent="-457200">
              <a:buFont typeface="Wingdings" panose="05000000000000000000" pitchFamily="2" charset="2"/>
              <a:buChar char="Ø"/>
            </a:pPr>
            <a:r>
              <a:rPr lang="en-GB" sz="2400" dirty="0"/>
              <a:t>Inverse problem. </a:t>
            </a:r>
            <a:r>
              <a:rPr lang="en-GB" sz="2000" dirty="0" err="1">
                <a:solidFill>
                  <a:srgbClr val="FF0000"/>
                </a:solidFill>
              </a:rPr>
              <a:t>EnKF</a:t>
            </a:r>
            <a:r>
              <a:rPr lang="en-GB" sz="2000" dirty="0">
                <a:solidFill>
                  <a:srgbClr val="FF0000"/>
                </a:solidFill>
              </a:rPr>
              <a:t>-Level-set coupling</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30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5076056" y="2836598"/>
                <a:ext cx="4572000" cy="2683683"/>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begChr m:val="{"/>
                              <m:endChr m:val="}"/>
                              <m:ctrlPr>
                                <a:rPr lang="en-GB" i="1">
                                  <a:effectLst/>
                                  <a:latin typeface="Cambria Math" panose="02040503050406030204" pitchFamily="18" charset="0"/>
                                  <a:ea typeface="Calibri"/>
                                  <a:cs typeface="Times New Roman"/>
                                </a:rPr>
                              </m:ctrlPr>
                            </m:dPr>
                            <m:e>
                              <m:eqArr>
                                <m:eqArrPr>
                                  <m:ctrlPr>
                                    <a:rPr lang="en-GB" i="1">
                                      <a:effectLst/>
                                      <a:latin typeface="Cambria Math" panose="02040503050406030204" pitchFamily="18" charset="0"/>
                                      <a:ea typeface="Calibri"/>
                                      <a:cs typeface="Times New Roman"/>
                                    </a:rPr>
                                  </m:ctrlPr>
                                </m:eqArrPr>
                                <m:e>
                                  <m:sSub>
                                    <m:sSubPr>
                                      <m:ctrlPr>
                                        <a:rPr lang="en-GB" i="1">
                                          <a:effectLst/>
                                          <a:latin typeface="Cambria Math" panose="02040503050406030204" pitchFamily="18" charset="0"/>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r>
                                        <a:rPr lang="en-GB" i="1">
                                          <a:effectLst/>
                                          <a:latin typeface="Cambria Math"/>
                                          <a:ea typeface="Calibri"/>
                                          <a:cs typeface="Times New Roman"/>
                                        </a:rPr>
                                        <m:t>,</m:t>
                                      </m:r>
                                    </m:sub>
                                  </m:sSub>
                                  <m:r>
                                    <a:rPr lang="en-GB" i="1">
                                      <a:effectLst/>
                                      <a:latin typeface="Cambria Math"/>
                                      <a:ea typeface="Calibri"/>
                                      <a:cs typeface="Times New Roman"/>
                                    </a:rPr>
                                    <m:t>)</m:t>
                                  </m:r>
                                </m:e>
                                <m:e>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𝜑</m:t>
                                      </m:r>
                                    </m:e>
                                    <m:sub>
                                      <m:r>
                                        <a:rPr lang="en-GB" i="1">
                                          <a:effectLst/>
                                          <a:latin typeface="Cambria Math"/>
                                          <a:ea typeface="Times New Roman"/>
                                          <a:cs typeface="Times New Roman"/>
                                        </a:rPr>
                                        <m:t>𝑖</m:t>
                                      </m:r>
                                      <m:r>
                                        <a:rPr lang="en-GB" i="1">
                                          <a:effectLst/>
                                          <a:latin typeface="Cambria Math"/>
                                          <a:ea typeface="Times New Roman"/>
                                          <a:cs typeface="Times New Roman"/>
                                        </a:rPr>
                                        <m:t>,</m:t>
                                      </m:r>
                                      <m:r>
                                        <a:rPr lang="en-GB" i="1">
                                          <a:effectLst/>
                                          <a:latin typeface="Cambria Math"/>
                                          <a:ea typeface="Times New Roman"/>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𝐾</m:t>
                                          </m:r>
                                        </m:e>
                                      </m:d>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Times New Roman"/>
                                          <a:cs typeface="Times New Roman"/>
                                        </a:rPr>
                                        <m:t>𝜑</m:t>
                                      </m:r>
                                      <m:r>
                                        <a:rPr lang="en-GB" i="1">
                                          <a:effectLst/>
                                          <a:latin typeface="Cambria Math"/>
                                          <a:ea typeface="Calibri"/>
                                          <a:cs typeface="Times New Roman"/>
                                        </a:rPr>
                                        <m:t>)</m:t>
                                      </m:r>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 </m:t>
                                  </m:r>
                                </m:e>
                                <m:e>
                                  <m:r>
                                    <a:rPr lang="en-GB" i="1">
                                      <a:effectLst/>
                                      <a:latin typeface="Cambria Math"/>
                                      <a:ea typeface="Calibri"/>
                                      <a:cs typeface="Times New Roman"/>
                                    </a:rPr>
                                    <m:t>𝑄</m:t>
                                  </m:r>
                                  <m:r>
                                    <a:rPr lang="en-GB" i="1" baseline="-25000">
                                      <a:effectLst/>
                                      <a:latin typeface="Cambria Math"/>
                                      <a:ea typeface="Calibri"/>
                                      <a:cs typeface="Times New Roman"/>
                                    </a:rPr>
                                    <m:t>𝑜</m:t>
                                  </m:r>
                                </m:e>
                                <m:e>
                                  <m:r>
                                    <a:rPr lang="en-GB" i="1">
                                      <a:effectLst/>
                                      <a:latin typeface="Cambria Math"/>
                                      <a:ea typeface="Calibri"/>
                                      <a:cs typeface="Times New Roman"/>
                                    </a:rPr>
                                    <m:t>𝑄</m:t>
                                  </m:r>
                                  <m:r>
                                    <a:rPr lang="en-GB" i="1" baseline="-25000">
                                      <a:effectLst/>
                                      <a:latin typeface="Cambria Math"/>
                                      <a:ea typeface="Calibri"/>
                                      <a:cs typeface="Times New Roman"/>
                                    </a:rPr>
                                    <m:t>𝑤</m:t>
                                  </m:r>
                                </m:e>
                              </m:eqArr>
                            </m:e>
                          </m:d>
                        </m:e>
                        <m:sup>
                          <m:r>
                            <a:rPr lang="en-GB" i="1">
                              <a:effectLst/>
                              <a:latin typeface="Cambria Math"/>
                              <a:ea typeface="Calibri"/>
                              <a:cs typeface="Times New Roman"/>
                            </a:rPr>
                            <m:t>𝑗</m:t>
                          </m:r>
                        </m:sup>
                      </m:sSup>
                    </m:oMath>
                  </m:oMathPara>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5076056" y="2836598"/>
                <a:ext cx="4572000" cy="2683683"/>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00225" y="3336462"/>
                <a:ext cx="3055132" cy="642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Calibri"/>
                          <a:cs typeface="Times New Roman"/>
                        </a:rPr>
                        <m:t>ℋ</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d>
                        <m:dPr>
                          <m:begChr m:val="{"/>
                          <m:endChr m:val=""/>
                          <m:ctrlPr>
                            <a:rPr lang="en-GB" i="1">
                              <a:effectLst/>
                              <a:latin typeface="Cambria Math" panose="02040503050406030204" pitchFamily="18" charset="0"/>
                              <a:ea typeface="Calibri"/>
                              <a:cs typeface="Times New Roman"/>
                            </a:rPr>
                          </m:ctrlPr>
                        </m:dPr>
                        <m:e>
                          <m:m>
                            <m:mPr>
                              <m:mcs>
                                <m:mc>
                                  <m:mcPr>
                                    <m:count m:val="1"/>
                                    <m:mcJc m:val="center"/>
                                  </m:mcPr>
                                </m:mc>
                              </m:mcs>
                              <m:ctrlPr>
                                <a:rPr lang="en-GB" i="1">
                                  <a:effectLst/>
                                  <a:latin typeface="Cambria Math" panose="02040503050406030204" pitchFamily="18" charset="0"/>
                                  <a:ea typeface="Calibri"/>
                                  <a:cs typeface="Times New Roman"/>
                                </a:rPr>
                              </m:ctrlPr>
                            </m:mPr>
                            <m:mr>
                              <m:e>
                                <m:r>
                                  <a:rPr lang="en-GB" i="1">
                                    <a:effectLst/>
                                    <a:latin typeface="Cambria Math"/>
                                    <a:ea typeface="Calibri"/>
                                    <a:cs typeface="Times New Roman"/>
                                  </a:rPr>
                                  <m:t>1       </m:t>
                                </m:r>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r>
                                  <a:rPr lang="en-GB" i="1">
                                    <a:effectLst/>
                                    <a:latin typeface="Cambria Math"/>
                                    <a:ea typeface="Calibri"/>
                                    <a:cs typeface="Times New Roman"/>
                                  </a:rPr>
                                  <m:t>&gt;0</m:t>
                                </m:r>
                              </m:e>
                            </m:mr>
                            <m:mr>
                              <m:e>
                                <m:r>
                                  <a:rPr lang="en-GB" i="1">
                                    <a:effectLst/>
                                    <a:latin typeface="Cambria Math"/>
                                    <a:ea typeface="Calibri"/>
                                    <a:cs typeface="Times New Roman"/>
                                  </a:rPr>
                                  <m:t>0       </m:t>
                                </m:r>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r>
                                  <a:rPr lang="en-GB" i="1">
                                    <a:effectLst/>
                                    <a:latin typeface="Cambria Math"/>
                                    <a:ea typeface="Calibri"/>
                                    <a:cs typeface="Times New Roman"/>
                                  </a:rPr>
                                  <m:t>≤0</m:t>
                                </m:r>
                              </m:e>
                            </m:mr>
                          </m:m>
                          <m:r>
                            <a:rPr lang="en-GB" i="1">
                              <a:effectLst/>
                              <a:latin typeface="Cambria Math"/>
                              <a:ea typeface="Calibri"/>
                              <a:cs typeface="Times New Roman"/>
                            </a:rPr>
                            <m:t> ,</m:t>
                          </m:r>
                        </m:e>
                      </m:d>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500225" y="3336462"/>
                <a:ext cx="3055132" cy="642292"/>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2114" y="4052928"/>
                <a:ext cx="5886400" cy="7715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GB" i="1">
                              <a:latin typeface="Cambria Math" panose="02040503050406030204" pitchFamily="18" charset="0"/>
                              <a:ea typeface="Calibri"/>
                              <a:cs typeface="Times New Roman"/>
                            </a:rPr>
                          </m:ctrlPr>
                        </m:dPr>
                        <m:e>
                          <m:f>
                            <m:fPr>
                              <m:type m:val="noBar"/>
                              <m:ctrlPr>
                                <a:rPr lang="en-GB" i="1">
                                  <a:effectLst/>
                                  <a:latin typeface="Cambria Math" panose="02040503050406030204" pitchFamily="18" charset="0"/>
                                  <a:ea typeface="Calibri"/>
                                  <a:cs typeface="Times New Roman"/>
                                </a:rPr>
                              </m:ctrlPr>
                            </m:fPr>
                            <m:num>
                              <m:r>
                                <a:rPr lang="en-GB" i="1">
                                  <a:effectLst/>
                                  <a:latin typeface="Cambria Math"/>
                                  <a:ea typeface="Calibri"/>
                                  <a:cs typeface="Times New Roman"/>
                                </a:rPr>
                                <m:t>𝐾</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num>
                            <m:den>
                              <m:r>
                                <a:rPr lang="en-GB" i="1">
                                  <a:effectLst/>
                                  <a:latin typeface="Cambria Math"/>
                                  <a:ea typeface="Times New Roman"/>
                                  <a:cs typeface="Times New Roman"/>
                                </a:rPr>
                                <m:t>𝜑</m:t>
                              </m:r>
                              <m:r>
                                <a:rPr lang="en-GB" i="1">
                                  <a:effectLst/>
                                  <a:latin typeface="Cambria Math"/>
                                  <a:ea typeface="Times New Roman"/>
                                  <a:cs typeface="Times New Roman"/>
                                </a:rPr>
                                <m:t>(</m:t>
                              </m:r>
                              <m:r>
                                <a:rPr lang="en-GB" i="1">
                                  <a:effectLst/>
                                  <a:latin typeface="Cambria Math"/>
                                  <a:ea typeface="Times New Roman"/>
                                  <a:cs typeface="Times New Roman"/>
                                </a:rPr>
                                <m:t>𝑥</m:t>
                              </m:r>
                              <m:r>
                                <a:rPr lang="en-GB" i="1">
                                  <a:effectLst/>
                                  <a:latin typeface="Cambria Math"/>
                                  <a:ea typeface="Times New Roman"/>
                                  <a:cs typeface="Times New Roman"/>
                                </a:rPr>
                                <m:t>)</m:t>
                              </m:r>
                            </m:den>
                          </m:f>
                        </m:e>
                      </m:d>
                      <m:r>
                        <a:rPr lang="en-GB" i="1">
                          <a:effectLst/>
                          <a:latin typeface="Cambria Math"/>
                          <a:ea typeface="Calibri"/>
                          <a:cs typeface="Times New Roman"/>
                        </a:rPr>
                        <m:t>=</m:t>
                      </m:r>
                      <m:d>
                        <m:dPr>
                          <m:ctrlPr>
                            <a:rPr lang="en-GB" i="1">
                              <a:effectLst/>
                              <a:latin typeface="Cambria Math" panose="02040503050406030204" pitchFamily="18" charset="0"/>
                              <a:ea typeface="Calibri"/>
                              <a:cs typeface="Times New Roman"/>
                            </a:rPr>
                          </m:ctrlPr>
                        </m:dPr>
                        <m:e>
                          <m:f>
                            <m:fPr>
                              <m:type m:val="noBar"/>
                              <m:ctrlPr>
                                <a:rPr lang="en-GB" i="1">
                                  <a:effectLst/>
                                  <a:latin typeface="Cambria Math" panose="02040503050406030204" pitchFamily="18" charset="0"/>
                                  <a:ea typeface="Calibri"/>
                                  <a:cs typeface="Times New Roman"/>
                                </a:rPr>
                              </m:ctrlPr>
                            </m:fPr>
                            <m:num>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𝐾</m:t>
                                  </m:r>
                                </m:e>
                                <m:sub>
                                  <m:r>
                                    <a:rPr lang="en-GB" i="1">
                                      <a:effectLst/>
                                      <a:latin typeface="Cambria Math"/>
                                      <a:ea typeface="Calibri"/>
                                      <a:cs typeface="Times New Roman"/>
                                    </a:rPr>
                                    <m:t>h𝑖𝑔h</m:t>
                                  </m:r>
                                </m:sub>
                              </m:sSub>
                              <m:r>
                                <a:rPr lang="en-GB" i="1">
                                  <a:effectLst/>
                                  <a:latin typeface="Cambria Math"/>
                                  <a:ea typeface="Calibri"/>
                                  <a:cs typeface="Times New Roman"/>
                                </a:rPr>
                                <m:t>ℋ</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𝐾</m:t>
                                  </m:r>
                                </m:e>
                                <m:sub>
                                  <m:r>
                                    <a:rPr lang="en-GB" i="1">
                                      <a:effectLst/>
                                      <a:latin typeface="Cambria Math"/>
                                      <a:ea typeface="Calibri"/>
                                      <a:cs typeface="Times New Roman"/>
                                    </a:rPr>
                                    <m:t>𝑙𝑜𝑤</m:t>
                                  </m:r>
                                </m:sub>
                              </m:sSub>
                              <m:r>
                                <a:rPr lang="en-GB" i="1">
                                  <a:effectLst/>
                                  <a:latin typeface="Cambria Math"/>
                                  <a:ea typeface="Calibri"/>
                                  <a:cs typeface="Times New Roman"/>
                                </a:rPr>
                                <m:t>(1−</m:t>
                              </m:r>
                              <m:r>
                                <a:rPr lang="en-GB" i="1">
                                  <a:effectLst/>
                                  <a:latin typeface="Cambria Math"/>
                                  <a:ea typeface="Calibri"/>
                                  <a:cs typeface="Times New Roman"/>
                                </a:rPr>
                                <m:t>ℋ</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num>
                            <m:den>
                              <m:sSub>
                                <m:sSubPr>
                                  <m:ctrlPr>
                                    <a:rPr lang="en-GB" i="1">
                                      <a:effectLst/>
                                      <a:latin typeface="Cambria Math" panose="02040503050406030204" pitchFamily="18" charset="0"/>
                                      <a:ea typeface="Calibri"/>
                                      <a:cs typeface="Times New Roman"/>
                                    </a:rPr>
                                  </m:ctrlPr>
                                </m:sSubPr>
                                <m:e>
                                  <m:r>
                                    <a:rPr lang="en-GB" i="1">
                                      <a:effectLst/>
                                      <a:latin typeface="Cambria Math"/>
                                      <a:ea typeface="Times New Roman"/>
                                      <a:cs typeface="Times New Roman"/>
                                    </a:rPr>
                                    <m:t>𝜑</m:t>
                                  </m:r>
                                </m:e>
                                <m:sub>
                                  <m:r>
                                    <a:rPr lang="en-GB" i="1">
                                      <a:effectLst/>
                                      <a:latin typeface="Cambria Math"/>
                                      <a:ea typeface="Calibri"/>
                                      <a:cs typeface="Times New Roman"/>
                                    </a:rPr>
                                    <m:t>h𝑖𝑔h</m:t>
                                  </m:r>
                                </m:sub>
                              </m:sSub>
                              <m:r>
                                <a:rPr lang="en-GB" i="1">
                                  <a:effectLst/>
                                  <a:latin typeface="Cambria Math"/>
                                  <a:ea typeface="Calibri"/>
                                  <a:cs typeface="Times New Roman"/>
                                </a:rPr>
                                <m:t>ℋ</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sSub>
                                <m:sSubPr>
                                  <m:ctrlPr>
                                    <a:rPr lang="en-GB" i="1">
                                      <a:effectLst/>
                                      <a:latin typeface="Cambria Math" panose="02040503050406030204" pitchFamily="18" charset="0"/>
                                      <a:ea typeface="Calibri"/>
                                      <a:cs typeface="Times New Roman"/>
                                    </a:rPr>
                                  </m:ctrlPr>
                                </m:sSubPr>
                                <m:e>
                                  <m:r>
                                    <a:rPr lang="en-GB" i="1">
                                      <a:effectLst/>
                                      <a:latin typeface="Cambria Math"/>
                                      <a:ea typeface="Times New Roman"/>
                                      <a:cs typeface="Times New Roman"/>
                                    </a:rPr>
                                    <m:t>𝜑</m:t>
                                  </m:r>
                                </m:e>
                                <m:sub>
                                  <m:r>
                                    <a:rPr lang="en-GB" i="1">
                                      <a:effectLst/>
                                      <a:latin typeface="Cambria Math"/>
                                      <a:ea typeface="Calibri"/>
                                      <a:cs typeface="Times New Roman"/>
                                    </a:rPr>
                                    <m:t>𝑙𝑜𝑤</m:t>
                                  </m:r>
                                </m:sub>
                              </m:sSub>
                              <m:r>
                                <a:rPr lang="en-GB" i="1">
                                  <a:effectLst/>
                                  <a:latin typeface="Cambria Math"/>
                                  <a:ea typeface="Calibri"/>
                                  <a:cs typeface="Times New Roman"/>
                                </a:rPr>
                                <m:t>(1−</m:t>
                              </m:r>
                              <m:r>
                                <a:rPr lang="en-GB" i="1">
                                  <a:effectLst/>
                                  <a:latin typeface="Cambria Math"/>
                                  <a:ea typeface="Calibri"/>
                                  <a:cs typeface="Times New Roman"/>
                                </a:rPr>
                                <m:t>ℋ</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𝑥</m:t>
                                      </m:r>
                                    </m:e>
                                  </m:d>
                                </m:e>
                              </m:d>
                              <m:r>
                                <a:rPr lang="en-GB" i="1">
                                  <a:effectLst/>
                                  <a:latin typeface="Cambria Math"/>
                                  <a:ea typeface="Calibri"/>
                                  <a:cs typeface="Times New Roman"/>
                                </a:rPr>
                                <m:t>)</m:t>
                              </m:r>
                            </m:den>
                          </m:f>
                        </m:e>
                      </m:d>
                    </m:oMath>
                  </m:oMathPara>
                </a14:m>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52114" y="4052928"/>
                <a:ext cx="5886400" cy="771558"/>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61004" y="2315371"/>
                <a:ext cx="4620367" cy="427746"/>
              </a:xfrm>
              <a:prstGeom prst="rect">
                <a:avLst/>
              </a:prstGeom>
            </p:spPr>
            <p:txBody>
              <a:bodyPr wrap="none">
                <a:spAutoFit/>
              </a:bodyPr>
              <a:lstStyle/>
              <a:p>
                <a14:m>
                  <m:oMath xmlns:m="http://schemas.openxmlformats.org/officeDocument/2006/math">
                    <m:rad>
                      <m:radPr>
                        <m:degHide m:val="on"/>
                        <m:ctrlPr>
                          <a:rPr lang="en-GB" i="1">
                            <a:latin typeface="Cambria Math" panose="02040503050406030204" pitchFamily="18" charset="0"/>
                            <a:ea typeface="Calibri"/>
                            <a:cs typeface="Times New Roman"/>
                          </a:rPr>
                        </m:ctrlPr>
                      </m:radPr>
                      <m:deg/>
                      <m:e>
                        <m:sSup>
                          <m:sSupPr>
                            <m:ctrlPr>
                              <a:rPr lang="en-GB" i="1">
                                <a:effectLst/>
                                <a:latin typeface="Cambria Math" panose="02040503050406030204" pitchFamily="18" charset="0"/>
                                <a:ea typeface="Calibri"/>
                                <a:cs typeface="Times New Roman"/>
                              </a:rPr>
                            </m:ctrlPr>
                          </m:sSupPr>
                          <m:e>
                            <m:d>
                              <m:dPr>
                                <m:ctrlPr>
                                  <a:rPr lang="en-GB" i="1">
                                    <a:effectLst/>
                                    <a:latin typeface="Cambria Math" panose="02040503050406030204" pitchFamily="18" charset="0"/>
                                    <a:ea typeface="Calibri"/>
                                    <a:cs typeface="Times New Roman"/>
                                  </a:rPr>
                                </m:ctrlPr>
                              </m:dPr>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𝑥</m:t>
                                    </m:r>
                                  </m:e>
                                  <m:sub>
                                    <m:r>
                                      <a:rPr lang="en-GB" i="1">
                                        <a:effectLst/>
                                        <a:latin typeface="Cambria Math"/>
                                        <a:ea typeface="Calibri"/>
                                        <a:cs typeface="Times New Roman"/>
                                      </a:rPr>
                                      <m:t>1</m:t>
                                    </m:r>
                                  </m:sub>
                                </m:sSub>
                                <m:r>
                                  <a:rPr lang="en-GB" i="1">
                                    <a:effectLst/>
                                    <a:latin typeface="Cambria Math"/>
                                    <a:ea typeface="Calibri"/>
                                    <a:cs typeface="Times New Roman"/>
                                  </a:rPr>
                                  <m:t>−</m:t>
                                </m:r>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𝑥</m:t>
                                    </m:r>
                                  </m:e>
                                  <m:sub>
                                    <m:r>
                                      <a:rPr lang="en-GB" i="1">
                                        <a:effectLst/>
                                        <a:latin typeface="Cambria Math"/>
                                        <a:ea typeface="Calibri"/>
                                        <a:cs typeface="Times New Roman"/>
                                      </a:rPr>
                                      <m:t>2</m:t>
                                    </m:r>
                                  </m:sub>
                                </m:sSub>
                              </m:e>
                            </m:d>
                          </m:e>
                          <m:sup>
                            <m:r>
                              <a:rPr lang="en-GB" i="1">
                                <a:effectLst/>
                                <a:latin typeface="Cambria Math"/>
                                <a:ea typeface="Calibri"/>
                                <a:cs typeface="Times New Roman"/>
                              </a:rPr>
                              <m:t>2</m:t>
                            </m:r>
                          </m:sup>
                        </m:sSup>
                        <m:r>
                          <a:rPr lang="en-GB"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ctrlPr>
                                  <a:rPr lang="en-GB" i="1">
                                    <a:effectLst/>
                                    <a:latin typeface="Cambria Math" panose="02040503050406030204" pitchFamily="18" charset="0"/>
                                    <a:ea typeface="Calibri"/>
                                    <a:cs typeface="Times New Roman"/>
                                  </a:rPr>
                                </m:ctrlPr>
                              </m:dPr>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𝑦</m:t>
                                    </m:r>
                                  </m:e>
                                  <m:sub>
                                    <m:r>
                                      <a:rPr lang="en-GB" i="1">
                                        <a:effectLst/>
                                        <a:latin typeface="Cambria Math"/>
                                        <a:ea typeface="Calibri"/>
                                        <a:cs typeface="Times New Roman"/>
                                      </a:rPr>
                                      <m:t>1</m:t>
                                    </m:r>
                                  </m:sub>
                                </m:sSub>
                                <m:r>
                                  <a:rPr lang="en-GB" i="1">
                                    <a:effectLst/>
                                    <a:latin typeface="Cambria Math"/>
                                    <a:ea typeface="Calibri"/>
                                    <a:cs typeface="Times New Roman"/>
                                  </a:rPr>
                                  <m:t>−</m:t>
                                </m:r>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𝑦</m:t>
                                    </m:r>
                                  </m:e>
                                  <m:sub>
                                    <m:r>
                                      <a:rPr lang="en-GB" i="1">
                                        <a:effectLst/>
                                        <a:latin typeface="Cambria Math"/>
                                        <a:ea typeface="Calibri"/>
                                        <a:cs typeface="Times New Roman"/>
                                      </a:rPr>
                                      <m:t>2</m:t>
                                    </m:r>
                                  </m:sub>
                                </m:sSub>
                              </m:e>
                            </m:d>
                          </m:e>
                          <m:sup>
                            <m:r>
                              <a:rPr lang="en-GB" i="1">
                                <a:effectLst/>
                                <a:latin typeface="Cambria Math"/>
                                <a:ea typeface="Calibri"/>
                                <a:cs typeface="Times New Roman"/>
                              </a:rPr>
                              <m:t>2</m:t>
                            </m:r>
                          </m:sup>
                        </m:sSup>
                        <m:r>
                          <a:rPr lang="en-GB"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ctrlPr>
                                  <a:rPr lang="en-GB" i="1">
                                    <a:effectLst/>
                                    <a:latin typeface="Cambria Math" panose="02040503050406030204" pitchFamily="18" charset="0"/>
                                    <a:ea typeface="Calibri"/>
                                    <a:cs typeface="Times New Roman"/>
                                  </a:rPr>
                                </m:ctrlPr>
                              </m:dPr>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𝑧</m:t>
                                    </m:r>
                                  </m:e>
                                  <m:sub>
                                    <m:r>
                                      <a:rPr lang="en-GB" i="1">
                                        <a:effectLst/>
                                        <a:latin typeface="Cambria Math"/>
                                        <a:ea typeface="Calibri"/>
                                        <a:cs typeface="Times New Roman"/>
                                      </a:rPr>
                                      <m:t>1</m:t>
                                    </m:r>
                                  </m:sub>
                                </m:sSub>
                                <m:r>
                                  <a:rPr lang="en-GB" i="1">
                                    <a:effectLst/>
                                    <a:latin typeface="Cambria Math"/>
                                    <a:ea typeface="Calibri"/>
                                    <a:cs typeface="Times New Roman"/>
                                  </a:rPr>
                                  <m:t>−</m:t>
                                </m:r>
                                <m:r>
                                  <a:rPr lang="en-GB" i="1">
                                    <a:effectLst/>
                                    <a:latin typeface="Cambria Math"/>
                                    <a:ea typeface="Calibri"/>
                                    <a:cs typeface="Times New Roman"/>
                                  </a:rPr>
                                  <m:t>𝑧</m:t>
                                </m:r>
                              </m:e>
                            </m:d>
                          </m:e>
                          <m:sup>
                            <m:r>
                              <a:rPr lang="en-GB" i="1">
                                <a:effectLst/>
                                <a:latin typeface="Cambria Math"/>
                                <a:ea typeface="Calibri"/>
                                <a:cs typeface="Times New Roman"/>
                              </a:rPr>
                              <m:t>2</m:t>
                            </m:r>
                          </m:sup>
                        </m:sSup>
                      </m:e>
                    </m:rad>
                  </m:oMath>
                </a14:m>
                <a:r>
                  <a:rPr lang="en-GB" dirty="0">
                    <a:effectLst/>
                    <a:latin typeface="Calibri"/>
                    <a:ea typeface="Calibri"/>
                    <a:cs typeface="Times New Roman"/>
                  </a:rPr>
                  <a:t> =</a:t>
                </a:r>
                <a14:m>
                  <m:oMath xmlns:m="http://schemas.openxmlformats.org/officeDocument/2006/math">
                    <m:r>
                      <a:rPr lang="en-GB" i="1">
                        <a:effectLst/>
                        <a:latin typeface="Cambria Math"/>
                        <a:ea typeface="Calibri"/>
                        <a:cs typeface="Times New Roman"/>
                      </a:rPr>
                      <m:t> </m:t>
                    </m:r>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Calibri"/>
                        <a:cs typeface="Times New Roman"/>
                      </a:rPr>
                      <m:t>𝑥</m:t>
                    </m:r>
                    <m:r>
                      <a:rPr lang="en-GB" i="1">
                        <a:effectLst/>
                        <a:latin typeface="Cambria Math"/>
                        <a:ea typeface="Calibri"/>
                        <a:cs typeface="Times New Roman"/>
                      </a:rPr>
                      <m:t>)</m:t>
                    </m:r>
                  </m:oMath>
                </a14:m>
                <a:r>
                  <a:rPr lang="en-GB" dirty="0">
                    <a:effectLst/>
                    <a:latin typeface="Calibri"/>
                    <a:ea typeface="Calibri"/>
                    <a:cs typeface="Times New Roman"/>
                  </a:rPr>
                  <a:t> </a:t>
                </a:r>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761004" y="2315371"/>
                <a:ext cx="4620367" cy="427746"/>
              </a:xfrm>
              <a:prstGeom prst="rect">
                <a:avLst/>
              </a:prstGeom>
              <a:blipFill rotWithShape="1">
                <a:blip r:embed="rId6"/>
                <a:stretch>
                  <a:fillRect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0" y="5397111"/>
                <a:ext cx="5148064" cy="4065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600" i="1" smtClean="0">
                              <a:latin typeface="Cambria Math" panose="02040503050406030204" pitchFamily="18" charset="0"/>
                            </a:rPr>
                          </m:ctrlPr>
                        </m:sSubSupPr>
                        <m:e>
                          <m:r>
                            <a:rPr lang="en-US" sz="1600" i="1">
                              <a:latin typeface="Cambria Math"/>
                            </a:rPr>
                            <m:t>𝑦</m:t>
                          </m:r>
                        </m:e>
                        <m:sub>
                          <m:r>
                            <a:rPr lang="en-US" sz="1600" i="1">
                              <a:latin typeface="Cambria Math"/>
                            </a:rPr>
                            <m:t>𝑘</m:t>
                          </m:r>
                        </m:sub>
                        <m:sup>
                          <m:r>
                            <a:rPr lang="en-US" sz="1600" i="1">
                              <a:latin typeface="Cambria Math"/>
                            </a:rPr>
                            <m:t>𝑎</m:t>
                          </m:r>
                          <m:r>
                            <a:rPr lang="en-US" sz="1600" i="1">
                              <a:latin typeface="Cambria Math"/>
                            </a:rPr>
                            <m:t>,</m:t>
                          </m:r>
                          <m:r>
                            <a:rPr lang="en-US" sz="1600" i="1">
                              <a:latin typeface="Cambria Math"/>
                            </a:rPr>
                            <m:t>𝑗</m:t>
                          </m:r>
                        </m:sup>
                      </m:sSubSup>
                      <m:r>
                        <a:rPr lang="en-US" sz="1600" i="1">
                          <a:latin typeface="Cambria Math"/>
                        </a:rPr>
                        <m:t>=</m:t>
                      </m:r>
                      <m:sSubSup>
                        <m:sSubSupPr>
                          <m:ctrlPr>
                            <a:rPr lang="en-GB" sz="1600" i="1">
                              <a:latin typeface="Cambria Math" panose="02040503050406030204" pitchFamily="18" charset="0"/>
                            </a:rPr>
                          </m:ctrlPr>
                        </m:sSubSupPr>
                        <m:e>
                          <m:r>
                            <a:rPr lang="en-US" sz="1600" i="1">
                              <a:latin typeface="Cambria Math"/>
                            </a:rPr>
                            <m:t>𝑦</m:t>
                          </m:r>
                        </m:e>
                        <m:sub>
                          <m:r>
                            <a:rPr lang="en-US" sz="1600" i="1">
                              <a:latin typeface="Cambria Math"/>
                            </a:rPr>
                            <m:t>𝑘</m:t>
                          </m:r>
                        </m:sub>
                        <m:sup>
                          <m:r>
                            <a:rPr lang="en-US" sz="1600" i="1">
                              <a:latin typeface="Cambria Math"/>
                            </a:rPr>
                            <m:t>𝑓</m:t>
                          </m:r>
                          <m:r>
                            <a:rPr lang="en-US" sz="1600" i="1">
                              <a:latin typeface="Cambria Math"/>
                            </a:rPr>
                            <m:t>,</m:t>
                          </m:r>
                          <m:r>
                            <a:rPr lang="en-US" sz="1600" i="1">
                              <a:latin typeface="Cambria Math"/>
                            </a:rPr>
                            <m:t>𝑗</m:t>
                          </m:r>
                        </m:sup>
                      </m:sSubSup>
                      <m:r>
                        <a:rPr lang="en-US" sz="1600" i="1">
                          <a:latin typeface="Cambria Math"/>
                        </a:rPr>
                        <m:t>+</m:t>
                      </m:r>
                      <m:sSub>
                        <m:sSubPr>
                          <m:ctrlPr>
                            <a:rPr lang="en-GB" sz="1600" i="1">
                              <a:latin typeface="Cambria Math" panose="02040503050406030204" pitchFamily="18" charset="0"/>
                            </a:rPr>
                          </m:ctrlPr>
                        </m:sSubPr>
                        <m:e>
                          <m:r>
                            <a:rPr lang="en-US" sz="1600" i="1">
                              <a:latin typeface="Cambria Math"/>
                            </a:rPr>
                            <m:t>𝐾</m:t>
                          </m:r>
                        </m:e>
                        <m:sub>
                          <m:r>
                            <a:rPr lang="en-US" sz="1600" i="1">
                              <a:latin typeface="Cambria Math"/>
                            </a:rPr>
                            <m:t>𝑘𝑎𝑙𝑚𝑎𝑛</m:t>
                          </m:r>
                          <m:r>
                            <a:rPr lang="en-US" sz="1600" i="1">
                              <a:latin typeface="Cambria Math"/>
                            </a:rPr>
                            <m:t>−</m:t>
                          </m:r>
                          <m:r>
                            <a:rPr lang="en-US" sz="1600" i="1">
                              <a:latin typeface="Cambria Math"/>
                            </a:rPr>
                            <m:t>𝑔𝑎𝑖𝑛</m:t>
                          </m:r>
                          <m:r>
                            <a:rPr lang="en-US" sz="1600" i="1">
                              <a:latin typeface="Cambria Math"/>
                            </a:rPr>
                            <m:t>(</m:t>
                          </m:r>
                          <m:r>
                            <a:rPr lang="en-US" sz="1600" i="1">
                              <a:latin typeface="Cambria Math"/>
                            </a:rPr>
                            <m:t>𝑘</m:t>
                          </m:r>
                          <m:r>
                            <a:rPr lang="en-US" sz="1600" i="1">
                              <a:latin typeface="Cambria Math"/>
                            </a:rPr>
                            <m:t>)</m:t>
                          </m:r>
                        </m:sub>
                      </m:sSub>
                      <m:d>
                        <m:dPr>
                          <m:ctrlPr>
                            <a:rPr lang="en-GB" sz="1600" i="1">
                              <a:latin typeface="Cambria Math" panose="02040503050406030204" pitchFamily="18" charset="0"/>
                            </a:rPr>
                          </m:ctrlPr>
                        </m:dPr>
                        <m:e>
                          <m:sSub>
                            <m:sSubPr>
                              <m:ctrlPr>
                                <a:rPr lang="en-GB" sz="1600" i="1">
                                  <a:latin typeface="Cambria Math" panose="02040503050406030204" pitchFamily="18" charset="0"/>
                                </a:rPr>
                              </m:ctrlPr>
                            </m:sSubPr>
                            <m:e>
                              <m:r>
                                <a:rPr lang="en-US" sz="1600" i="1">
                                  <a:latin typeface="Cambria Math"/>
                                </a:rPr>
                                <m:t>𝑑</m:t>
                              </m:r>
                            </m:e>
                            <m:sub>
                              <m:r>
                                <a:rPr lang="en-US" sz="1600" i="1">
                                  <a:latin typeface="Cambria Math"/>
                                </a:rPr>
                                <m:t>𝑜𝑏𝑠</m:t>
                              </m:r>
                              <m:r>
                                <a:rPr lang="en-US" sz="1600" i="1">
                                  <a:latin typeface="Cambria Math"/>
                                </a:rPr>
                                <m:t>,</m:t>
                              </m:r>
                              <m:r>
                                <a:rPr lang="en-US" sz="1600" i="1">
                                  <a:latin typeface="Cambria Math"/>
                                </a:rPr>
                                <m:t>𝑘</m:t>
                              </m:r>
                            </m:sub>
                          </m:sSub>
                          <m:r>
                            <a:rPr lang="en-US" sz="1600" i="1">
                              <a:latin typeface="Cambria Math"/>
                            </a:rPr>
                            <m:t>+</m:t>
                          </m:r>
                          <m:sSubSup>
                            <m:sSubSupPr>
                              <m:ctrlPr>
                                <a:rPr lang="en-GB" sz="1600" i="1">
                                  <a:latin typeface="Cambria Math" panose="02040503050406030204" pitchFamily="18" charset="0"/>
                                </a:rPr>
                              </m:ctrlPr>
                            </m:sSubSupPr>
                            <m:e>
                              <m:r>
                                <a:rPr lang="en-US" sz="1600" i="1">
                                  <a:latin typeface="Cambria Math"/>
                                </a:rPr>
                                <m:t>𝜀</m:t>
                              </m:r>
                            </m:e>
                            <m:sub>
                              <m:r>
                                <a:rPr lang="en-US" sz="1600" i="1">
                                  <a:latin typeface="Cambria Math"/>
                                </a:rPr>
                                <m:t>𝑘</m:t>
                              </m:r>
                            </m:sub>
                            <m:sup>
                              <m:r>
                                <a:rPr lang="en-US" sz="1600" i="1">
                                  <a:latin typeface="Cambria Math"/>
                                </a:rPr>
                                <m:t>𝑗</m:t>
                              </m:r>
                            </m:sup>
                          </m:sSubSup>
                          <m:r>
                            <a:rPr lang="en-US" sz="1600" i="1">
                              <a:latin typeface="Cambria Math"/>
                            </a:rPr>
                            <m:t>−</m:t>
                          </m:r>
                          <m:sSub>
                            <m:sSubPr>
                              <m:ctrlPr>
                                <a:rPr lang="en-GB" sz="1600" i="1">
                                  <a:latin typeface="Cambria Math" panose="02040503050406030204" pitchFamily="18" charset="0"/>
                                </a:rPr>
                              </m:ctrlPr>
                            </m:sSubPr>
                            <m:e>
                              <m:r>
                                <a:rPr lang="en-US" sz="1600" i="1">
                                  <a:latin typeface="Cambria Math"/>
                                </a:rPr>
                                <m:t>𝐻</m:t>
                              </m:r>
                            </m:e>
                            <m:sub>
                              <m:r>
                                <a:rPr lang="en-US" sz="1600" i="1">
                                  <a:latin typeface="Cambria Math"/>
                                </a:rPr>
                                <m:t>𝑘</m:t>
                              </m:r>
                            </m:sub>
                          </m:sSub>
                          <m:sSubSup>
                            <m:sSubSupPr>
                              <m:ctrlPr>
                                <a:rPr lang="en-GB" sz="1600" i="1">
                                  <a:latin typeface="Cambria Math" panose="02040503050406030204" pitchFamily="18" charset="0"/>
                                </a:rPr>
                              </m:ctrlPr>
                            </m:sSubSupPr>
                            <m:e>
                              <m:r>
                                <a:rPr lang="en-US" sz="1600" i="1">
                                  <a:latin typeface="Cambria Math"/>
                                </a:rPr>
                                <m:t>𝑦</m:t>
                              </m:r>
                            </m:e>
                            <m:sub>
                              <m:r>
                                <a:rPr lang="en-US" sz="1600" i="1">
                                  <a:latin typeface="Cambria Math"/>
                                </a:rPr>
                                <m:t>𝑘</m:t>
                              </m:r>
                            </m:sub>
                            <m:sup>
                              <m:r>
                                <a:rPr lang="en-US" sz="1600" i="1">
                                  <a:latin typeface="Cambria Math"/>
                                </a:rPr>
                                <m:t>𝑓</m:t>
                              </m:r>
                              <m:r>
                                <a:rPr lang="en-US" sz="1600" i="1">
                                  <a:latin typeface="Cambria Math"/>
                                </a:rPr>
                                <m:t>,</m:t>
                              </m:r>
                              <m:r>
                                <a:rPr lang="en-US" sz="1600" i="1">
                                  <a:latin typeface="Cambria Math"/>
                                </a:rPr>
                                <m:t>𝑗</m:t>
                              </m:r>
                            </m:sup>
                          </m:sSubSup>
                        </m:e>
                      </m:d>
                      <m:r>
                        <a:rPr lang="en-US" sz="1600" i="1">
                          <a:latin typeface="Cambria Math"/>
                        </a:rPr>
                        <m:t>∘</m:t>
                      </m:r>
                      <m:r>
                        <a:rPr lang="en-US" sz="1600" i="1">
                          <a:latin typeface="Cambria Math"/>
                        </a:rPr>
                        <m:t>𝑓𝑛</m:t>
                      </m:r>
                    </m:oMath>
                  </m:oMathPara>
                </a14:m>
                <a:endParaRPr lang="en-GB" sz="1600" dirty="0"/>
              </a:p>
            </p:txBody>
          </p:sp>
        </mc:Choice>
        <mc:Fallback xmlns="">
          <p:sp>
            <p:nvSpPr>
              <p:cNvPr id="3" name="Rectangle 2"/>
              <p:cNvSpPr>
                <a:spLocks noRot="1" noChangeAspect="1" noMove="1" noResize="1" noEditPoints="1" noAdjustHandles="1" noChangeArrowheads="1" noChangeShapeType="1" noTextEdit="1"/>
              </p:cNvSpPr>
              <p:nvPr/>
            </p:nvSpPr>
            <p:spPr>
              <a:xfrm>
                <a:off x="0" y="5397111"/>
                <a:ext cx="5148064" cy="406586"/>
              </a:xfrm>
              <a:prstGeom prst="rect">
                <a:avLst/>
              </a:prstGeom>
              <a:blipFill rotWithShape="1">
                <a:blip r:embed="rId7"/>
                <a:stretch>
                  <a:fillRect b="-44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95536" y="6165304"/>
                <a:ext cx="5050229" cy="646331"/>
              </a:xfrm>
              <a:prstGeom prst="rect">
                <a:avLst/>
              </a:prstGeom>
            </p:spPr>
            <p:txBody>
              <a:bodyPr wrap="none">
                <a:spAutoFit/>
              </a:bodyPr>
              <a:lstStyle/>
              <a:p>
                <a14:m>
                  <m:oMath xmlns:m="http://schemas.openxmlformats.org/officeDocument/2006/math">
                    <m:r>
                      <a:rPr lang="en-US" i="1" smtClean="0">
                        <a:latin typeface="Cambria Math"/>
                      </a:rPr>
                      <m:t>𝑓</m:t>
                    </m:r>
                    <m:r>
                      <a:rPr lang="en-GB" b="0" i="1" smtClean="0">
                        <a:latin typeface="Cambria Math"/>
                      </a:rPr>
                      <m:t>𝑛</m:t>
                    </m:r>
                  </m:oMath>
                </a14:m>
                <a:r>
                  <a:rPr lang="en-GB" dirty="0"/>
                  <a:t>=Narrow-band function (matrix of 0’s and 1’s)</a:t>
                </a:r>
              </a:p>
              <a:p>
                <a:r>
                  <a:rPr lang="en-GB" dirty="0" err="1"/>
                  <a:t>EnKF</a:t>
                </a:r>
                <a:r>
                  <a:rPr lang="en-GB" dirty="0"/>
                  <a:t>-Issues with Computational time!</a:t>
                </a:r>
              </a:p>
            </p:txBody>
          </p:sp>
        </mc:Choice>
        <mc:Fallback xmlns="">
          <p:sp>
            <p:nvSpPr>
              <p:cNvPr id="4" name="Rectangle 3"/>
              <p:cNvSpPr>
                <a:spLocks noRot="1" noChangeAspect="1" noMove="1" noResize="1" noEditPoints="1" noAdjustHandles="1" noChangeArrowheads="1" noChangeShapeType="1" noTextEdit="1"/>
              </p:cNvSpPr>
              <p:nvPr/>
            </p:nvSpPr>
            <p:spPr>
              <a:xfrm>
                <a:off x="395536" y="6165304"/>
                <a:ext cx="5050229" cy="646331"/>
              </a:xfrm>
              <a:prstGeom prst="rect">
                <a:avLst/>
              </a:prstGeom>
              <a:blipFill rotWithShape="0">
                <a:blip r:embed="rId8"/>
                <a:stretch>
                  <a:fillRect l="-1087" t="-4717" r="-121" b="-14151"/>
                </a:stretch>
              </a:blipFill>
            </p:spPr>
            <p:txBody>
              <a:bodyPr/>
              <a:lstStyle/>
              <a:p>
                <a:r>
                  <a:rPr lang="en-GB">
                    <a:noFill/>
                  </a:rPr>
                  <a:t> </a:t>
                </a:r>
              </a:p>
            </p:txBody>
          </p:sp>
        </mc:Fallback>
      </mc:AlternateContent>
      <p:sp>
        <p:nvSpPr>
          <p:cNvPr id="11"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err="1"/>
              <a:t>EnKF</a:t>
            </a:r>
            <a:r>
              <a:rPr lang="en-GB" sz="2400" dirty="0"/>
              <a:t>- Level Set</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13" name="Rectangle 12"/>
              <p:cNvSpPr/>
              <p:nvPr/>
            </p:nvSpPr>
            <p:spPr>
              <a:xfrm>
                <a:off x="148654" y="2852936"/>
                <a:ext cx="3888432" cy="369332"/>
              </a:xfrm>
              <a:prstGeom prst="rect">
                <a:avLst/>
              </a:prstGeom>
            </p:spPr>
            <p:txBody>
              <a:bodyPr wrap="square">
                <a:spAutoFit/>
              </a:bodyPr>
              <a:lstStyle/>
              <a:p>
                <a:r>
                  <a:rPr lang="en-GB" dirty="0">
                    <a:solidFill>
                      <a:srgbClr val="FF0000"/>
                    </a:solidFill>
                  </a:rPr>
                  <a:t>Heaviside function (</a:t>
                </a:r>
                <a14:m>
                  <m:oMath xmlns:m="http://schemas.openxmlformats.org/officeDocument/2006/math">
                    <m:r>
                      <a:rPr lang="en-US" i="1" smtClean="0">
                        <a:solidFill>
                          <a:srgbClr val="FF0000"/>
                        </a:solidFill>
                        <a:latin typeface="Cambria Math"/>
                      </a:rPr>
                      <m:t>𝜅</m:t>
                    </m:r>
                  </m:oMath>
                </a14:m>
                <a:r>
                  <a:rPr lang="en-GB" dirty="0">
                    <a:solidFill>
                      <a:srgbClr val="FF0000"/>
                    </a:solidFill>
                  </a:rPr>
                  <a:t> and</a:t>
                </a:r>
                <a:r>
                  <a:rPr lang="en-US" dirty="0">
                    <a:solidFill>
                      <a:srgbClr val="FF0000"/>
                    </a:solidFill>
                  </a:rPr>
                  <a:t> </a:t>
                </a:r>
                <a14:m>
                  <m:oMath xmlns:m="http://schemas.openxmlformats.org/officeDocument/2006/math">
                    <m:r>
                      <a:rPr lang="en-US" i="1">
                        <a:solidFill>
                          <a:srgbClr val="FF0000"/>
                        </a:solidFill>
                        <a:latin typeface="Cambria Math"/>
                      </a:rPr>
                      <m:t>𝜑</m:t>
                    </m:r>
                  </m:oMath>
                </a14:m>
                <a:r>
                  <a:rPr lang="en-GB" dirty="0">
                    <a:solidFill>
                      <a:srgbClr val="FF0000"/>
                    </a:solidFill>
                  </a:rPr>
                  <a:t>)</a:t>
                </a:r>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148654" y="2852936"/>
                <a:ext cx="3888432" cy="369332"/>
              </a:xfrm>
              <a:prstGeom prst="rect">
                <a:avLst/>
              </a:prstGeom>
              <a:blipFill rotWithShape="1">
                <a:blip r:embed="rId10"/>
                <a:stretch>
                  <a:fillRect l="-1254" t="-8197" b="-24590"/>
                </a:stretch>
              </a:blipFill>
            </p:spPr>
            <p:txBody>
              <a:bodyPr/>
              <a:lstStyle/>
              <a:p>
                <a:r>
                  <a:rPr lang="en-GB">
                    <a:noFill/>
                  </a:rPr>
                  <a:t> </a:t>
                </a:r>
              </a:p>
            </p:txBody>
          </p:sp>
        </mc:Fallback>
      </mc:AlternateContent>
      <p:sp>
        <p:nvSpPr>
          <p:cNvPr id="14" name="Rectangle 13"/>
          <p:cNvSpPr/>
          <p:nvPr/>
        </p:nvSpPr>
        <p:spPr>
          <a:xfrm>
            <a:off x="148654" y="1946039"/>
            <a:ext cx="3888432" cy="369332"/>
          </a:xfrm>
          <a:prstGeom prst="rect">
            <a:avLst/>
          </a:prstGeom>
        </p:spPr>
        <p:txBody>
          <a:bodyPr wrap="square">
            <a:spAutoFit/>
          </a:bodyPr>
          <a:lstStyle/>
          <a:p>
            <a:r>
              <a:rPr lang="en-GB" dirty="0">
                <a:solidFill>
                  <a:srgbClr val="FF0000"/>
                </a:solidFill>
              </a:rPr>
              <a:t>Signe distance function</a:t>
            </a:r>
            <a:endParaRPr lang="en-GB" dirty="0"/>
          </a:p>
        </p:txBody>
      </p:sp>
      <p:sp>
        <p:nvSpPr>
          <p:cNvPr id="16" name="Rectangle 15"/>
          <p:cNvSpPr/>
          <p:nvPr/>
        </p:nvSpPr>
        <p:spPr>
          <a:xfrm>
            <a:off x="107504" y="5004463"/>
            <a:ext cx="3888432" cy="369332"/>
          </a:xfrm>
          <a:prstGeom prst="rect">
            <a:avLst/>
          </a:prstGeom>
        </p:spPr>
        <p:txBody>
          <a:bodyPr wrap="square">
            <a:spAutoFit/>
          </a:bodyPr>
          <a:lstStyle/>
          <a:p>
            <a:r>
              <a:rPr lang="en-GB" dirty="0">
                <a:solidFill>
                  <a:srgbClr val="FF0000"/>
                </a:solidFill>
              </a:rPr>
              <a:t>Assimilated Ensemble state</a:t>
            </a:r>
            <a:endParaRPr lang="en-GB" dirty="0"/>
          </a:p>
        </p:txBody>
      </p:sp>
      <p:sp>
        <p:nvSpPr>
          <p:cNvPr id="20" name="Rectangle 19"/>
          <p:cNvSpPr/>
          <p:nvPr/>
        </p:nvSpPr>
        <p:spPr>
          <a:xfrm>
            <a:off x="6319437" y="2096786"/>
            <a:ext cx="2551364" cy="646331"/>
          </a:xfrm>
          <a:prstGeom prst="rect">
            <a:avLst/>
          </a:prstGeom>
        </p:spPr>
        <p:txBody>
          <a:bodyPr wrap="square">
            <a:spAutoFit/>
          </a:bodyPr>
          <a:lstStyle/>
          <a:p>
            <a:r>
              <a:rPr lang="en-GB" dirty="0">
                <a:solidFill>
                  <a:srgbClr val="FF0000"/>
                </a:solidFill>
              </a:rPr>
              <a:t>Initial Ensemble state (with Level Set)</a:t>
            </a:r>
            <a:endParaRPr lang="en-GB" dirty="0"/>
          </a:p>
        </p:txBody>
      </p:sp>
    </p:spTree>
    <p:extLst>
      <p:ext uri="{BB962C8B-B14F-4D97-AF65-F5344CB8AC3E}">
        <p14:creationId xmlns:p14="http://schemas.microsoft.com/office/powerpoint/2010/main" val="377721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928"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Result of Level-set implementation</a:t>
            </a:r>
          </a:p>
        </p:txBody>
      </p:sp>
      <p:sp>
        <p:nvSpPr>
          <p:cNvPr id="4" name="Slide Number Placeholder 3"/>
          <p:cNvSpPr>
            <a:spLocks noGrp="1"/>
          </p:cNvSpPr>
          <p:nvPr>
            <p:ph type="sldNum" sz="quarter" idx="12"/>
          </p:nvPr>
        </p:nvSpPr>
        <p:spPr>
          <a:xfrm>
            <a:off x="6516216" y="6408648"/>
            <a:ext cx="2133600" cy="365125"/>
          </a:xfrm>
        </p:spPr>
        <p:txBody>
          <a:bodyPr/>
          <a:lstStyle/>
          <a:p>
            <a:fld id="{F758A139-7ABE-46A1-B082-C2C77667394C}" type="slidenum">
              <a:rPr lang="en-GB" sz="1800" b="1" smtClean="0">
                <a:solidFill>
                  <a:srgbClr val="FF0000"/>
                </a:solidFill>
              </a:rPr>
              <a:pPr/>
              <a:t>31</a:t>
            </a:fld>
            <a:endParaRPr lang="en-GB" sz="1800" b="1" dirty="0">
              <a:solidFill>
                <a:srgbClr val="FF0000"/>
              </a:solidFill>
            </a:endParaRPr>
          </a:p>
        </p:txBody>
      </p:sp>
      <p:pic>
        <p:nvPicPr>
          <p:cNvPr id="8" name="Picture 7"/>
          <p:cNvPicPr/>
          <p:nvPr/>
        </p:nvPicPr>
        <p:blipFill>
          <a:blip r:embed="rId2"/>
          <a:stretch>
            <a:fillRect/>
          </a:stretch>
        </p:blipFill>
        <p:spPr>
          <a:xfrm>
            <a:off x="395536" y="2420888"/>
            <a:ext cx="3600400" cy="2886075"/>
          </a:xfrm>
          <a:prstGeom prst="rect">
            <a:avLst/>
          </a:prstGeom>
        </p:spPr>
      </p:pic>
      <p:pic>
        <p:nvPicPr>
          <p:cNvPr id="9" name="Picture 8"/>
          <p:cNvPicPr/>
          <p:nvPr/>
        </p:nvPicPr>
        <p:blipFill>
          <a:blip r:embed="rId3"/>
          <a:stretch>
            <a:fillRect/>
          </a:stretch>
        </p:blipFill>
        <p:spPr>
          <a:xfrm>
            <a:off x="4788024" y="2348880"/>
            <a:ext cx="3672408" cy="2886075"/>
          </a:xfrm>
          <a:prstGeom prst="rect">
            <a:avLst/>
          </a:prstGeom>
        </p:spPr>
      </p:pic>
      <p:sp>
        <p:nvSpPr>
          <p:cNvPr id="6" name="TextBox 5"/>
          <p:cNvSpPr txBox="1"/>
          <p:nvPr/>
        </p:nvSpPr>
        <p:spPr>
          <a:xfrm>
            <a:off x="395536" y="5805264"/>
            <a:ext cx="867645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&amp; (d) True permeability field , (b) Model recovered with </a:t>
            </a:r>
            <a:r>
              <a:rPr lang="en-US" dirty="0" err="1">
                <a:latin typeface="Times New Roman" panose="02020603050405020304" pitchFamily="18" charset="0"/>
                <a:cs typeface="Times New Roman" panose="02020603050405020304" pitchFamily="18" charset="0"/>
              </a:rPr>
              <a:t>EnKF</a:t>
            </a:r>
            <a:r>
              <a:rPr lang="en-US" dirty="0">
                <a:latin typeface="Times New Roman" panose="02020603050405020304" pitchFamily="18" charset="0"/>
                <a:cs typeface="Times New Roman" panose="02020603050405020304" pitchFamily="18" charset="0"/>
              </a:rPr>
              <a:t>-Level set(c) SSIM map of </a:t>
            </a:r>
            <a:r>
              <a:rPr lang="en-US" dirty="0" err="1">
                <a:latin typeface="Times New Roman" panose="02020603050405020304" pitchFamily="18" charset="0"/>
                <a:cs typeface="Times New Roman" panose="02020603050405020304" pitchFamily="18" charset="0"/>
              </a:rPr>
              <a:t>EnKF</a:t>
            </a:r>
            <a:r>
              <a:rPr lang="en-US" dirty="0">
                <a:latin typeface="Times New Roman" panose="02020603050405020304" pitchFamily="18" charset="0"/>
                <a:cs typeface="Times New Roman" panose="02020603050405020304" pitchFamily="18" charset="0"/>
              </a:rPr>
              <a:t>-Level set,(e) Model recovered by </a:t>
            </a:r>
            <a:r>
              <a:rPr lang="en-US" dirty="0" err="1">
                <a:latin typeface="Times New Roman" panose="02020603050405020304" pitchFamily="18" charset="0"/>
                <a:cs typeface="Times New Roman" panose="02020603050405020304" pitchFamily="18" charset="0"/>
              </a:rPr>
              <a:t>EnKF</a:t>
            </a:r>
            <a:r>
              <a:rPr lang="en-US" dirty="0">
                <a:latin typeface="Times New Roman" panose="02020603050405020304" pitchFamily="18" charset="0"/>
                <a:cs typeface="Times New Roman" panose="02020603050405020304" pitchFamily="18" charset="0"/>
              </a:rPr>
              <a:t>, and (f) SSIM map of </a:t>
            </a:r>
            <a:r>
              <a:rPr lang="en-US" dirty="0" err="1">
                <a:latin typeface="Times New Roman" panose="02020603050405020304" pitchFamily="18" charset="0"/>
                <a:cs typeface="Times New Roman" panose="02020603050405020304" pitchFamily="18" charset="0"/>
              </a:rPr>
              <a:t>EnKF</a:t>
            </a:r>
            <a:endParaRPr lang="en-GB"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95536" y="5445224"/>
            <a:ext cx="8064896" cy="369332"/>
          </a:xfrm>
          <a:prstGeom prst="rect">
            <a:avLst/>
          </a:prstGeom>
          <a:noFill/>
        </p:spPr>
        <p:txBody>
          <a:bodyPr wrap="square" rtlCol="0">
            <a:spAutoFit/>
          </a:bodyPr>
          <a:lstStyle/>
          <a:p>
            <a:r>
              <a:rPr lang="en-GB" dirty="0"/>
              <a:t>     (a)              (b)                (C)                           (d)               (e)                (f)</a:t>
            </a:r>
          </a:p>
        </p:txBody>
      </p:sp>
    </p:spTree>
    <p:extLst>
      <p:ext uri="{BB962C8B-B14F-4D97-AF65-F5344CB8AC3E}">
        <p14:creationId xmlns:p14="http://schemas.microsoft.com/office/powerpoint/2010/main" val="3785836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a:t>Electromagnetic History</a:t>
            </a:r>
          </a:p>
          <a:p>
            <a:pPr marL="0" indent="0" algn="ctr">
              <a:buNone/>
            </a:pPr>
            <a:r>
              <a:rPr lang="en-GB" sz="4800" dirty="0"/>
              <a:t> Matching</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32</a:t>
            </a:fld>
            <a:endParaRPr lang="en-GB" sz="1800" b="1" dirty="0">
              <a:solidFill>
                <a:srgbClr val="FF0000"/>
              </a:solidFill>
            </a:endParaRPr>
          </a:p>
        </p:txBody>
      </p:sp>
    </p:spTree>
    <p:extLst>
      <p:ext uri="{BB962C8B-B14F-4D97-AF65-F5344CB8AC3E}">
        <p14:creationId xmlns:p14="http://schemas.microsoft.com/office/powerpoint/2010/main" val="1408528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33</a:t>
            </a:fld>
            <a:endParaRPr lang="en-GB" sz="1800" b="1" dirty="0">
              <a:solidFill>
                <a:srgbClr val="FF0000"/>
              </a:solidFill>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44824"/>
            <a:ext cx="7272808" cy="4437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116104" y="3043616"/>
            <a:ext cx="1375776" cy="523220"/>
          </a:xfrm>
          <a:prstGeom prst="rect">
            <a:avLst/>
          </a:prstGeom>
          <a:noFill/>
        </p:spPr>
        <p:txBody>
          <a:bodyPr wrap="square" rtlCol="0">
            <a:spAutoFit/>
          </a:bodyPr>
          <a:lstStyle/>
          <a:p>
            <a:r>
              <a:rPr lang="en-GB" sz="1400" b="1" dirty="0">
                <a:solidFill>
                  <a:schemeClr val="tx2"/>
                </a:solidFill>
              </a:rPr>
              <a:t>Stochastic Realisations</a:t>
            </a:r>
          </a:p>
        </p:txBody>
      </p:sp>
      <p:sp>
        <p:nvSpPr>
          <p:cNvPr id="10" name="TextBox 9"/>
          <p:cNvSpPr txBox="1"/>
          <p:nvPr/>
        </p:nvSpPr>
        <p:spPr>
          <a:xfrm>
            <a:off x="5227849" y="5280411"/>
            <a:ext cx="1000335" cy="430887"/>
          </a:xfrm>
          <a:prstGeom prst="rect">
            <a:avLst/>
          </a:prstGeom>
          <a:solidFill>
            <a:schemeClr val="accent3">
              <a:lumMod val="60000"/>
              <a:lumOff val="40000"/>
            </a:schemeClr>
          </a:solidFill>
          <a:ln>
            <a:solidFill>
              <a:schemeClr val="tx1"/>
            </a:solidFill>
          </a:ln>
        </p:spPr>
        <p:txBody>
          <a:bodyPr wrap="square" rtlCol="0">
            <a:spAutoFit/>
          </a:bodyPr>
          <a:lstStyle/>
          <a:p>
            <a:r>
              <a:rPr lang="en-GB" sz="1100" b="1" dirty="0">
                <a:latin typeface="+mn-lt"/>
              </a:rPr>
              <a:t>Objective function</a:t>
            </a:r>
          </a:p>
        </p:txBody>
      </p:sp>
      <p:pic>
        <p:nvPicPr>
          <p:cNvPr id="23"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110" y="2211541"/>
            <a:ext cx="1463235" cy="66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455876" y="2103707"/>
            <a:ext cx="1512168" cy="673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latin typeface="Times New Roman" panose="02020603050405020304" pitchFamily="18" charset="0"/>
                <a:cs typeface="Times New Roman" panose="02020603050405020304" pitchFamily="18" charset="0"/>
              </a:rPr>
              <a:t>Pressure-Production</a:t>
            </a:r>
            <a:r>
              <a:rPr lang="en-GB" dirty="0">
                <a:latin typeface="Times New Roman" panose="02020603050405020304" pitchFamily="18" charset="0"/>
                <a:cs typeface="Times New Roman" panose="02020603050405020304" pitchFamily="18" charset="0"/>
              </a:rPr>
              <a:t> </a:t>
            </a:r>
            <a:r>
              <a:rPr lang="en-GB" sz="1100" b="1" dirty="0">
                <a:solidFill>
                  <a:schemeClr val="tx1"/>
                </a:solidFill>
                <a:latin typeface="Times New Roman" panose="02020603050405020304" pitchFamily="18" charset="0"/>
                <a:cs typeface="Times New Roman" panose="02020603050405020304" pitchFamily="18" charset="0"/>
              </a:rPr>
              <a:t>data </a:t>
            </a:r>
            <a:r>
              <a:rPr lang="en-GB" sz="1100" b="1" i="1" baseline="-25000" dirty="0">
                <a:solidFill>
                  <a:schemeClr val="tx1"/>
                </a:solidFill>
                <a:latin typeface="Times New Roman" panose="02020603050405020304" pitchFamily="18" charset="0"/>
                <a:cs typeface="Times New Roman" panose="02020603050405020304" pitchFamily="18" charset="0"/>
              </a:rPr>
              <a:t>  </a:t>
            </a:r>
            <a:endParaRPr lang="en-GB" sz="1100" b="1" dirty="0">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p:cNvCxnSpPr>
            <a:stCxn id="10" idx="0"/>
          </p:cNvCxnSpPr>
          <p:nvPr/>
        </p:nvCxnSpPr>
        <p:spPr>
          <a:xfrm flipH="1" flipV="1">
            <a:off x="5728016" y="5013176"/>
            <a:ext cx="1" cy="267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27849" y="4365104"/>
            <a:ext cx="1000335"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5208709" y="4464819"/>
            <a:ext cx="1019475" cy="507831"/>
          </a:xfrm>
          <a:prstGeom prst="rect">
            <a:avLst/>
          </a:prstGeom>
          <a:noFill/>
        </p:spPr>
        <p:txBody>
          <a:bodyPr wrap="square" rtlCol="0">
            <a:spAutoFit/>
          </a:bodyPr>
          <a:lstStyle/>
          <a:p>
            <a:r>
              <a:rPr lang="en-GB" sz="900" b="1" dirty="0"/>
              <a:t>EnKF </a:t>
            </a:r>
          </a:p>
          <a:p>
            <a:r>
              <a:rPr lang="en-GB" sz="900" b="1" dirty="0"/>
              <a:t>Assimilation using Level set</a:t>
            </a:r>
          </a:p>
        </p:txBody>
      </p:sp>
      <mc:AlternateContent xmlns:mc="http://schemas.openxmlformats.org/markup-compatibility/2006" xmlns:a14="http://schemas.microsoft.com/office/drawing/2010/main">
        <mc:Choice Requires="a14">
          <p:sp>
            <p:nvSpPr>
              <p:cNvPr id="18" name="Rectangle 17"/>
              <p:cNvSpPr/>
              <p:nvPr/>
            </p:nvSpPr>
            <p:spPr>
              <a:xfrm>
                <a:off x="6472203" y="2004719"/>
                <a:ext cx="885796" cy="7555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GB" sz="1000" b="1" i="1" smtClean="0">
                              <a:solidFill>
                                <a:schemeClr val="tx1"/>
                              </a:solidFill>
                              <a:latin typeface="Cambria Math" panose="02040503050406030204" pitchFamily="18" charset="0"/>
                            </a:rPr>
                          </m:ctrlPr>
                        </m:sSubPr>
                        <m:e>
                          <m:r>
                            <a:rPr lang="en-GB" sz="1000" b="1" i="1">
                              <a:solidFill>
                                <a:schemeClr val="tx1"/>
                              </a:solidFill>
                              <a:latin typeface="Cambria Math"/>
                            </a:rPr>
                            <m:t>𝑺</m:t>
                          </m:r>
                        </m:e>
                        <m:sub>
                          <m:r>
                            <a:rPr lang="en-GB" sz="1000" b="1" i="1">
                              <a:solidFill>
                                <a:schemeClr val="tx1"/>
                              </a:solidFill>
                              <a:latin typeface="Cambria Math"/>
                            </a:rPr>
                            <m:t>𝒘</m:t>
                          </m:r>
                        </m:sub>
                      </m:sSub>
                      <m:r>
                        <a:rPr lang="en-GB" sz="1000" b="1" i="0" smtClean="0">
                          <a:solidFill>
                            <a:schemeClr val="tx1"/>
                          </a:solidFill>
                          <a:latin typeface="Cambria Math"/>
                        </a:rPr>
                        <m:t> </m:t>
                      </m:r>
                      <m:r>
                        <a:rPr lang="en-GB" sz="1000" b="1" i="0" smtClean="0">
                          <a:solidFill>
                            <a:schemeClr val="tx1"/>
                          </a:solidFill>
                          <a:latin typeface="Cambria Math"/>
                        </a:rPr>
                        <m:t>𝐟𝐫𝐨𝐦</m:t>
                      </m:r>
                      <m:r>
                        <a:rPr lang="en-GB" sz="1000" b="1" i="0" smtClean="0">
                          <a:solidFill>
                            <a:schemeClr val="tx1"/>
                          </a:solidFill>
                          <a:latin typeface="Cambria Math"/>
                        </a:rPr>
                        <m:t> </m:t>
                      </m:r>
                    </m:oMath>
                  </m:oMathPara>
                </a14:m>
                <a:endParaRPr lang="en-GB" sz="1000" b="1" dirty="0">
                  <a:solidFill>
                    <a:schemeClr val="tx1"/>
                  </a:solidFill>
                  <a:latin typeface="Times New Roman" panose="02020603050405020304" pitchFamily="18" charset="0"/>
                  <a:cs typeface="Times New Roman" panose="02020603050405020304" pitchFamily="18" charset="0"/>
                </a:endParaRPr>
              </a:p>
              <a:p>
                <a:r>
                  <a:rPr lang="en-GB" sz="1000" b="1" dirty="0">
                    <a:solidFill>
                      <a:schemeClr val="tx1"/>
                    </a:solidFill>
                    <a:latin typeface="Times New Roman" panose="02020603050405020304" pitchFamily="18" charset="0"/>
                    <a:cs typeface="Times New Roman" panose="02020603050405020304" pitchFamily="18" charset="0"/>
                  </a:rPr>
                  <a:t>conductivity </a:t>
                </a:r>
              </a:p>
            </p:txBody>
          </p:sp>
        </mc:Choice>
        <mc:Fallback xmlns="">
          <p:sp>
            <p:nvSpPr>
              <p:cNvPr id="18" name="Rectangle 17"/>
              <p:cNvSpPr>
                <a:spLocks noRot="1" noChangeAspect="1" noMove="1" noResize="1" noEditPoints="1" noAdjustHandles="1" noChangeArrowheads="1" noChangeShapeType="1" noTextEdit="1"/>
              </p:cNvSpPr>
              <p:nvPr/>
            </p:nvSpPr>
            <p:spPr>
              <a:xfrm>
                <a:off x="6472203" y="2004719"/>
                <a:ext cx="885796" cy="755597"/>
              </a:xfrm>
              <a:prstGeom prst="rect">
                <a:avLst/>
              </a:prstGeom>
              <a:blipFill rotWithShape="1">
                <a:blip r:embed="rId4"/>
                <a:stretch>
                  <a:fillRect/>
                </a:stretch>
              </a:blipFill>
            </p:spPr>
            <p:txBody>
              <a:bodyPr/>
              <a:lstStyle/>
              <a:p>
                <a:r>
                  <a:rPr lang="en-GB">
                    <a:noFill/>
                  </a:rPr>
                  <a:t> </a:t>
                </a:r>
              </a:p>
            </p:txBody>
          </p:sp>
        </mc:Fallback>
      </mc:AlternateContent>
      <p:sp>
        <p:nvSpPr>
          <p:cNvPr id="19" name="Rectangle 18"/>
          <p:cNvSpPr/>
          <p:nvPr/>
        </p:nvSpPr>
        <p:spPr>
          <a:xfrm>
            <a:off x="7570876" y="1844825"/>
            <a:ext cx="1465620" cy="8899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89" name="TextBox 16388"/>
          <p:cNvSpPr txBox="1"/>
          <p:nvPr/>
        </p:nvSpPr>
        <p:spPr>
          <a:xfrm>
            <a:off x="5114004" y="1135777"/>
            <a:ext cx="2597970" cy="276999"/>
          </a:xfrm>
          <a:prstGeom prst="rect">
            <a:avLst/>
          </a:prstGeom>
          <a:noFill/>
          <a:ln>
            <a:solidFill>
              <a:schemeClr val="tx1"/>
            </a:solidFill>
          </a:ln>
        </p:spPr>
        <p:txBody>
          <a:bodyPr wrap="square" rtlCol="0">
            <a:spAutoFit/>
          </a:bodyPr>
          <a:lstStyle/>
          <a:p>
            <a:r>
              <a:rPr lang="en-GB" sz="1200" b="1" dirty="0">
                <a:solidFill>
                  <a:srgbClr val="FF0000"/>
                </a:solidFill>
                <a:latin typeface="Times New Roman" panose="02020603050405020304" pitchFamily="18" charset="0"/>
                <a:cs typeface="Times New Roman" panose="02020603050405020304" pitchFamily="18" charset="0"/>
              </a:rPr>
              <a:t>IF EM data is available, include</a:t>
            </a:r>
          </a:p>
        </p:txBody>
      </p:sp>
      <p:sp>
        <p:nvSpPr>
          <p:cNvPr id="16390" name="TextBox 16389"/>
          <p:cNvSpPr txBox="1"/>
          <p:nvPr/>
        </p:nvSpPr>
        <p:spPr>
          <a:xfrm>
            <a:off x="7570876" y="1868039"/>
            <a:ext cx="1381648" cy="819455"/>
          </a:xfrm>
          <a:prstGeom prst="rect">
            <a:avLst/>
          </a:prstGeom>
          <a:noFill/>
        </p:spPr>
        <p:txBody>
          <a:bodyPr wrap="square" rtlCol="0">
            <a:spAutoFit/>
          </a:bodyPr>
          <a:lstStyle/>
          <a:p>
            <a:pPr>
              <a:lnSpc>
                <a:spcPct val="150000"/>
              </a:lnSpc>
            </a:pPr>
            <a:r>
              <a:rPr lang="en-GB" sz="1050" b="1" dirty="0">
                <a:latin typeface="Times New Roman" panose="02020603050405020304" pitchFamily="18" charset="0"/>
                <a:cs typeface="Times New Roman" panose="02020603050405020304" pitchFamily="18" charset="0"/>
              </a:rPr>
              <a:t>Conductivity   estimation EM (Maxwell Equation)</a:t>
            </a:r>
          </a:p>
        </p:txBody>
      </p:sp>
      <p:sp>
        <p:nvSpPr>
          <p:cNvPr id="13324" name="Rectangle 13323"/>
          <p:cNvSpPr/>
          <p:nvPr/>
        </p:nvSpPr>
        <p:spPr>
          <a:xfrm>
            <a:off x="467544" y="476672"/>
            <a:ext cx="1800200" cy="797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25" name="TextBox 13324"/>
          <p:cNvSpPr txBox="1"/>
          <p:nvPr/>
        </p:nvSpPr>
        <p:spPr>
          <a:xfrm>
            <a:off x="5259964" y="2912811"/>
            <a:ext cx="712303" cy="276999"/>
          </a:xfrm>
          <a:prstGeom prst="rect">
            <a:avLst/>
          </a:prstGeom>
          <a:noFill/>
        </p:spPr>
        <p:txBody>
          <a:bodyPr wrap="square" rtlCol="0">
            <a:spAutoFit/>
          </a:bodyPr>
          <a:lstStyle/>
          <a:p>
            <a:r>
              <a:rPr lang="en-GB" sz="1200" b="1" dirty="0"/>
              <a:t>ELSE</a:t>
            </a:r>
          </a:p>
        </p:txBody>
      </p:sp>
      <p:sp>
        <p:nvSpPr>
          <p:cNvPr id="2" name="Rectangle 1"/>
          <p:cNvSpPr/>
          <p:nvPr/>
        </p:nvSpPr>
        <p:spPr>
          <a:xfrm>
            <a:off x="2634350" y="5445224"/>
            <a:ext cx="112374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2661952" y="5445224"/>
            <a:ext cx="907724" cy="461665"/>
          </a:xfrm>
          <a:prstGeom prst="rect">
            <a:avLst/>
          </a:prstGeom>
          <a:noFill/>
        </p:spPr>
        <p:txBody>
          <a:bodyPr wrap="square" rtlCol="0">
            <a:spAutoFit/>
          </a:bodyPr>
          <a:lstStyle/>
          <a:p>
            <a:r>
              <a:rPr lang="en-GB" sz="1200" b="1" dirty="0"/>
              <a:t>Reservoir Simulator</a:t>
            </a:r>
          </a:p>
        </p:txBody>
      </p:sp>
      <p:sp>
        <p:nvSpPr>
          <p:cNvPr id="15" name="Rectangle 14"/>
          <p:cNvSpPr/>
          <p:nvPr/>
        </p:nvSpPr>
        <p:spPr>
          <a:xfrm>
            <a:off x="6732240" y="5373216"/>
            <a:ext cx="108012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20"/>
          <p:cNvSpPr/>
          <p:nvPr/>
        </p:nvSpPr>
        <p:spPr>
          <a:xfrm>
            <a:off x="5076056" y="5877272"/>
            <a:ext cx="1416602"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84368" y="4365104"/>
            <a:ext cx="288032"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8214086" y="4365104"/>
            <a:ext cx="265241"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a:stCxn id="24" idx="1"/>
          </p:cNvCxnSpPr>
          <p:nvPr/>
        </p:nvCxnSpPr>
        <p:spPr>
          <a:xfrm>
            <a:off x="7884368" y="4617132"/>
            <a:ext cx="462338"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244408" y="4459996"/>
            <a:ext cx="1152128" cy="461665"/>
          </a:xfrm>
          <a:prstGeom prst="rect">
            <a:avLst/>
          </a:prstGeom>
          <a:noFill/>
        </p:spPr>
        <p:txBody>
          <a:bodyPr wrap="square" rtlCol="0">
            <a:spAutoFit/>
          </a:bodyPr>
          <a:lstStyle/>
          <a:p>
            <a:r>
              <a:rPr lang="en-GB" sz="800" b="1" dirty="0"/>
              <a:t>Stopping</a:t>
            </a:r>
          </a:p>
          <a:p>
            <a:r>
              <a:rPr lang="en-GB" sz="800" b="1" dirty="0"/>
              <a:t> criterion</a:t>
            </a:r>
          </a:p>
          <a:p>
            <a:r>
              <a:rPr lang="en-GB" sz="800" b="1" dirty="0"/>
              <a:t>Reached?</a:t>
            </a:r>
          </a:p>
        </p:txBody>
      </p:sp>
      <p:cxnSp>
        <p:nvCxnSpPr>
          <p:cNvPr id="16391" name="Straight Connector 16390"/>
          <p:cNvCxnSpPr/>
          <p:nvPr/>
        </p:nvCxnSpPr>
        <p:spPr>
          <a:xfrm flipV="1">
            <a:off x="8423632" y="4365104"/>
            <a:ext cx="0" cy="144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99" name="Straight Arrow Connector 16398"/>
          <p:cNvCxnSpPr>
            <a:stCxn id="25" idx="0"/>
          </p:cNvCxnSpPr>
          <p:nvPr/>
        </p:nvCxnSpPr>
        <p:spPr>
          <a:xfrm>
            <a:off x="8346707" y="4365104"/>
            <a:ext cx="2577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00" name="Oval 16399"/>
          <p:cNvSpPr/>
          <p:nvPr/>
        </p:nvSpPr>
        <p:spPr>
          <a:xfrm>
            <a:off x="8330590" y="4290916"/>
            <a:ext cx="76925" cy="14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402" name="Straight Connector 16401"/>
          <p:cNvCxnSpPr/>
          <p:nvPr/>
        </p:nvCxnSpPr>
        <p:spPr>
          <a:xfrm>
            <a:off x="8475577" y="4718734"/>
            <a:ext cx="3750" cy="1446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04" name="Straight Connector 16403"/>
          <p:cNvCxnSpPr/>
          <p:nvPr/>
        </p:nvCxnSpPr>
        <p:spPr>
          <a:xfrm flipH="1">
            <a:off x="3115814" y="6165304"/>
            <a:ext cx="53635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06" name="Straight Arrow Connector 16405"/>
          <p:cNvCxnSpPr/>
          <p:nvPr/>
        </p:nvCxnSpPr>
        <p:spPr>
          <a:xfrm flipV="1">
            <a:off x="3115814" y="5906889"/>
            <a:ext cx="0" cy="258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07" name="TextBox 16406"/>
          <p:cNvSpPr txBox="1"/>
          <p:nvPr/>
        </p:nvSpPr>
        <p:spPr>
          <a:xfrm>
            <a:off x="8141979" y="5507359"/>
            <a:ext cx="531072" cy="307777"/>
          </a:xfrm>
          <a:prstGeom prst="rect">
            <a:avLst/>
          </a:prstGeom>
          <a:noFill/>
        </p:spPr>
        <p:txBody>
          <a:bodyPr wrap="square" rtlCol="0">
            <a:spAutoFit/>
          </a:bodyPr>
          <a:lstStyle/>
          <a:p>
            <a:r>
              <a:rPr lang="en-GB" sz="1400" b="1" dirty="0"/>
              <a:t>No</a:t>
            </a:r>
          </a:p>
        </p:txBody>
      </p:sp>
      <p:sp>
        <p:nvSpPr>
          <p:cNvPr id="16408" name="TextBox 16407"/>
          <p:cNvSpPr txBox="1"/>
          <p:nvPr/>
        </p:nvSpPr>
        <p:spPr>
          <a:xfrm>
            <a:off x="8493419" y="4229164"/>
            <a:ext cx="790249" cy="230832"/>
          </a:xfrm>
          <a:prstGeom prst="rect">
            <a:avLst/>
          </a:prstGeom>
          <a:noFill/>
        </p:spPr>
        <p:txBody>
          <a:bodyPr wrap="square" rtlCol="0">
            <a:spAutoFit/>
          </a:bodyPr>
          <a:lstStyle/>
          <a:p>
            <a:r>
              <a:rPr lang="en-GB" sz="900" b="1" dirty="0"/>
              <a:t>Yes/Stop</a:t>
            </a:r>
          </a:p>
        </p:txBody>
      </p:sp>
      <p:sp>
        <p:nvSpPr>
          <p:cNvPr id="6" name="Rectangle 5"/>
          <p:cNvSpPr/>
          <p:nvPr/>
        </p:nvSpPr>
        <p:spPr>
          <a:xfrm>
            <a:off x="1392110" y="5373216"/>
            <a:ext cx="875634" cy="302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998756" y="2049604"/>
            <a:ext cx="1373444" cy="685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5208709" y="2084602"/>
            <a:ext cx="875459" cy="135142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5139413" y="2608426"/>
            <a:ext cx="1014049" cy="430887"/>
          </a:xfrm>
          <a:prstGeom prst="rect">
            <a:avLst/>
          </a:prstGeom>
          <a:noFill/>
        </p:spPr>
        <p:txBody>
          <a:bodyPr wrap="square" rtlCol="0">
            <a:spAutoFit/>
          </a:bodyPr>
          <a:lstStyle/>
          <a:p>
            <a:r>
              <a:rPr lang="en-GB" sz="1100" b="1" dirty="0"/>
              <a:t>Data to be assimilated</a:t>
            </a:r>
          </a:p>
        </p:txBody>
      </p:sp>
      <p:cxnSp>
        <p:nvCxnSpPr>
          <p:cNvPr id="16384" name="Straight Connector 16383"/>
          <p:cNvCxnSpPr>
            <a:stCxn id="18" idx="0"/>
            <a:endCxn id="16389" idx="2"/>
          </p:cNvCxnSpPr>
          <p:nvPr/>
        </p:nvCxnSpPr>
        <p:spPr>
          <a:xfrm flipH="1" flipV="1">
            <a:off x="6412989" y="1412776"/>
            <a:ext cx="502112" cy="591943"/>
          </a:xfrm>
          <a:prstGeom prst="line">
            <a:avLst/>
          </a:prstGeom>
          <a:ln cmpd="thickThi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95" name="Straight Arrow Connector 16394"/>
          <p:cNvCxnSpPr>
            <a:stCxn id="19" idx="1"/>
          </p:cNvCxnSpPr>
          <p:nvPr/>
        </p:nvCxnSpPr>
        <p:spPr>
          <a:xfrm flipH="1" flipV="1">
            <a:off x="7358000" y="2244053"/>
            <a:ext cx="212876" cy="45740"/>
          </a:xfrm>
          <a:prstGeom prst="straightConnector1">
            <a:avLst/>
          </a:prstGeom>
          <a:ln cmpd="thinThick">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97" name="Straight Arrow Connector 16396"/>
          <p:cNvCxnSpPr>
            <a:stCxn id="4" idx="3"/>
          </p:cNvCxnSpPr>
          <p:nvPr/>
        </p:nvCxnSpPr>
        <p:spPr>
          <a:xfrm flipV="1">
            <a:off x="4968044" y="2440663"/>
            <a:ext cx="29192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12" name="Straight Arrow Connector 16411"/>
          <p:cNvCxnSpPr>
            <a:stCxn id="13" idx="0"/>
          </p:cNvCxnSpPr>
          <p:nvPr/>
        </p:nvCxnSpPr>
        <p:spPr>
          <a:xfrm flipV="1">
            <a:off x="5685478" y="1412776"/>
            <a:ext cx="0" cy="636828"/>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331640" y="2211541"/>
            <a:ext cx="1523705" cy="701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1418986" y="3861048"/>
            <a:ext cx="1215364"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53"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0438" y="3552439"/>
            <a:ext cx="1245446" cy="1044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5" name="Rectangle 16384"/>
          <p:cNvSpPr/>
          <p:nvPr/>
        </p:nvSpPr>
        <p:spPr>
          <a:xfrm>
            <a:off x="3400636" y="3799438"/>
            <a:ext cx="1188132" cy="1480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86" name="Rectangle 16385"/>
          <p:cNvSpPr/>
          <p:nvPr/>
        </p:nvSpPr>
        <p:spPr>
          <a:xfrm>
            <a:off x="3275856" y="3612838"/>
            <a:ext cx="1584176" cy="140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7" name="TextBox 56"/>
          <p:cNvSpPr txBox="1"/>
          <p:nvPr/>
        </p:nvSpPr>
        <p:spPr>
          <a:xfrm>
            <a:off x="3563888" y="4247510"/>
            <a:ext cx="1008112" cy="523220"/>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Forecast ensemble</a:t>
            </a:r>
          </a:p>
        </p:txBody>
      </p:sp>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045" y="3768399"/>
            <a:ext cx="1364339"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9" name="Straight Arrow Connector 58"/>
          <p:cNvCxnSpPr>
            <a:endCxn id="13" idx="0"/>
          </p:cNvCxnSpPr>
          <p:nvPr/>
        </p:nvCxnSpPr>
        <p:spPr>
          <a:xfrm flipH="1">
            <a:off x="5685478" y="1430087"/>
            <a:ext cx="10546" cy="61951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12" idx="0"/>
          </p:cNvCxnSpPr>
          <p:nvPr/>
        </p:nvCxnSpPr>
        <p:spPr>
          <a:xfrm flipH="1">
            <a:off x="5728017" y="3446311"/>
            <a:ext cx="33380" cy="91879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2090171" y="2889107"/>
            <a:ext cx="18188" cy="970559"/>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394" name="Right Arrow 16393"/>
          <p:cNvSpPr/>
          <p:nvPr/>
        </p:nvSpPr>
        <p:spPr>
          <a:xfrm>
            <a:off x="6228184" y="4607078"/>
            <a:ext cx="720080" cy="125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ight Arrow 66"/>
          <p:cNvSpPr/>
          <p:nvPr/>
        </p:nvSpPr>
        <p:spPr>
          <a:xfrm>
            <a:off x="4663769" y="4655724"/>
            <a:ext cx="531409" cy="6282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33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02" y="163513"/>
            <a:ext cx="1914525" cy="87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Title 6"/>
          <p:cNvSpPr>
            <a:spLocks noGrp="1"/>
          </p:cNvSpPr>
          <p:nvPr>
            <p:ph type="title"/>
          </p:nvPr>
        </p:nvSpPr>
        <p:spPr>
          <a:xfrm>
            <a:off x="1279393" y="115055"/>
            <a:ext cx="6768752" cy="1143000"/>
          </a:xfrm>
        </p:spPr>
        <p:txBody>
          <a:bodyPr/>
          <a:lstStyle/>
          <a:p>
            <a:pPr marL="457200" indent="-457200" algn="ctr">
              <a:buFont typeface="Wingdings" panose="05000000000000000000" pitchFamily="2" charset="2"/>
              <a:buChar char="Ø"/>
            </a:pPr>
            <a:r>
              <a:rPr lang="en-GB" sz="2400" dirty="0"/>
              <a:t>Electromagnetic History Matching</a:t>
            </a:r>
          </a:p>
        </p:txBody>
      </p:sp>
      <p:pic>
        <p:nvPicPr>
          <p:cNvPr id="54"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951" y="3858284"/>
            <a:ext cx="1454910" cy="113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310" y="4290916"/>
            <a:ext cx="1552972" cy="123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196"/>
          <p:cNvPicPr>
            <a:picLocks noChangeAspect="1" noChangeArrowheads="1"/>
          </p:cNvPicPr>
          <p:nvPr/>
        </p:nvPicPr>
        <p:blipFill>
          <a:blip r:embed="rId10" cstate="print">
            <a:extLst>
              <a:ext uri="{28A0092B-C50C-407E-A947-70E740481C1C}">
                <a14:useLocalDpi xmlns:a14="http://schemas.microsoft.com/office/drawing/2010/main" val="0"/>
              </a:ext>
            </a:extLst>
          </a:blip>
          <a:srcRect l="191" t="203"/>
          <a:stretch>
            <a:fillRect/>
          </a:stretch>
        </p:blipFill>
        <p:spPr bwMode="auto">
          <a:xfrm>
            <a:off x="790488" y="1480486"/>
            <a:ext cx="634439" cy="134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52" descr="pointbar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18986" y="1497142"/>
            <a:ext cx="1091658" cy="69536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703927" y="1268760"/>
            <a:ext cx="807559" cy="261610"/>
          </a:xfrm>
          <a:prstGeom prst="rect">
            <a:avLst/>
          </a:prstGeom>
          <a:noFill/>
        </p:spPr>
        <p:txBody>
          <a:bodyPr wrap="square" rtlCol="0">
            <a:spAutoFit/>
          </a:bodyPr>
          <a:lstStyle/>
          <a:p>
            <a:r>
              <a:rPr lang="en-GB" sz="1100" b="1" dirty="0"/>
              <a:t>Well logs</a:t>
            </a:r>
          </a:p>
        </p:txBody>
      </p:sp>
      <p:sp>
        <p:nvSpPr>
          <p:cNvPr id="66" name="TextBox 65"/>
          <p:cNvSpPr txBox="1"/>
          <p:nvPr/>
        </p:nvSpPr>
        <p:spPr>
          <a:xfrm>
            <a:off x="1505706" y="1235532"/>
            <a:ext cx="1440160" cy="261610"/>
          </a:xfrm>
          <a:prstGeom prst="rect">
            <a:avLst/>
          </a:prstGeom>
          <a:noFill/>
        </p:spPr>
        <p:txBody>
          <a:bodyPr wrap="square" rtlCol="0">
            <a:spAutoFit/>
          </a:bodyPr>
          <a:lstStyle/>
          <a:p>
            <a:r>
              <a:rPr lang="en-GB" sz="1100" b="1" dirty="0"/>
              <a:t>Outcrop</a:t>
            </a:r>
          </a:p>
        </p:txBody>
      </p:sp>
      <p:sp>
        <p:nvSpPr>
          <p:cNvPr id="68" name="TextBox 67"/>
          <p:cNvSpPr txBox="1"/>
          <p:nvPr/>
        </p:nvSpPr>
        <p:spPr>
          <a:xfrm>
            <a:off x="1512406" y="2160113"/>
            <a:ext cx="807559" cy="430887"/>
          </a:xfrm>
          <a:prstGeom prst="rect">
            <a:avLst/>
          </a:prstGeom>
          <a:noFill/>
        </p:spPr>
        <p:txBody>
          <a:bodyPr wrap="square" rtlCol="0">
            <a:spAutoFit/>
          </a:bodyPr>
          <a:lstStyle/>
          <a:p>
            <a:r>
              <a:rPr lang="en-GB" sz="1100" b="1" dirty="0"/>
              <a:t>Seismic survey</a:t>
            </a:r>
          </a:p>
        </p:txBody>
      </p:sp>
      <p:sp>
        <p:nvSpPr>
          <p:cNvPr id="9" name="TextBox 8"/>
          <p:cNvSpPr txBox="1"/>
          <p:nvPr/>
        </p:nvSpPr>
        <p:spPr>
          <a:xfrm>
            <a:off x="971600" y="5446385"/>
            <a:ext cx="1440160" cy="430887"/>
          </a:xfrm>
          <a:prstGeom prst="rect">
            <a:avLst/>
          </a:prstGeom>
          <a:solidFill>
            <a:schemeClr val="bg1"/>
          </a:solidFill>
        </p:spPr>
        <p:txBody>
          <a:bodyPr wrap="square" rtlCol="0">
            <a:spAutoFit/>
          </a:bodyPr>
          <a:lstStyle/>
          <a:p>
            <a:r>
              <a:rPr lang="en-GB" sz="1100" b="1" dirty="0"/>
              <a:t>Initial ensemble (100 realizations)</a:t>
            </a:r>
          </a:p>
        </p:txBody>
      </p:sp>
      <p:pic>
        <p:nvPicPr>
          <p:cNvPr id="69"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8265" y="4586818"/>
            <a:ext cx="1199964" cy="95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32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368531"/>
            <a:ext cx="8460432" cy="638944"/>
          </a:xfrm>
        </p:spPr>
        <p:txBody>
          <a:bodyPr/>
          <a:lstStyle/>
          <a:p>
            <a:pPr marL="457200" indent="-457200">
              <a:buFont typeface="Wingdings" panose="05000000000000000000" pitchFamily="2" charset="2"/>
              <a:buChar char="Ø"/>
            </a:pPr>
            <a:r>
              <a:rPr lang="en-GB" sz="2400" dirty="0"/>
              <a:t>Inverse problem</a:t>
            </a:r>
            <a:br>
              <a:rPr lang="en-GB" sz="2400" dirty="0"/>
            </a:br>
            <a:r>
              <a:rPr lang="en-GB" sz="2000" dirty="0">
                <a:solidFill>
                  <a:srgbClr val="FF0000"/>
                </a:solidFill>
              </a:rPr>
              <a:t>EnKF-Level-set coupling( with EM assimilation) and covariance localization</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34</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7" name="Rectangle 6"/>
              <p:cNvSpPr/>
              <p:nvPr/>
            </p:nvSpPr>
            <p:spPr>
              <a:xfrm>
                <a:off x="1981200" y="2132856"/>
                <a:ext cx="4572000" cy="2982804"/>
              </a:xfrm>
              <a:prstGeom prst="rect">
                <a:avLst/>
              </a:prstGeom>
            </p:spPr>
            <p:txBody>
              <a:bodyPr>
                <a:spAutoFit/>
              </a:bodyPr>
              <a:lstStyle/>
              <a:p>
                <a14:m>
                  <m:oMath xmlns:m="http://schemas.openxmlformats.org/officeDocument/2006/math">
                    <m:sSubSup>
                      <m:sSubSupPr>
                        <m:ctrlPr>
                          <a:rPr lang="en-GB" i="1" smtClean="0">
                            <a:latin typeface="Cambria Math" panose="02040503050406030204" pitchFamily="18" charset="0"/>
                            <a:ea typeface="Calibri"/>
                            <a:cs typeface="Times New Roman"/>
                          </a:rPr>
                        </m:ctrlPr>
                      </m:sSubSupPr>
                      <m:e>
                        <m:r>
                          <a:rPr lang="en-GB" i="1">
                            <a:effectLst/>
                            <a:latin typeface="Cambria Math"/>
                            <a:ea typeface="Calibri"/>
                            <a:cs typeface="Times New Roman"/>
                          </a:rPr>
                          <m:t>𝑦</m:t>
                        </m:r>
                      </m:e>
                      <m:sub>
                        <m:r>
                          <a:rPr lang="en-GB" i="1">
                            <a:effectLst/>
                            <a:latin typeface="Cambria Math"/>
                            <a:ea typeface="Calibri"/>
                            <a:cs typeface="Times New Roman"/>
                          </a:rPr>
                          <m:t>𝑘</m:t>
                        </m:r>
                      </m:sub>
                      <m:sup>
                        <m:r>
                          <a:rPr lang="en-GB" i="1">
                            <a:effectLst/>
                            <a:latin typeface="Cambria Math"/>
                            <a:ea typeface="Calibri"/>
                            <a:cs typeface="Times New Roman"/>
                          </a:rPr>
                          <m:t>𝑗</m:t>
                        </m:r>
                      </m:sup>
                    </m:sSubSup>
                    <m:r>
                      <a:rPr lang="en-GB" i="1">
                        <a:effectLst/>
                        <a:latin typeface="Cambria Math"/>
                        <a:ea typeface="Calibri"/>
                        <a:cs typeface="Times New Roman"/>
                      </a:rPr>
                      <m:t>=</m:t>
                    </m:r>
                    <m:sSup>
                      <m:sSupPr>
                        <m:ctrlPr>
                          <a:rPr lang="en-GB" i="1">
                            <a:effectLst/>
                            <a:latin typeface="Cambria Math" panose="02040503050406030204" pitchFamily="18" charset="0"/>
                            <a:ea typeface="Calibri"/>
                            <a:cs typeface="Times New Roman"/>
                          </a:rPr>
                        </m:ctrlPr>
                      </m:sSupPr>
                      <m:e>
                        <m:d>
                          <m:dPr>
                            <m:begChr m:val="{"/>
                            <m:endChr m:val="}"/>
                            <m:ctrlPr>
                              <a:rPr lang="en-GB" i="1">
                                <a:effectLst/>
                                <a:latin typeface="Cambria Math" panose="02040503050406030204" pitchFamily="18" charset="0"/>
                                <a:ea typeface="Calibri"/>
                                <a:cs typeface="Times New Roman"/>
                              </a:rPr>
                            </m:ctrlPr>
                          </m:dPr>
                          <m:e>
                            <m:eqArr>
                              <m:eqArrPr>
                                <m:ctrlPr>
                                  <a:rPr lang="en-GB" i="1">
                                    <a:effectLst/>
                                    <a:latin typeface="Cambria Math" panose="02040503050406030204" pitchFamily="18" charset="0"/>
                                    <a:ea typeface="Calibri"/>
                                    <a:cs typeface="Times New Roman"/>
                                  </a:rPr>
                                </m:ctrlPr>
                              </m:eqArrPr>
                              <m:e>
                                <m:sSub>
                                  <m:sSubPr>
                                    <m:ctrlPr>
                                      <a:rPr lang="en-GB" i="1">
                                        <a:effectLst/>
                                        <a:latin typeface="Cambria Math" panose="02040503050406030204" pitchFamily="18" charset="0"/>
                                        <a:ea typeface="Calibri"/>
                                        <a:cs typeface="Times New Roman"/>
                                      </a:rPr>
                                    </m:ctrlPr>
                                  </m:sSubPr>
                                  <m:e>
                                    <m:r>
                                      <m:rPr>
                                        <m:sty m:val="p"/>
                                      </m:rPr>
                                      <a:rPr lang="en-GB">
                                        <a:effectLst/>
                                        <a:latin typeface="Cambria Math"/>
                                        <a:ea typeface="Calibri"/>
                                        <a:cs typeface="Times New Roman"/>
                                      </a:rPr>
                                      <m:t>ln</m:t>
                                    </m:r>
                                    <m:r>
                                      <a:rPr lang="en-GB">
                                        <a:effectLst/>
                                        <a:latin typeface="Cambria Math"/>
                                        <a:ea typeface="Calibri"/>
                                        <a:cs typeface="Times New Roman"/>
                                      </a:rPr>
                                      <m:t>⁡</m:t>
                                    </m:r>
                                    <m:r>
                                      <a:rPr lang="en-GB" i="1">
                                        <a:effectLst/>
                                        <a:latin typeface="Cambria Math"/>
                                        <a:ea typeface="Calibri"/>
                                        <a:cs typeface="Times New Roman"/>
                                      </a:rPr>
                                      <m:t>(</m:t>
                                    </m:r>
                                    <m:r>
                                      <a:rPr lang="en-GB" i="1">
                                        <a:effectLst/>
                                        <a:latin typeface="Cambria Math"/>
                                        <a:ea typeface="Calibri"/>
                                        <a:cs typeface="Times New Roman"/>
                                      </a:rPr>
                                      <m:t>𝐾</m:t>
                                    </m:r>
                                  </m:e>
                                  <m:sub>
                                    <m:r>
                                      <a:rPr lang="en-GB" i="1">
                                        <a:effectLst/>
                                        <a:latin typeface="Cambria Math"/>
                                        <a:ea typeface="Calibri"/>
                                        <a:cs typeface="Times New Roman"/>
                                      </a:rPr>
                                      <m:t>𝑖</m:t>
                                    </m:r>
                                    <m:r>
                                      <a:rPr lang="en-GB" i="1">
                                        <a:effectLst/>
                                        <a:latin typeface="Cambria Math"/>
                                        <a:ea typeface="Calibri"/>
                                        <a:cs typeface="Times New Roman"/>
                                      </a:rPr>
                                      <m:t>,</m:t>
                                    </m:r>
                                  </m:sub>
                                </m:sSub>
                                <m:r>
                                  <a:rPr lang="en-GB" i="1">
                                    <a:effectLst/>
                                    <a:latin typeface="Cambria Math"/>
                                    <a:ea typeface="Calibri"/>
                                    <a:cs typeface="Times New Roman"/>
                                  </a:rPr>
                                  <m:t>)</m:t>
                                </m:r>
                              </m:e>
                              <m:e>
                                <m:sSub>
                                  <m:sSubPr>
                                    <m:ctrlPr>
                                      <a:rPr lang="en-GB" i="1">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𝜑</m:t>
                                    </m:r>
                                  </m:e>
                                  <m:sub>
                                    <m:r>
                                      <a:rPr lang="en-GB" i="1">
                                        <a:effectLst/>
                                        <a:latin typeface="Cambria Math"/>
                                        <a:ea typeface="Times New Roman"/>
                                        <a:cs typeface="Times New Roman"/>
                                      </a:rPr>
                                      <m:t>𝑖</m:t>
                                    </m:r>
                                    <m:r>
                                      <a:rPr lang="en-GB" i="1">
                                        <a:effectLst/>
                                        <a:latin typeface="Cambria Math"/>
                                        <a:ea typeface="Times New Roman"/>
                                        <a:cs typeface="Times New Roman"/>
                                      </a:rPr>
                                      <m:t>,</m:t>
                                    </m:r>
                                    <m:r>
                                      <a:rPr lang="en-GB" i="1">
                                        <a:effectLst/>
                                        <a:latin typeface="Cambria Math"/>
                                        <a:ea typeface="Times New Roman"/>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𝜙</m:t>
                                    </m:r>
                                    <m:d>
                                      <m:dPr>
                                        <m:ctrlPr>
                                          <a:rPr lang="en-GB" i="1">
                                            <a:effectLst/>
                                            <a:latin typeface="Cambria Math" panose="02040503050406030204" pitchFamily="18" charset="0"/>
                                            <a:ea typeface="Calibri"/>
                                            <a:cs typeface="Times New Roman"/>
                                          </a:rPr>
                                        </m:ctrlPr>
                                      </m:dPr>
                                      <m:e>
                                        <m:r>
                                          <a:rPr lang="en-GB" i="1">
                                            <a:effectLst/>
                                            <a:latin typeface="Cambria Math"/>
                                            <a:ea typeface="Calibri"/>
                                            <a:cs typeface="Times New Roman"/>
                                          </a:rPr>
                                          <m:t>𝐾</m:t>
                                        </m:r>
                                      </m:e>
                                    </m:d>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𝜙</m:t>
                                    </m:r>
                                    <m:r>
                                      <a:rPr lang="en-GB" i="1">
                                        <a:effectLst/>
                                        <a:latin typeface="Cambria Math"/>
                                        <a:ea typeface="Calibri"/>
                                        <a:cs typeface="Times New Roman"/>
                                      </a:rPr>
                                      <m:t>(</m:t>
                                    </m:r>
                                    <m:r>
                                      <a:rPr lang="en-GB" i="1">
                                        <a:effectLst/>
                                        <a:latin typeface="Cambria Math"/>
                                        <a:ea typeface="Times New Roman"/>
                                        <a:cs typeface="Times New Roman"/>
                                      </a:rPr>
                                      <m:t>𝜑</m:t>
                                    </m:r>
                                    <m:r>
                                      <a:rPr lang="en-GB" i="1">
                                        <a:effectLst/>
                                        <a:latin typeface="Cambria Math"/>
                                        <a:ea typeface="Calibri"/>
                                        <a:cs typeface="Times New Roman"/>
                                      </a:rPr>
                                      <m:t>)</m:t>
                                    </m:r>
                                    <m:r>
                                      <a:rPr lang="en-GB" i="1">
                                        <a:effectLst/>
                                        <a:latin typeface="Cambria Math"/>
                                        <a:ea typeface="Calibri"/>
                                        <a:cs typeface="Times New Roman"/>
                                      </a:rPr>
                                      <m:t>𝑖</m:t>
                                    </m:r>
                                    <m:r>
                                      <a:rPr lang="en-GB" i="1">
                                        <a:effectLst/>
                                        <a:latin typeface="Cambria Math"/>
                                        <a:ea typeface="Calibri"/>
                                        <a:cs typeface="Times New Roman"/>
                                      </a:rPr>
                                      <m:t>,</m:t>
                                    </m:r>
                                  </m:e>
                                  <m:sub>
                                    <m:r>
                                      <a:rPr lang="en-GB" i="1">
                                        <a:effectLst/>
                                        <a:latin typeface="Cambria Math"/>
                                        <a:ea typeface="Calibri"/>
                                        <a:cs typeface="Times New Roman"/>
                                      </a:rPr>
                                      <m:t>𝑘</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𝑃</m:t>
                                    </m:r>
                                  </m:e>
                                  <m:sub>
                                    <m:r>
                                      <a:rPr lang="en-GB" i="1">
                                        <a:effectLst/>
                                        <a:latin typeface="Cambria Math"/>
                                        <a:ea typeface="Calibri"/>
                                        <a:cs typeface="Times New Roman"/>
                                      </a:rPr>
                                      <m:t>𝑖</m:t>
                                    </m:r>
                                  </m:sub>
                                </m:sSub>
                                <m:r>
                                  <a:rPr lang="en-GB">
                                    <a:effectLst/>
                                    <a:latin typeface="Cambria Math"/>
                                    <a:ea typeface="Calibri"/>
                                    <a:cs typeface="Times New Roman"/>
                                  </a:rPr>
                                  <m:t> </m:t>
                                </m:r>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𝑆</m:t>
                                    </m:r>
                                  </m:e>
                                  <m:sub>
                                    <m:r>
                                      <a:rPr lang="en-GB" i="1">
                                        <a:effectLst/>
                                        <a:latin typeface="Cambria Math"/>
                                        <a:ea typeface="Calibri"/>
                                        <a:cs typeface="Times New Roman"/>
                                      </a:rPr>
                                      <m:t>𝑤</m:t>
                                    </m:r>
                                    <m:r>
                                      <a:rPr lang="en-GB" i="1">
                                        <a:effectLst/>
                                        <a:latin typeface="Cambria Math"/>
                                        <a:ea typeface="Calibri"/>
                                        <a:cs typeface="Times New Roman"/>
                                      </a:rPr>
                                      <m:t>,</m:t>
                                    </m:r>
                                    <m:r>
                                      <a:rPr lang="en-GB" i="1">
                                        <a:effectLst/>
                                        <a:latin typeface="Cambria Math"/>
                                        <a:ea typeface="Calibri"/>
                                        <a:cs typeface="Times New Roman"/>
                                      </a:rPr>
                                      <m:t>𝑖</m:t>
                                    </m:r>
                                  </m:sub>
                                </m:sSub>
                              </m:e>
                              <m:e>
                                <m:sSub>
                                  <m:sSubPr>
                                    <m:ctrlPr>
                                      <a:rPr lang="en-GB" i="1">
                                        <a:effectLst/>
                                        <a:latin typeface="Cambria Math" panose="02040503050406030204" pitchFamily="18" charset="0"/>
                                        <a:ea typeface="Calibri"/>
                                        <a:cs typeface="Times New Roman"/>
                                      </a:rPr>
                                    </m:ctrlPr>
                                  </m:sSubPr>
                                  <m:e>
                                    <m:r>
                                      <a:rPr lang="en-GB" i="1">
                                        <a:effectLst/>
                                        <a:latin typeface="Cambria Math"/>
                                        <a:ea typeface="Calibri"/>
                                        <a:cs typeface="Times New Roman"/>
                                      </a:rPr>
                                      <m:t>𝐵𝐻𝑃</m:t>
                                    </m:r>
                                  </m:e>
                                  <m:sub>
                                    <m:r>
                                      <a:rPr lang="en-GB" i="1">
                                        <a:effectLst/>
                                        <a:latin typeface="Cambria Math"/>
                                        <a:ea typeface="Calibri"/>
                                        <a:cs typeface="Times New Roman"/>
                                      </a:rPr>
                                      <m:t>𝑘</m:t>
                                    </m:r>
                                  </m:sub>
                                </m:sSub>
                                <m:r>
                                  <a:rPr lang="en-GB">
                                    <a:effectLst/>
                                    <a:latin typeface="Cambria Math"/>
                                    <a:ea typeface="Calibri"/>
                                    <a:cs typeface="Times New Roman"/>
                                  </a:rPr>
                                  <m:t>(</m:t>
                                </m:r>
                                <m:r>
                                  <m:rPr>
                                    <m:sty m:val="p"/>
                                  </m:rPr>
                                  <a:rPr lang="en-GB">
                                    <a:effectLst/>
                                    <a:latin typeface="Cambria Math"/>
                                    <a:ea typeface="Calibri"/>
                                    <a:cs typeface="Times New Roman"/>
                                  </a:rPr>
                                  <m:t>injector</m:t>
                                </m:r>
                                <m:r>
                                  <a:rPr lang="en-GB">
                                    <a:effectLst/>
                                    <a:latin typeface="Cambria Math"/>
                                    <a:ea typeface="Calibri"/>
                                    <a:cs typeface="Times New Roman"/>
                                  </a:rPr>
                                  <m:t> </m:t>
                                </m:r>
                                <m:r>
                                  <m:rPr>
                                    <m:sty m:val="p"/>
                                  </m:rPr>
                                  <a:rPr lang="en-GB">
                                    <a:effectLst/>
                                    <a:latin typeface="Cambria Math"/>
                                    <a:ea typeface="Calibri"/>
                                    <a:cs typeface="Times New Roman"/>
                                  </a:rPr>
                                  <m:t>well</m:t>
                                </m:r>
                                <m:r>
                                  <a:rPr lang="en-GB">
                                    <a:effectLst/>
                                    <a:latin typeface="Cambria Math"/>
                                    <a:ea typeface="Calibri"/>
                                    <a:cs typeface="Times New Roman"/>
                                  </a:rPr>
                                  <m:t> 1) </m:t>
                                </m:r>
                              </m:e>
                              <m:e>
                                <m:r>
                                  <a:rPr lang="en-GB" i="1">
                                    <a:effectLst/>
                                    <a:latin typeface="Cambria Math"/>
                                    <a:ea typeface="Calibri"/>
                                    <a:cs typeface="Times New Roman"/>
                                  </a:rPr>
                                  <m:t>𝑄</m:t>
                                </m:r>
                                <m:r>
                                  <a:rPr lang="en-GB" i="1" baseline="-25000">
                                    <a:effectLst/>
                                    <a:latin typeface="Cambria Math"/>
                                    <a:ea typeface="Calibri"/>
                                    <a:cs typeface="Times New Roman"/>
                                  </a:rPr>
                                  <m:t>𝑜</m:t>
                                </m:r>
                                <m:r>
                                  <a:rPr lang="en-GB" i="1" baseline="-25000">
                                    <a:effectLst/>
                                    <a:latin typeface="Cambria Math"/>
                                    <a:ea typeface="Calibri"/>
                                    <a:cs typeface="Times New Roman"/>
                                  </a:rPr>
                                  <m:t>(</m:t>
                                </m:r>
                                <m:r>
                                  <a:rPr lang="en-GB" i="1" baseline="-25000">
                                    <a:effectLst/>
                                    <a:latin typeface="Cambria Math"/>
                                    <a:ea typeface="Calibri"/>
                                    <a:cs typeface="Times New Roman"/>
                                  </a:rPr>
                                  <m:t>𝑝𝑟𝑜𝑑𝑢𝑐𝑒𝑟</m:t>
                                </m:r>
                                <m:r>
                                  <a:rPr lang="en-GB" i="1" baseline="-25000">
                                    <a:effectLst/>
                                    <a:latin typeface="Cambria Math"/>
                                    <a:ea typeface="Calibri"/>
                                    <a:cs typeface="Times New Roman"/>
                                  </a:rPr>
                                  <m:t> </m:t>
                                </m:r>
                                <m:r>
                                  <a:rPr lang="en-GB" i="1" baseline="-25000">
                                    <a:effectLst/>
                                    <a:latin typeface="Cambria Math"/>
                                    <a:ea typeface="Calibri"/>
                                    <a:cs typeface="Times New Roman"/>
                                  </a:rPr>
                                  <m:t>𝑤𝑒𝑙𝑙</m:t>
                                </m:r>
                                <m:r>
                                  <a:rPr lang="en-GB" i="1" baseline="-25000">
                                    <a:effectLst/>
                                    <a:latin typeface="Cambria Math"/>
                                    <a:ea typeface="Calibri"/>
                                    <a:cs typeface="Times New Roman"/>
                                  </a:rPr>
                                  <m:t> 1)</m:t>
                                </m:r>
                              </m:e>
                              <m:e>
                                <m:r>
                                  <a:rPr lang="en-GB" i="1">
                                    <a:effectLst/>
                                    <a:latin typeface="Cambria Math"/>
                                    <a:ea typeface="Calibri"/>
                                    <a:cs typeface="Times New Roman"/>
                                  </a:rPr>
                                  <m:t>𝑄</m:t>
                                </m:r>
                                <m:r>
                                  <a:rPr lang="en-GB" i="1" baseline="-25000">
                                    <a:effectLst/>
                                    <a:latin typeface="Cambria Math"/>
                                    <a:ea typeface="Calibri"/>
                                    <a:cs typeface="Times New Roman"/>
                                  </a:rPr>
                                  <m:t>𝑤</m:t>
                                </m:r>
                                <m:r>
                                  <a:rPr lang="en-GB" i="1" baseline="-25000">
                                    <a:effectLst/>
                                    <a:latin typeface="Cambria Math"/>
                                    <a:ea typeface="Calibri"/>
                                    <a:cs typeface="Times New Roman"/>
                                  </a:rPr>
                                  <m:t>(</m:t>
                                </m:r>
                                <m:r>
                                  <a:rPr lang="en-GB" i="1" baseline="-25000">
                                    <a:effectLst/>
                                    <a:latin typeface="Cambria Math"/>
                                    <a:ea typeface="Calibri"/>
                                    <a:cs typeface="Times New Roman"/>
                                  </a:rPr>
                                  <m:t>𝑝𝑟𝑜𝑑𝑢𝑐𝑒𝑟</m:t>
                                </m:r>
                                <m:r>
                                  <a:rPr lang="en-GB" i="1" baseline="-25000">
                                    <a:effectLst/>
                                    <a:latin typeface="Cambria Math"/>
                                    <a:ea typeface="Calibri"/>
                                    <a:cs typeface="Times New Roman"/>
                                  </a:rPr>
                                  <m:t> </m:t>
                                </m:r>
                                <m:r>
                                  <a:rPr lang="en-GB" i="1" baseline="-25000">
                                    <a:effectLst/>
                                    <a:latin typeface="Cambria Math"/>
                                    <a:ea typeface="Calibri"/>
                                    <a:cs typeface="Times New Roman"/>
                                  </a:rPr>
                                  <m:t>𝑤𝑒𝑙𝑙</m:t>
                                </m:r>
                                <m:r>
                                  <a:rPr lang="en-GB" i="1" baseline="-25000">
                                    <a:effectLst/>
                                    <a:latin typeface="Cambria Math"/>
                                    <a:ea typeface="Calibri"/>
                                    <a:cs typeface="Times New Roman"/>
                                  </a:rPr>
                                  <m:t> 1</m:t>
                                </m:r>
                              </m:e>
                              <m:e>
                                <m:sSub>
                                  <m:sSubPr>
                                    <m:ctrlPr>
                                      <a:rPr lang="en-GB" b="1" i="1" smtClean="0">
                                        <a:solidFill>
                                          <a:srgbClr val="FF0000"/>
                                        </a:solidFill>
                                        <a:latin typeface="Cambria Math" panose="02040503050406030204" pitchFamily="18" charset="0"/>
                                        <a:ea typeface="Calibri"/>
                                        <a:cs typeface="Times New Roman"/>
                                      </a:rPr>
                                    </m:ctrlPr>
                                  </m:sSubPr>
                                  <m:e>
                                    <m:r>
                                      <a:rPr lang="en-GB" b="1" i="1">
                                        <a:solidFill>
                                          <a:srgbClr val="FF0000"/>
                                        </a:solidFill>
                                        <a:latin typeface="Cambria Math"/>
                                        <a:ea typeface="Calibri"/>
                                        <a:cs typeface="Times New Roman"/>
                                      </a:rPr>
                                      <m:t>𝑺</m:t>
                                    </m:r>
                                  </m:e>
                                  <m:sub>
                                    <m:r>
                                      <a:rPr lang="en-GB" b="1" i="1">
                                        <a:solidFill>
                                          <a:srgbClr val="FF0000"/>
                                        </a:solidFill>
                                        <a:latin typeface="Cambria Math"/>
                                        <a:ea typeface="Calibri"/>
                                        <a:cs typeface="Times New Roman"/>
                                      </a:rPr>
                                      <m:t>𝒘</m:t>
                                    </m:r>
                                    <m:r>
                                      <a:rPr lang="en-GB" b="1" i="1">
                                        <a:solidFill>
                                          <a:srgbClr val="FF0000"/>
                                        </a:solidFill>
                                        <a:latin typeface="Cambria Math"/>
                                        <a:ea typeface="Calibri"/>
                                        <a:cs typeface="Times New Roman"/>
                                      </a:rPr>
                                      <m:t>,</m:t>
                                    </m:r>
                                    <m:r>
                                      <a:rPr lang="en-GB" b="1" i="1">
                                        <a:solidFill>
                                          <a:srgbClr val="FF0000"/>
                                        </a:solidFill>
                                        <a:latin typeface="Cambria Math"/>
                                        <a:ea typeface="Calibri"/>
                                        <a:cs typeface="Times New Roman"/>
                                      </a:rPr>
                                      <m:t>𝒊</m:t>
                                    </m:r>
                                    <m:r>
                                      <a:rPr lang="en-GB" b="1" i="1" smtClean="0">
                                        <a:solidFill>
                                          <a:srgbClr val="FF0000"/>
                                        </a:solidFill>
                                        <a:latin typeface="Cambria Math"/>
                                        <a:ea typeface="Calibri"/>
                                        <a:cs typeface="Times New Roman"/>
                                      </a:rPr>
                                      <m:t>(</m:t>
                                    </m:r>
                                    <m:r>
                                      <a:rPr lang="en-GB" b="1" i="1" smtClean="0">
                                        <a:solidFill>
                                          <a:srgbClr val="FF0000"/>
                                        </a:solidFill>
                                        <a:latin typeface="Cambria Math"/>
                                        <a:ea typeface="Calibri"/>
                                        <a:cs typeface="Times New Roman"/>
                                      </a:rPr>
                                      <m:t>𝑬𝑴</m:t>
                                    </m:r>
                                    <m:r>
                                      <a:rPr lang="en-GB" b="1" i="1" smtClean="0">
                                        <a:solidFill>
                                          <a:srgbClr val="FF0000"/>
                                        </a:solidFill>
                                        <a:latin typeface="Cambria Math"/>
                                        <a:ea typeface="Calibri"/>
                                        <a:cs typeface="Times New Roman"/>
                                      </a:rPr>
                                      <m:t>)</m:t>
                                    </m:r>
                                  </m:sub>
                                </m:sSub>
                              </m:e>
                            </m:eqArr>
                          </m:e>
                        </m:d>
                      </m:e>
                      <m:sup>
                        <m:r>
                          <a:rPr lang="en-GB" i="1">
                            <a:effectLst/>
                            <a:latin typeface="Cambria Math"/>
                            <a:ea typeface="Calibri"/>
                            <a:cs typeface="Times New Roman"/>
                          </a:rPr>
                          <m:t>𝑗</m:t>
                        </m:r>
                      </m:sup>
                    </m:sSup>
                  </m:oMath>
                </a14:m>
                <a:r>
                  <a:rPr lang="en-GB" dirty="0">
                    <a:ea typeface="Calibri"/>
                    <a:cs typeface="Times New Roman"/>
                  </a:rPr>
                  <a:t> </a:t>
                </a:r>
                <a14:m>
                  <m:oMath xmlns:m="http://schemas.openxmlformats.org/officeDocument/2006/math">
                    <m:r>
                      <a:rPr lang="en-GB" i="1">
                        <a:latin typeface="Cambria Math"/>
                        <a:ea typeface="Calibri"/>
                        <a:cs typeface="Times New Roman"/>
                      </a:rPr>
                      <m:t>∈</m:t>
                    </m:r>
                  </m:oMath>
                </a14:m>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981200" y="2132856"/>
                <a:ext cx="4572000" cy="2982804"/>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364088" y="3481469"/>
                <a:ext cx="1744900" cy="376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i="1">
                              <a:solidFill>
                                <a:prstClr val="black"/>
                              </a:solidFill>
                              <a:latin typeface="Cambria Math" panose="02040503050406030204" pitchFamily="18" charset="0"/>
                              <a:ea typeface="Calibri"/>
                              <a:cs typeface="Times New Roman"/>
                            </a:rPr>
                          </m:ctrlPr>
                        </m:sSupPr>
                        <m:e>
                          <m:r>
                            <a:rPr lang="en-GB" i="1">
                              <a:solidFill>
                                <a:prstClr val="black"/>
                              </a:solidFill>
                              <a:latin typeface="Cambria Math"/>
                              <a:ea typeface="Calibri"/>
                              <a:cs typeface="Times New Roman"/>
                            </a:rPr>
                            <m:t>ℛ</m:t>
                          </m:r>
                        </m:e>
                        <m:sup>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𝜙</m:t>
                              </m:r>
                            </m:sub>
                          </m:sSub>
                          <m:r>
                            <a:rPr lang="en-GB" i="1">
                              <a:solidFill>
                                <a:prstClr val="black"/>
                              </a:solidFill>
                              <a:latin typeface="Cambria Math"/>
                              <a:ea typeface="Calibri"/>
                              <a:cs typeface="Times New Roman"/>
                            </a:rPr>
                            <m:t>+</m:t>
                          </m:r>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Times New Roman"/>
                                  <a:cs typeface="Times New Roman"/>
                                </a:rPr>
                                <m:t>𝜑</m:t>
                              </m:r>
                            </m:sub>
                          </m:sSub>
                          <m:r>
                            <a:rPr lang="en-GB" i="1">
                              <a:solidFill>
                                <a:prstClr val="black"/>
                              </a:solidFill>
                              <a:latin typeface="Cambria Math"/>
                              <a:ea typeface="Calibri"/>
                              <a:cs typeface="Times New Roman"/>
                            </a:rPr>
                            <m:t>+</m:t>
                          </m:r>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𝑢</m:t>
                              </m:r>
                            </m:sub>
                          </m:sSub>
                          <m:r>
                            <a:rPr lang="en-GB" i="1">
                              <a:solidFill>
                                <a:prstClr val="black"/>
                              </a:solidFill>
                              <a:latin typeface="Cambria Math"/>
                              <a:ea typeface="Calibri"/>
                              <a:cs typeface="Times New Roman"/>
                            </a:rPr>
                            <m:t>+</m:t>
                          </m:r>
                          <m:sSub>
                            <m:sSubPr>
                              <m:ctrlPr>
                                <a:rPr lang="en-GB" i="1">
                                  <a:solidFill>
                                    <a:prstClr val="black"/>
                                  </a:solidFill>
                                  <a:latin typeface="Cambria Math" panose="02040503050406030204" pitchFamily="18" charset="0"/>
                                  <a:ea typeface="Calibri"/>
                                  <a:cs typeface="Times New Roman"/>
                                </a:rPr>
                              </m:ctrlPr>
                            </m:sSubPr>
                            <m:e>
                              <m:r>
                                <a:rPr lang="en-GB" i="1">
                                  <a:solidFill>
                                    <a:prstClr val="black"/>
                                  </a:solidFill>
                                  <a:latin typeface="Cambria Math"/>
                                  <a:ea typeface="Calibri"/>
                                  <a:cs typeface="Times New Roman"/>
                                </a:rPr>
                                <m:t>𝑁</m:t>
                              </m:r>
                            </m:e>
                            <m:sub>
                              <m:r>
                                <a:rPr lang="en-GB" i="1">
                                  <a:solidFill>
                                    <a:prstClr val="black"/>
                                  </a:solidFill>
                                  <a:latin typeface="Cambria Math"/>
                                  <a:ea typeface="Calibri"/>
                                  <a:cs typeface="Times New Roman"/>
                                </a:rPr>
                                <m:t>𝑑</m:t>
                              </m:r>
                            </m:sub>
                          </m:sSub>
                        </m:sup>
                      </m:sSup>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5364088" y="3481469"/>
                <a:ext cx="1744900" cy="376000"/>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83568" y="6341800"/>
                <a:ext cx="5879302" cy="369332"/>
              </a:xfrm>
              <a:prstGeom prst="rect">
                <a:avLst/>
              </a:prstGeom>
            </p:spPr>
            <p:txBody>
              <a:bodyPr wrap="none">
                <a:spAutoFit/>
              </a:bodyPr>
              <a:lstStyle/>
              <a:p>
                <a14:m>
                  <m:oMath xmlns:m="http://schemas.openxmlformats.org/officeDocument/2006/math">
                    <m:r>
                      <a:rPr lang="en-US" i="1" smtClean="0">
                        <a:latin typeface="Cambria Math"/>
                      </a:rPr>
                      <m:t>𝑓</m:t>
                    </m:r>
                    <m:r>
                      <a:rPr lang="en-GB" b="0" i="1" smtClean="0">
                        <a:latin typeface="Cambria Math"/>
                      </a:rPr>
                      <m:t>𝑛</m:t>
                    </m:r>
                  </m:oMath>
                </a14:m>
                <a:r>
                  <a:rPr lang="en-GB" dirty="0"/>
                  <a:t>=Narrow-band function acts on the level set functions</a:t>
                </a:r>
              </a:p>
            </p:txBody>
          </p:sp>
        </mc:Choice>
        <mc:Fallback xmlns="">
          <p:sp>
            <p:nvSpPr>
              <p:cNvPr id="11" name="Rectangle 10"/>
              <p:cNvSpPr>
                <a:spLocks noRot="1" noChangeAspect="1" noMove="1" noResize="1" noEditPoints="1" noAdjustHandles="1" noChangeArrowheads="1" noChangeShapeType="1" noTextEdit="1"/>
              </p:cNvSpPr>
              <p:nvPr/>
            </p:nvSpPr>
            <p:spPr>
              <a:xfrm>
                <a:off x="683568" y="6341800"/>
                <a:ext cx="5879302" cy="369332"/>
              </a:xfrm>
              <a:prstGeom prst="rect">
                <a:avLst/>
              </a:prstGeom>
              <a:blipFill rotWithShape="0">
                <a:blip r:embed="rId5"/>
                <a:stretch>
                  <a:fillRect l="-311" t="-8197" r="-207" b="-24590"/>
                </a:stretch>
              </a:blipFill>
            </p:spPr>
            <p:txBody>
              <a:bodyPr/>
              <a:lstStyle/>
              <a:p>
                <a:r>
                  <a:rPr lang="en-GB">
                    <a:noFill/>
                  </a:rPr>
                  <a:t> </a:t>
                </a:r>
              </a:p>
            </p:txBody>
          </p:sp>
        </mc:Fallback>
      </mc:AlternateContent>
      <p:sp>
        <p:nvSpPr>
          <p:cNvPr id="9" name="Title 6"/>
          <p:cNvSpPr txBox="1">
            <a:spLocks/>
          </p:cNvSpPr>
          <p:nvPr/>
        </p:nvSpPr>
        <p:spPr bwMode="auto">
          <a:xfrm>
            <a:off x="496752"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n-GB" sz="2400" dirty="0" err="1"/>
              <a:t>EnKF</a:t>
            </a:r>
            <a:r>
              <a:rPr lang="en-GB" sz="2400" dirty="0"/>
              <a:t>- Level Set- EM</a:t>
            </a:r>
            <a:endParaRPr lang="en-GB" sz="2000" dirty="0">
              <a:solidFill>
                <a:srgbClr val="FF0000"/>
              </a:solidFill>
            </a:endParaRPr>
          </a:p>
        </p:txBody>
      </p:sp>
      <mc:AlternateContent xmlns:mc="http://schemas.openxmlformats.org/markup-compatibility/2006" xmlns:a14="http://schemas.microsoft.com/office/drawing/2010/main">
        <mc:Choice Requires="a14">
          <p:sp>
            <p:nvSpPr>
              <p:cNvPr id="3" name="TextBox 2"/>
              <p:cNvSpPr txBox="1"/>
              <p:nvPr/>
            </p:nvSpPr>
            <p:spPr>
              <a:xfrm>
                <a:off x="-518405" y="5038398"/>
                <a:ext cx="8992169" cy="1192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r>
                            <a:rPr lang="en-US" i="1">
                              <a:latin typeface="Cambria Math"/>
                            </a:rPr>
                            <m:t>𝑦</m:t>
                          </m:r>
                        </m:e>
                        <m:sub>
                          <m:r>
                            <a:rPr lang="en-US" i="1">
                              <a:latin typeface="Cambria Math"/>
                            </a:rPr>
                            <m:t>𝑘</m:t>
                          </m:r>
                        </m:sub>
                        <m:sup>
                          <m:r>
                            <a:rPr lang="en-GB" i="1">
                              <a:latin typeface="Cambria Math" panose="02040503050406030204" pitchFamily="18" charset="0"/>
                            </a:rPr>
                            <m:t>𝑎</m:t>
                          </m:r>
                          <m:r>
                            <a:rPr lang="en-US" i="1">
                              <a:latin typeface="Cambria Math"/>
                            </a:rPr>
                            <m:t>,</m:t>
                          </m:r>
                          <m:r>
                            <a:rPr lang="en-US" i="1">
                              <a:latin typeface="Cambria Math"/>
                            </a:rPr>
                            <m:t>𝑗</m:t>
                          </m:r>
                        </m:sup>
                      </m:sSubSup>
                      <m:r>
                        <a:rPr lang="en-GB"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GB" i="1">
                              <a:latin typeface="Cambria Math" panose="02040503050406030204" pitchFamily="18" charset="0"/>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r>
                        <a:rPr lang="en-GB"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a:rPr lang="en-GB" i="1">
                                  <a:latin typeface="Cambria Math"/>
                                </a:rPr>
                                <m:t>𝜌</m:t>
                              </m:r>
                            </m:e>
                            <m:e>
                              <m:r>
                                <a:rPr lang="en-GB" i="1">
                                  <a:latin typeface="Cambria Math"/>
                                </a:rPr>
                                <m:t>𝑓𝑛</m:t>
                              </m:r>
                            </m:e>
                          </m:eqArr>
                        </m:e>
                      </m:d>
                    </m:oMath>
                  </m:oMathPara>
                </a14:m>
                <a:endParaRPr lang="en-GB"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Times New Roman" panose="02020603050405020304" pitchFamily="18" charset="0"/>
                          <a:cs typeface="Times New Roman" panose="02020603050405020304" pitchFamily="18" charset="0"/>
                        </a:rPr>
                        <m:t>𝑜</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rPr>
                                        <m:t>𝐻</m:t>
                                      </m:r>
                                    </m:e>
                                    <m:sub>
                                      <m:r>
                                        <a:rPr lang="en-GB" i="1">
                                          <a:latin typeface="Cambria Math"/>
                                        </a:rPr>
                                        <m:t>𝑘</m:t>
                                      </m:r>
                                    </m:sub>
                                  </m:sSub>
                                  <m:sSub>
                                    <m:sSubPr>
                                      <m:ctrlPr>
                                        <a:rPr lang="en-GB" i="1">
                                          <a:latin typeface="Cambria Math" panose="02040503050406030204" pitchFamily="18" charset="0"/>
                                        </a:rPr>
                                      </m:ctrlPr>
                                    </m:sSubPr>
                                    <m:e>
                                      <m:r>
                                        <a:rPr lang="en-GB" i="1">
                                          <a:latin typeface="Cambria Math"/>
                                        </a:rPr>
                                        <m:t>𝐶</m:t>
                                      </m:r>
                                    </m:e>
                                    <m:sub>
                                      <m:sSubSup>
                                        <m:sSubSupPr>
                                          <m:ctrlPr>
                                            <a:rPr lang="en-GB" i="1">
                                              <a:latin typeface="Cambria Math" panose="02040503050406030204" pitchFamily="18" charset="0"/>
                                            </a:rPr>
                                          </m:ctrlPr>
                                        </m:sSubSupPr>
                                        <m:e>
                                          <m:r>
                                            <a:rPr lang="en-GB" i="1">
                                              <a:latin typeface="Cambria Math"/>
                                            </a:rPr>
                                            <m:t>𝑦</m:t>
                                          </m:r>
                                        </m:e>
                                        <m:sub>
                                          <m:r>
                                            <a:rPr lang="en-GB" i="1">
                                              <a:latin typeface="Cambria Math"/>
                                            </a:rPr>
                                            <m:t>𝑘</m:t>
                                          </m:r>
                                        </m:sub>
                                        <m:sup>
                                          <m:r>
                                            <a:rPr lang="en-GB" i="1">
                                              <a:latin typeface="Cambria Math"/>
                                            </a:rPr>
                                            <m:t>𝑝</m:t>
                                          </m:r>
                                        </m:sup>
                                      </m:sSubSup>
                                    </m:sub>
                                  </m:sSub>
                                  <m:sSubSup>
                                    <m:sSubSupPr>
                                      <m:ctrlPr>
                                        <a:rPr lang="en-GB" i="1">
                                          <a:latin typeface="Cambria Math" panose="02040503050406030204" pitchFamily="18" charset="0"/>
                                        </a:rPr>
                                      </m:ctrlPr>
                                    </m:sSubSupPr>
                                    <m:e>
                                      <m:r>
                                        <a:rPr lang="en-GB" i="1">
                                          <a:latin typeface="Cambria Math"/>
                                        </a:rPr>
                                        <m:t>𝐻</m:t>
                                      </m:r>
                                    </m:e>
                                    <m:sub>
                                      <m:r>
                                        <a:rPr lang="en-GB" i="1">
                                          <a:latin typeface="Cambria Math"/>
                                        </a:rPr>
                                        <m:t>𝑘</m:t>
                                      </m:r>
                                    </m:sub>
                                    <m:sup>
                                      <m:r>
                                        <a:rPr lang="en-GB" i="1">
                                          <a:latin typeface="Cambria Math"/>
                                        </a:rPr>
                                        <m:t>𝑇</m:t>
                                      </m:r>
                                    </m:sup>
                                  </m:sSubSup>
                                  <m:r>
                                    <a:rPr lang="en-GB" i="1">
                                      <a:latin typeface="Cambria Math"/>
                                    </a:rPr>
                                    <m:t>+</m:t>
                                  </m:r>
                                  <m:sSub>
                                    <m:sSubPr>
                                      <m:ctrlPr>
                                        <a:rPr lang="en-GB" i="1">
                                          <a:latin typeface="Cambria Math" panose="02040503050406030204" pitchFamily="18" charset="0"/>
                                        </a:rPr>
                                      </m:ctrlPr>
                                    </m:sSubPr>
                                    <m:e>
                                      <m:r>
                                        <a:rPr lang="en-GB" i="1">
                                          <a:latin typeface="Cambria Math"/>
                                        </a:rPr>
                                        <m:t>𝐶</m:t>
                                      </m:r>
                                    </m:e>
                                    <m:sub>
                                      <m:sSub>
                                        <m:sSubPr>
                                          <m:ctrlPr>
                                            <a:rPr lang="en-GB" i="1">
                                              <a:latin typeface="Cambria Math" panose="02040503050406030204" pitchFamily="18" charset="0"/>
                                            </a:rPr>
                                          </m:ctrlPr>
                                        </m:sSubPr>
                                        <m:e>
                                          <m:r>
                                            <a:rPr lang="en-GB" i="1">
                                              <a:latin typeface="Cambria Math"/>
                                            </a:rPr>
                                            <m:t>𝑑</m:t>
                                          </m:r>
                                        </m:e>
                                        <m:sub>
                                          <m:r>
                                            <a:rPr lang="en-GB" i="1">
                                              <a:latin typeface="Cambria Math"/>
                                            </a:rPr>
                                            <m:t>𝑘</m:t>
                                          </m:r>
                                        </m:sub>
                                      </m:sSub>
                                    </m:sub>
                                  </m:sSub>
                                </m:e>
                              </m:d>
                            </m:e>
                            <m:sup>
                              <m:r>
                                <a:rPr lang="en-GB" i="1">
                                  <a:latin typeface="Cambria Math"/>
                                </a:rPr>
                                <m:t>−1</m:t>
                              </m:r>
                            </m:sup>
                          </m:sSup>
                          <m:r>
                            <a:rPr lang="en-GB" i="1">
                              <a:latin typeface="Cambria Math" panose="02040503050406030204" pitchFamily="18" charset="0"/>
                              <a:ea typeface="Times New Roman" panose="02020603050405020304" pitchFamily="18" charset="0"/>
                              <a:cs typeface="Times New Roman" panose="020206030504050203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a:rPr>
                                    <m:t>𝑑</m:t>
                                  </m:r>
                                </m:e>
                                <m:sub>
                                  <m:r>
                                    <a:rPr lang="en-US" i="1">
                                      <a:latin typeface="Cambria Math"/>
                                    </a:rPr>
                                    <m:t>𝑜𝑏𝑠</m:t>
                                  </m:r>
                                  <m:r>
                                    <a:rPr lang="en-US" i="1">
                                      <a:latin typeface="Cambria Math"/>
                                    </a:rPr>
                                    <m:t>,</m:t>
                                  </m:r>
                                  <m:r>
                                    <a:rPr lang="en-US" i="1">
                                      <a:latin typeface="Cambria Math"/>
                                    </a:rPr>
                                    <m:t>𝑘</m:t>
                                  </m:r>
                                </m:sub>
                              </m:sSub>
                              <m:r>
                                <a:rPr lang="en-US" i="1">
                                  <a:latin typeface="Cambria Math"/>
                                </a:rPr>
                                <m:t>+</m:t>
                              </m:r>
                              <m:sSubSup>
                                <m:sSubSupPr>
                                  <m:ctrlPr>
                                    <a:rPr lang="en-GB" i="1">
                                      <a:latin typeface="Cambria Math" panose="02040503050406030204" pitchFamily="18" charset="0"/>
                                    </a:rPr>
                                  </m:ctrlPr>
                                </m:sSubSupPr>
                                <m:e>
                                  <m:r>
                                    <a:rPr lang="en-US" i="1">
                                      <a:latin typeface="Cambria Math"/>
                                    </a:rPr>
                                    <m:t>𝜀</m:t>
                                  </m:r>
                                </m:e>
                                <m:sub>
                                  <m:r>
                                    <a:rPr lang="en-US" i="1">
                                      <a:latin typeface="Cambria Math"/>
                                    </a:rPr>
                                    <m:t>𝑘</m:t>
                                  </m:r>
                                </m:sub>
                                <m:sup>
                                  <m:r>
                                    <a:rPr lang="en-US" i="1">
                                      <a:latin typeface="Cambria Math"/>
                                    </a:rPr>
                                    <m:t>𝑗</m:t>
                                  </m:r>
                                </m:sup>
                              </m:sSubSup>
                              <m:r>
                                <a:rPr lang="en-US" i="1">
                                  <a:latin typeface="Cambria Math"/>
                                </a:rPr>
                                <m:t>−</m:t>
                              </m:r>
                              <m:sSub>
                                <m:sSubPr>
                                  <m:ctrlPr>
                                    <a:rPr lang="en-GB" i="1">
                                      <a:latin typeface="Cambria Math" panose="02040503050406030204" pitchFamily="18" charset="0"/>
                                    </a:rPr>
                                  </m:ctrlPr>
                                </m:sSubPr>
                                <m:e>
                                  <m:r>
                                    <a:rPr lang="en-US" i="1">
                                      <a:latin typeface="Cambria Math"/>
                                    </a:rPr>
                                    <m:t>𝐻</m:t>
                                  </m:r>
                                </m:e>
                                <m:sub>
                                  <m:r>
                                    <a:rPr lang="en-US" i="1">
                                      <a:latin typeface="Cambria Math"/>
                                    </a:rPr>
                                    <m:t>𝑘</m:t>
                                  </m:r>
                                </m:sub>
                              </m:sSub>
                              <m:sSubSup>
                                <m:sSubSupPr>
                                  <m:ctrlPr>
                                    <a:rPr lang="en-GB" i="1">
                                      <a:latin typeface="Cambria Math" panose="02040503050406030204" pitchFamily="18" charset="0"/>
                                    </a:rPr>
                                  </m:ctrlPr>
                                </m:sSubSupPr>
                                <m:e>
                                  <m:r>
                                    <a:rPr lang="en-US" i="1">
                                      <a:latin typeface="Cambria Math"/>
                                    </a:rPr>
                                    <m:t>𝑦</m:t>
                                  </m:r>
                                </m:e>
                                <m:sub>
                                  <m:r>
                                    <a:rPr lang="en-US" i="1">
                                      <a:latin typeface="Cambria Math"/>
                                    </a:rPr>
                                    <m:t>𝑘</m:t>
                                  </m:r>
                                </m:sub>
                                <m:sup>
                                  <m:r>
                                    <a:rPr lang="en-US" i="1">
                                      <a:latin typeface="Cambria Math"/>
                                    </a:rPr>
                                    <m:t>𝑓</m:t>
                                  </m:r>
                                  <m:r>
                                    <a:rPr lang="en-US" i="1">
                                      <a:latin typeface="Cambria Math"/>
                                    </a:rPr>
                                    <m:t>,</m:t>
                                  </m:r>
                                  <m:r>
                                    <a:rPr lang="en-US" i="1">
                                      <a:latin typeface="Cambria Math"/>
                                    </a:rPr>
                                    <m:t>𝑗</m:t>
                                  </m:r>
                                </m:sup>
                              </m:sSubSup>
                            </m:e>
                          </m:d>
                        </m:e>
                      </m:d>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518405" y="5038398"/>
                <a:ext cx="8992169" cy="1192571"/>
              </a:xfrm>
              <a:prstGeom prst="rect">
                <a:avLst/>
              </a:prstGeom>
              <a:blipFill rotWithShape="0">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92766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04664"/>
            <a:ext cx="8198568" cy="1143000"/>
          </a:xfrm>
        </p:spPr>
        <p:txBody>
          <a:bodyPr/>
          <a:lstStyle/>
          <a:p>
            <a:pPr marL="457200" indent="-457200" algn="ctr">
              <a:buFont typeface="Wingdings" panose="05000000000000000000" pitchFamily="2" charset="2"/>
              <a:buChar char="Ø"/>
            </a:pPr>
            <a:r>
              <a:rPr lang="en-GB" sz="2400" dirty="0"/>
              <a:t>Gaussian reservoir synthetic model</a:t>
            </a:r>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35</a:t>
            </a:fld>
            <a:endParaRPr lang="en-GB" sz="1800" b="1" dirty="0">
              <a:solidFill>
                <a:srgbClr val="FF0000"/>
              </a:solidFill>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761447833"/>
                  </p:ext>
                </p:extLst>
              </p:nvPr>
            </p:nvGraphicFramePr>
            <p:xfrm>
              <a:off x="1403648" y="1268760"/>
              <a:ext cx="6912768" cy="5522208"/>
            </p:xfrm>
            <a:graphic>
              <a:graphicData uri="http://schemas.openxmlformats.org/drawingml/2006/table">
                <a:tbl>
                  <a:tblPr firstRow="1" bandRow="1">
                    <a:tableStyleId>{5C22544A-7EE6-4342-B048-85BDC9FD1C3A}</a:tableStyleId>
                  </a:tblPr>
                  <a:tblGrid>
                    <a:gridCol w="3240360">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432048">
                    <a:tc>
                      <a:txBody>
                        <a:bodyPr/>
                        <a:lstStyle/>
                        <a:p>
                          <a:r>
                            <a:rPr lang="en-GB" dirty="0"/>
                            <a:t>Property</a:t>
                          </a:r>
                        </a:p>
                      </a:txBody>
                      <a:tcPr/>
                    </a:tc>
                    <a:tc>
                      <a:txBody>
                        <a:bodyPr/>
                        <a:lstStyle/>
                        <a:p>
                          <a:r>
                            <a:rPr lang="en-GB" dirty="0"/>
                            <a:t>Value</a:t>
                          </a:r>
                        </a:p>
                      </a:txBody>
                      <a:tcPr/>
                    </a:tc>
                    <a:extLst>
                      <a:ext uri="{0D108BD9-81ED-4DB2-BD59-A6C34878D82A}">
                        <a16:rowId xmlns:a16="http://schemas.microsoft.com/office/drawing/2014/main" val="10000"/>
                      </a:ext>
                    </a:extLst>
                  </a:tr>
                  <a:tr h="310535">
                    <a:tc>
                      <a:txBody>
                        <a:bodyPr/>
                        <a:lstStyle/>
                        <a:p>
                          <a:r>
                            <a:rPr lang="en-GB" sz="1600" dirty="0"/>
                            <a:t>Grid configuration</a:t>
                          </a:r>
                        </a:p>
                      </a:txBody>
                      <a:tcPr/>
                    </a:tc>
                    <a:tc>
                      <a:txBody>
                        <a:bodyPr/>
                        <a:lstStyle/>
                        <a:p>
                          <a:r>
                            <a:rPr lang="en-GB" sz="1600" dirty="0"/>
                            <a:t>84</a:t>
                          </a:r>
                          <a14:m>
                            <m:oMath xmlns:m="http://schemas.openxmlformats.org/officeDocument/2006/math">
                              <m:r>
                                <a:rPr lang="en-GB" sz="1600" i="1" smtClean="0">
                                  <a:latin typeface="Cambria Math"/>
                                  <a:ea typeface="Cambria Math"/>
                                </a:rPr>
                                <m:t>×</m:t>
                              </m:r>
                              <m:r>
                                <a:rPr lang="en-GB" sz="1600" b="0" i="1" smtClean="0">
                                  <a:latin typeface="Cambria Math"/>
                                  <a:ea typeface="Cambria Math"/>
                                </a:rPr>
                                <m:t>27×4</m:t>
                              </m:r>
                            </m:oMath>
                          </a14:m>
                          <a:endParaRPr lang="en-GB" sz="1600" dirty="0"/>
                        </a:p>
                      </a:txBody>
                      <a:tcPr/>
                    </a:tc>
                    <a:extLst>
                      <a:ext uri="{0D108BD9-81ED-4DB2-BD59-A6C34878D82A}">
                        <a16:rowId xmlns:a16="http://schemas.microsoft.com/office/drawing/2014/main" val="10001"/>
                      </a:ext>
                    </a:extLst>
                  </a:tr>
                  <a:tr h="310535">
                    <a:tc>
                      <a:txBody>
                        <a:bodyPr/>
                        <a:lstStyle/>
                        <a:p>
                          <a:r>
                            <a:rPr lang="en-GB" sz="1600" dirty="0"/>
                            <a:t>Grid size</a:t>
                          </a:r>
                        </a:p>
                      </a:txBody>
                      <a:tcPr/>
                    </a:tc>
                    <a:tc>
                      <a:txBody>
                        <a:bodyPr/>
                        <a:lstStyle/>
                        <a:p>
                          <a:r>
                            <a:rPr lang="en-GB" sz="1600" dirty="0"/>
                            <a:t>100</a:t>
                          </a:r>
                          <a14:m>
                            <m:oMath xmlns:m="http://schemas.openxmlformats.org/officeDocument/2006/math">
                              <m:r>
                                <a:rPr lang="en-GB" sz="1600" i="1" smtClean="0">
                                  <a:latin typeface="Cambria Math"/>
                                  <a:ea typeface="Cambria Math"/>
                                </a:rPr>
                                <m:t>×</m:t>
                              </m:r>
                              <m:r>
                                <a:rPr lang="en-GB" sz="1600" b="0" i="1" smtClean="0">
                                  <a:latin typeface="Cambria Math"/>
                                  <a:ea typeface="Cambria Math"/>
                                </a:rPr>
                                <m:t>100×50</m:t>
                              </m:r>
                            </m:oMath>
                          </a14:m>
                          <a:endParaRPr lang="en-GB" sz="1600" dirty="0"/>
                        </a:p>
                      </a:txBody>
                      <a:tcPr/>
                    </a:tc>
                    <a:extLst>
                      <a:ext uri="{0D108BD9-81ED-4DB2-BD59-A6C34878D82A}">
                        <a16:rowId xmlns:a16="http://schemas.microsoft.com/office/drawing/2014/main" val="10002"/>
                      </a:ext>
                    </a:extLst>
                  </a:tr>
                  <a:tr h="310535">
                    <a:tc>
                      <a:txBody>
                        <a:bodyPr/>
                        <a:lstStyle/>
                        <a:p>
                          <a:r>
                            <a:rPr lang="en-GB" sz="1600" dirty="0"/>
                            <a:t>Well configuration</a:t>
                          </a:r>
                        </a:p>
                      </a:txBody>
                      <a:tcPr/>
                    </a:tc>
                    <a:tc>
                      <a:txBody>
                        <a:bodyPr/>
                        <a:lstStyle/>
                        <a:p>
                          <a:r>
                            <a:rPr lang="en-GB" sz="1600" dirty="0"/>
                            <a:t>2-spot( Line-spot)</a:t>
                          </a:r>
                        </a:p>
                      </a:txBody>
                      <a:tcPr/>
                    </a:tc>
                    <a:extLst>
                      <a:ext uri="{0D108BD9-81ED-4DB2-BD59-A6C34878D82A}">
                        <a16:rowId xmlns:a16="http://schemas.microsoft.com/office/drawing/2014/main" val="10003"/>
                      </a:ext>
                    </a:extLst>
                  </a:tr>
                  <a:tr h="310535">
                    <a:tc>
                      <a:txBody>
                        <a:bodyPr/>
                        <a:lstStyle/>
                        <a:p>
                          <a:r>
                            <a:rPr lang="en-GB" sz="1600" dirty="0"/>
                            <a:t>Producers</a:t>
                          </a:r>
                        </a:p>
                      </a:txBody>
                      <a:tcPr/>
                    </a:tc>
                    <a:tc>
                      <a:txBody>
                        <a:bodyPr/>
                        <a:lstStyle/>
                        <a:p>
                          <a:r>
                            <a:rPr lang="en-GB" sz="1600" dirty="0"/>
                            <a:t>1</a:t>
                          </a:r>
                        </a:p>
                      </a:txBody>
                      <a:tcPr/>
                    </a:tc>
                    <a:extLst>
                      <a:ext uri="{0D108BD9-81ED-4DB2-BD59-A6C34878D82A}">
                        <a16:rowId xmlns:a16="http://schemas.microsoft.com/office/drawing/2014/main" val="10004"/>
                      </a:ext>
                    </a:extLst>
                  </a:tr>
                  <a:tr h="310535">
                    <a:tc>
                      <a:txBody>
                        <a:bodyPr/>
                        <a:lstStyle/>
                        <a:p>
                          <a:r>
                            <a:rPr lang="en-GB" sz="1600" dirty="0"/>
                            <a:t>Injectors</a:t>
                          </a:r>
                        </a:p>
                      </a:txBody>
                      <a:tcPr/>
                    </a:tc>
                    <a:tc>
                      <a:txBody>
                        <a:bodyPr/>
                        <a:lstStyle/>
                        <a:p>
                          <a:r>
                            <a:rPr lang="en-GB" sz="1600" dirty="0"/>
                            <a:t>1</a:t>
                          </a:r>
                        </a:p>
                      </a:txBody>
                      <a:tcPr/>
                    </a:tc>
                    <a:extLst>
                      <a:ext uri="{0D108BD9-81ED-4DB2-BD59-A6C34878D82A}">
                        <a16:rowId xmlns:a16="http://schemas.microsoft.com/office/drawing/2014/main" val="10005"/>
                      </a:ext>
                    </a:extLst>
                  </a:tr>
                  <a:tr h="310535">
                    <a:tc>
                      <a:txBody>
                        <a:bodyPr/>
                        <a:lstStyle/>
                        <a:p>
                          <a:r>
                            <a:rPr lang="en-GB" sz="1600" dirty="0"/>
                            <a:t>Simulation period</a:t>
                          </a:r>
                        </a:p>
                      </a:txBody>
                      <a:tcPr/>
                    </a:tc>
                    <a:tc>
                      <a:txBody>
                        <a:bodyPr/>
                        <a:lstStyle/>
                        <a:p>
                          <a:r>
                            <a:rPr lang="en-GB" sz="1600" dirty="0"/>
                            <a:t>8 yrs</a:t>
                          </a:r>
                        </a:p>
                      </a:txBody>
                      <a:tcPr/>
                    </a:tc>
                    <a:extLst>
                      <a:ext uri="{0D108BD9-81ED-4DB2-BD59-A6C34878D82A}">
                        <a16:rowId xmlns:a16="http://schemas.microsoft.com/office/drawing/2014/main" val="10006"/>
                      </a:ext>
                    </a:extLst>
                  </a:tr>
                  <a:tr h="310535">
                    <a:tc>
                      <a:txBody>
                        <a:bodyPr/>
                        <a:lstStyle/>
                        <a:p>
                          <a:r>
                            <a:rPr lang="en-GB" sz="1600" dirty="0"/>
                            <a:t>Reservoir depth</a:t>
                          </a:r>
                        </a:p>
                      </a:txBody>
                      <a:tcPr/>
                    </a:tc>
                    <a:tc>
                      <a:txBody>
                        <a:bodyPr/>
                        <a:lstStyle/>
                        <a:p>
                          <a:r>
                            <a:rPr lang="en-GB" sz="1600" dirty="0"/>
                            <a:t>4000ft</a:t>
                          </a:r>
                        </a:p>
                      </a:txBody>
                      <a:tcPr/>
                    </a:tc>
                    <a:extLst>
                      <a:ext uri="{0D108BD9-81ED-4DB2-BD59-A6C34878D82A}">
                        <a16:rowId xmlns:a16="http://schemas.microsoft.com/office/drawing/2014/main" val="10007"/>
                      </a:ext>
                    </a:extLst>
                  </a:tr>
                  <a:tr h="310535">
                    <a:tc>
                      <a:txBody>
                        <a:bodyPr/>
                        <a:lstStyle/>
                        <a:p>
                          <a:r>
                            <a:rPr lang="en-GB" sz="1600" dirty="0"/>
                            <a:t>Integrated data</a:t>
                          </a:r>
                        </a:p>
                      </a:txBody>
                      <a:tcPr/>
                    </a:tc>
                    <a:tc>
                      <a:txBody>
                        <a:bodyPr/>
                        <a:lstStyle/>
                        <a:p>
                          <a:r>
                            <a:rPr lang="en-GB" sz="1600" dirty="0"/>
                            <a:t>Injectors BHP, producers oil and water</a:t>
                          </a:r>
                          <a:r>
                            <a:rPr lang="en-GB" sz="1600" baseline="0" dirty="0"/>
                            <a:t> rates, water saturation distribution(7</a:t>
                          </a:r>
                          <a:r>
                            <a:rPr lang="en-GB" sz="1600" baseline="30000" dirty="0"/>
                            <a:t>th</a:t>
                          </a:r>
                          <a:r>
                            <a:rPr lang="en-GB" sz="1600" baseline="0" dirty="0"/>
                            <a:t> year only)</a:t>
                          </a:r>
                          <a:endParaRPr lang="en-GB" sz="1600" dirty="0"/>
                        </a:p>
                      </a:txBody>
                      <a:tcPr/>
                    </a:tc>
                    <a:extLst>
                      <a:ext uri="{0D108BD9-81ED-4DB2-BD59-A6C34878D82A}">
                        <a16:rowId xmlns:a16="http://schemas.microsoft.com/office/drawing/2014/main" val="10008"/>
                      </a:ext>
                    </a:extLst>
                  </a:tr>
                  <a:tr h="310535">
                    <a:tc>
                      <a:txBody>
                        <a:bodyPr/>
                        <a:lstStyle/>
                        <a:p>
                          <a:r>
                            <a:rPr lang="en-GB" sz="1600" dirty="0"/>
                            <a:t>Injectors constraint</a:t>
                          </a:r>
                        </a:p>
                      </a:txBody>
                      <a:tcPr/>
                    </a:tc>
                    <a:tc>
                      <a:txBody>
                        <a:bodyPr/>
                        <a:lstStyle/>
                        <a:p>
                          <a:r>
                            <a:rPr lang="en-GB" sz="1600" dirty="0"/>
                            <a:t>15,000 to10,000( bbl./day)</a:t>
                          </a:r>
                        </a:p>
                      </a:txBody>
                      <a:tcPr/>
                    </a:tc>
                    <a:extLst>
                      <a:ext uri="{0D108BD9-81ED-4DB2-BD59-A6C34878D82A}">
                        <a16:rowId xmlns:a16="http://schemas.microsoft.com/office/drawing/2014/main" val="10009"/>
                      </a:ext>
                    </a:extLst>
                  </a:tr>
                  <a:tr h="310535">
                    <a:tc>
                      <a:txBody>
                        <a:bodyPr/>
                        <a:lstStyle/>
                        <a:p>
                          <a:r>
                            <a:rPr lang="en-GB" sz="1600" dirty="0"/>
                            <a:t>Producer</a:t>
                          </a:r>
                          <a:r>
                            <a:rPr lang="en-GB" sz="1600" baseline="0" dirty="0"/>
                            <a:t> constraint (BHP)</a:t>
                          </a:r>
                          <a:endParaRPr lang="en-GB" sz="1600" dirty="0"/>
                        </a:p>
                      </a:txBody>
                      <a:tcPr/>
                    </a:tc>
                    <a:tc>
                      <a:txBody>
                        <a:bodyPr/>
                        <a:lstStyle/>
                        <a:p>
                          <a:r>
                            <a:rPr lang="en-GB" sz="1600" dirty="0"/>
                            <a:t>Constant 140psi</a:t>
                          </a:r>
                        </a:p>
                      </a:txBody>
                      <a:tcPr/>
                    </a:tc>
                    <a:extLst>
                      <a:ext uri="{0D108BD9-81ED-4DB2-BD59-A6C34878D82A}">
                        <a16:rowId xmlns:a16="http://schemas.microsoft.com/office/drawing/2014/main" val="10010"/>
                      </a:ext>
                    </a:extLst>
                  </a:tr>
                  <a:tr h="310535">
                    <a:tc>
                      <a:txBody>
                        <a:bodyPr/>
                        <a:lstStyle/>
                        <a:p>
                          <a:r>
                            <a:rPr lang="en-GB" sz="1600" dirty="0"/>
                            <a:t>Ensemble size.</a:t>
                          </a:r>
                          <a:r>
                            <a:rPr lang="en-GB" sz="1600" baseline="0" dirty="0"/>
                            <a:t> Number of realizations</a:t>
                          </a:r>
                          <a:endParaRPr lang="en-GB" sz="1600" dirty="0"/>
                        </a:p>
                      </a:txBody>
                      <a:tcPr/>
                    </a:tc>
                    <a:tc>
                      <a:txBody>
                        <a:bodyPr/>
                        <a:lstStyle/>
                        <a:p>
                          <a:r>
                            <a:rPr lang="en-GB" sz="1600" dirty="0"/>
                            <a:t>100</a:t>
                          </a:r>
                        </a:p>
                      </a:txBody>
                      <a:tcPr/>
                    </a:tc>
                    <a:extLst>
                      <a:ext uri="{0D108BD9-81ED-4DB2-BD59-A6C34878D82A}">
                        <a16:rowId xmlns:a16="http://schemas.microsoft.com/office/drawing/2014/main" val="10011"/>
                      </a:ext>
                    </a:extLst>
                  </a:tr>
                  <a:tr h="310535">
                    <a:tc>
                      <a:txBody>
                        <a:bodyPr/>
                        <a:lstStyle/>
                        <a:p>
                          <a:r>
                            <a:rPr lang="en-GB" sz="1600" dirty="0"/>
                            <a:t>Uncertain parameter to estimate</a:t>
                          </a:r>
                        </a:p>
                      </a:txBody>
                      <a:tcPr/>
                    </a:tc>
                    <a:tc>
                      <a:txBody>
                        <a:bodyPr/>
                        <a:lstStyle/>
                        <a:p>
                          <a:r>
                            <a:rPr lang="en-GB" sz="1600" dirty="0"/>
                            <a:t>Permeability, porosity, Sw</a:t>
                          </a:r>
                        </a:p>
                      </a:txBody>
                      <a:tcPr/>
                    </a:tc>
                    <a:extLst>
                      <a:ext uri="{0D108BD9-81ED-4DB2-BD59-A6C34878D82A}">
                        <a16:rowId xmlns:a16="http://schemas.microsoft.com/office/drawing/2014/main" val="10012"/>
                      </a:ext>
                    </a:extLst>
                  </a:tr>
                  <a:tr h="310535">
                    <a:tc>
                      <a:txBody>
                        <a:bodyPr/>
                        <a:lstStyle/>
                        <a:p>
                          <a:r>
                            <a:rPr lang="en-GB" sz="1600" dirty="0"/>
                            <a:t>Number of integration steps</a:t>
                          </a:r>
                        </a:p>
                      </a:txBody>
                      <a:tcPr/>
                    </a:tc>
                    <a:tc>
                      <a:txBody>
                        <a:bodyPr/>
                        <a:lstStyle/>
                        <a:p>
                          <a:r>
                            <a:rPr lang="en-GB" sz="1600" dirty="0"/>
                            <a:t>16</a:t>
                          </a:r>
                        </a:p>
                      </a:txBody>
                      <a:tcPr/>
                    </a:tc>
                    <a:extLst>
                      <a:ext uri="{0D108BD9-81ED-4DB2-BD59-A6C34878D82A}">
                        <a16:rowId xmlns:a16="http://schemas.microsoft.com/office/drawing/2014/main" val="1001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042346118"/>
                  </p:ext>
                </p:extLst>
              </p:nvPr>
            </p:nvGraphicFramePr>
            <p:xfrm>
              <a:off x="1403648" y="1268760"/>
              <a:ext cx="6912768" cy="5522208"/>
            </p:xfrm>
            <a:graphic>
              <a:graphicData uri="http://schemas.openxmlformats.org/drawingml/2006/table">
                <a:tbl>
                  <a:tblPr firstRow="1" bandRow="1">
                    <a:tableStyleId>{5C22544A-7EE6-4342-B048-85BDC9FD1C3A}</a:tableStyleId>
                  </a:tblPr>
                  <a:tblGrid>
                    <a:gridCol w="3240360"/>
                    <a:gridCol w="3672408"/>
                  </a:tblGrid>
                  <a:tr h="432048">
                    <a:tc>
                      <a:txBody>
                        <a:bodyPr/>
                        <a:lstStyle/>
                        <a:p>
                          <a:r>
                            <a:rPr lang="en-GB" dirty="0" smtClean="0"/>
                            <a:t>Property</a:t>
                          </a:r>
                          <a:endParaRPr lang="en-GB" dirty="0"/>
                        </a:p>
                      </a:txBody>
                      <a:tcPr/>
                    </a:tc>
                    <a:tc>
                      <a:txBody>
                        <a:bodyPr/>
                        <a:lstStyle/>
                        <a:p>
                          <a:r>
                            <a:rPr lang="en-GB" dirty="0" smtClean="0"/>
                            <a:t>Value</a:t>
                          </a:r>
                          <a:endParaRPr lang="en-GB" dirty="0"/>
                        </a:p>
                      </a:txBody>
                      <a:tcPr/>
                    </a:tc>
                  </a:tr>
                  <a:tr h="335280">
                    <a:tc>
                      <a:txBody>
                        <a:bodyPr/>
                        <a:lstStyle/>
                        <a:p>
                          <a:r>
                            <a:rPr lang="en-GB" sz="1600" dirty="0" smtClean="0"/>
                            <a:t>Grid configuration</a:t>
                          </a:r>
                          <a:endParaRPr lang="en-GB" sz="1600" dirty="0"/>
                        </a:p>
                      </a:txBody>
                      <a:tcPr/>
                    </a:tc>
                    <a:tc>
                      <a:txBody>
                        <a:bodyPr/>
                        <a:lstStyle/>
                        <a:p>
                          <a:endParaRPr lang="en-US"/>
                        </a:p>
                      </a:txBody>
                      <a:tcPr>
                        <a:blipFill rotWithShape="1">
                          <a:blip r:embed="rId2"/>
                          <a:stretch>
                            <a:fillRect l="-88372" t="-138182" r="-166" b="-1441818"/>
                          </a:stretch>
                        </a:blipFill>
                      </a:tcPr>
                    </a:tc>
                  </a:tr>
                  <a:tr h="335280">
                    <a:tc>
                      <a:txBody>
                        <a:bodyPr/>
                        <a:lstStyle/>
                        <a:p>
                          <a:r>
                            <a:rPr lang="en-GB" sz="1600" dirty="0" smtClean="0"/>
                            <a:t>Grid size</a:t>
                          </a:r>
                          <a:endParaRPr lang="en-GB" sz="1600" dirty="0"/>
                        </a:p>
                      </a:txBody>
                      <a:tcPr/>
                    </a:tc>
                    <a:tc>
                      <a:txBody>
                        <a:bodyPr/>
                        <a:lstStyle/>
                        <a:p>
                          <a:endParaRPr lang="en-US"/>
                        </a:p>
                      </a:txBody>
                      <a:tcPr>
                        <a:blipFill rotWithShape="1">
                          <a:blip r:embed="rId2"/>
                          <a:stretch>
                            <a:fillRect l="-88372" t="-238182" r="-166" b="-1341818"/>
                          </a:stretch>
                        </a:blipFill>
                      </a:tcPr>
                    </a:tc>
                  </a:tr>
                  <a:tr h="335280">
                    <a:tc>
                      <a:txBody>
                        <a:bodyPr/>
                        <a:lstStyle/>
                        <a:p>
                          <a:r>
                            <a:rPr lang="en-GB" sz="1600" dirty="0" smtClean="0"/>
                            <a:t>Well configuration</a:t>
                          </a:r>
                          <a:endParaRPr lang="en-GB" sz="1600" dirty="0"/>
                        </a:p>
                      </a:txBody>
                      <a:tcPr/>
                    </a:tc>
                    <a:tc>
                      <a:txBody>
                        <a:bodyPr/>
                        <a:lstStyle/>
                        <a:p>
                          <a:r>
                            <a:rPr lang="en-GB" sz="1600" dirty="0" smtClean="0"/>
                            <a:t>2-spot( Line-spot)</a:t>
                          </a:r>
                          <a:endParaRPr lang="en-GB" sz="1600" dirty="0"/>
                        </a:p>
                      </a:txBody>
                      <a:tcPr/>
                    </a:tc>
                  </a:tr>
                  <a:tr h="335280">
                    <a:tc>
                      <a:txBody>
                        <a:bodyPr/>
                        <a:lstStyle/>
                        <a:p>
                          <a:r>
                            <a:rPr lang="en-GB" sz="1600" dirty="0" smtClean="0"/>
                            <a:t>Producers</a:t>
                          </a:r>
                          <a:endParaRPr lang="en-GB" sz="1600" dirty="0"/>
                        </a:p>
                      </a:txBody>
                      <a:tcPr/>
                    </a:tc>
                    <a:tc>
                      <a:txBody>
                        <a:bodyPr/>
                        <a:lstStyle/>
                        <a:p>
                          <a:r>
                            <a:rPr lang="en-GB" sz="1600" dirty="0" smtClean="0"/>
                            <a:t>1</a:t>
                          </a:r>
                          <a:endParaRPr lang="en-GB" sz="1600" dirty="0"/>
                        </a:p>
                      </a:txBody>
                      <a:tcPr/>
                    </a:tc>
                  </a:tr>
                  <a:tr h="335280">
                    <a:tc>
                      <a:txBody>
                        <a:bodyPr/>
                        <a:lstStyle/>
                        <a:p>
                          <a:r>
                            <a:rPr lang="en-GB" sz="1600" dirty="0" smtClean="0"/>
                            <a:t>Injectors</a:t>
                          </a:r>
                          <a:endParaRPr lang="en-GB" sz="1600" dirty="0"/>
                        </a:p>
                      </a:txBody>
                      <a:tcPr/>
                    </a:tc>
                    <a:tc>
                      <a:txBody>
                        <a:bodyPr/>
                        <a:lstStyle/>
                        <a:p>
                          <a:r>
                            <a:rPr lang="en-GB" sz="1600" dirty="0" smtClean="0"/>
                            <a:t>1</a:t>
                          </a:r>
                          <a:endParaRPr lang="en-GB" sz="1600" dirty="0"/>
                        </a:p>
                      </a:txBody>
                      <a:tcPr/>
                    </a:tc>
                  </a:tr>
                  <a:tr h="335280">
                    <a:tc>
                      <a:txBody>
                        <a:bodyPr/>
                        <a:lstStyle/>
                        <a:p>
                          <a:r>
                            <a:rPr lang="en-GB" sz="1600" dirty="0" smtClean="0"/>
                            <a:t>Simulation period</a:t>
                          </a:r>
                          <a:endParaRPr lang="en-GB" sz="1600" dirty="0"/>
                        </a:p>
                      </a:txBody>
                      <a:tcPr/>
                    </a:tc>
                    <a:tc>
                      <a:txBody>
                        <a:bodyPr/>
                        <a:lstStyle/>
                        <a:p>
                          <a:r>
                            <a:rPr lang="en-GB" sz="1600" dirty="0" smtClean="0"/>
                            <a:t>8 yrs</a:t>
                          </a:r>
                          <a:endParaRPr lang="en-GB" sz="1600" dirty="0"/>
                        </a:p>
                      </a:txBody>
                      <a:tcPr/>
                    </a:tc>
                  </a:tr>
                  <a:tr h="335280">
                    <a:tc>
                      <a:txBody>
                        <a:bodyPr/>
                        <a:lstStyle/>
                        <a:p>
                          <a:r>
                            <a:rPr lang="en-GB" sz="1600" dirty="0" smtClean="0"/>
                            <a:t>Reservoir depth</a:t>
                          </a:r>
                          <a:endParaRPr lang="en-GB" sz="1600" dirty="0"/>
                        </a:p>
                      </a:txBody>
                      <a:tcPr/>
                    </a:tc>
                    <a:tc>
                      <a:txBody>
                        <a:bodyPr/>
                        <a:lstStyle/>
                        <a:p>
                          <a:r>
                            <a:rPr lang="en-GB" sz="1600" dirty="0" smtClean="0"/>
                            <a:t>4000ft</a:t>
                          </a:r>
                          <a:endParaRPr lang="en-GB" sz="1600" dirty="0"/>
                        </a:p>
                      </a:txBody>
                      <a:tcPr/>
                    </a:tc>
                  </a:tr>
                  <a:tr h="822960">
                    <a:tc>
                      <a:txBody>
                        <a:bodyPr/>
                        <a:lstStyle/>
                        <a:p>
                          <a:r>
                            <a:rPr lang="en-GB" sz="1600" dirty="0" smtClean="0"/>
                            <a:t>Integrated data</a:t>
                          </a:r>
                          <a:endParaRPr lang="en-GB" sz="1600" dirty="0"/>
                        </a:p>
                      </a:txBody>
                      <a:tcPr/>
                    </a:tc>
                    <a:tc>
                      <a:txBody>
                        <a:bodyPr/>
                        <a:lstStyle/>
                        <a:p>
                          <a:r>
                            <a:rPr lang="en-GB" sz="1600" dirty="0" smtClean="0"/>
                            <a:t>Injectors BHP, producers oil and water</a:t>
                          </a:r>
                          <a:r>
                            <a:rPr lang="en-GB" sz="1600" baseline="0" dirty="0" smtClean="0"/>
                            <a:t> rates, water saturation distribution(7</a:t>
                          </a:r>
                          <a:r>
                            <a:rPr lang="en-GB" sz="1600" baseline="30000" dirty="0" smtClean="0"/>
                            <a:t>th</a:t>
                          </a:r>
                          <a:r>
                            <a:rPr lang="en-GB" sz="1600" baseline="0" dirty="0" smtClean="0"/>
                            <a:t> year only)</a:t>
                          </a:r>
                          <a:endParaRPr lang="en-GB" sz="1600" dirty="0"/>
                        </a:p>
                      </a:txBody>
                      <a:tcPr/>
                    </a:tc>
                  </a:tr>
                  <a:tr h="335280">
                    <a:tc>
                      <a:txBody>
                        <a:bodyPr/>
                        <a:lstStyle/>
                        <a:p>
                          <a:r>
                            <a:rPr lang="en-GB" sz="1600" dirty="0" smtClean="0"/>
                            <a:t>Injectors constraint</a:t>
                          </a:r>
                          <a:endParaRPr lang="en-GB" sz="1600" dirty="0"/>
                        </a:p>
                      </a:txBody>
                      <a:tcPr/>
                    </a:tc>
                    <a:tc>
                      <a:txBody>
                        <a:bodyPr/>
                        <a:lstStyle/>
                        <a:p>
                          <a:r>
                            <a:rPr lang="en-GB" sz="1600" dirty="0" smtClean="0"/>
                            <a:t>15,000 to10,000</a:t>
                          </a:r>
                          <a:r>
                            <a:rPr lang="en-GB" sz="1600" dirty="0" smtClean="0"/>
                            <a:t>( bbl./day)</a:t>
                          </a:r>
                          <a:endParaRPr lang="en-GB" sz="1600" dirty="0"/>
                        </a:p>
                      </a:txBody>
                      <a:tcPr/>
                    </a:tc>
                  </a:tr>
                  <a:tr h="335280">
                    <a:tc>
                      <a:txBody>
                        <a:bodyPr/>
                        <a:lstStyle/>
                        <a:p>
                          <a:r>
                            <a:rPr lang="en-GB" sz="1600" dirty="0" smtClean="0"/>
                            <a:t>Producer</a:t>
                          </a:r>
                          <a:r>
                            <a:rPr lang="en-GB" sz="1600" baseline="0" dirty="0" smtClean="0"/>
                            <a:t> constraint (BHP)</a:t>
                          </a:r>
                          <a:endParaRPr lang="en-GB" sz="1600" dirty="0"/>
                        </a:p>
                      </a:txBody>
                      <a:tcPr/>
                    </a:tc>
                    <a:tc>
                      <a:txBody>
                        <a:bodyPr/>
                        <a:lstStyle/>
                        <a:p>
                          <a:r>
                            <a:rPr lang="en-GB" sz="1600" dirty="0" smtClean="0"/>
                            <a:t>Constant </a:t>
                          </a:r>
                          <a:r>
                            <a:rPr lang="en-GB" sz="1600" dirty="0" smtClean="0"/>
                            <a:t>140psi</a:t>
                          </a:r>
                          <a:endParaRPr lang="en-GB" sz="1600" dirty="0"/>
                        </a:p>
                      </a:txBody>
                      <a:tcPr/>
                    </a:tc>
                  </a:tr>
                  <a:tr h="579120">
                    <a:tc>
                      <a:txBody>
                        <a:bodyPr/>
                        <a:lstStyle/>
                        <a:p>
                          <a:r>
                            <a:rPr lang="en-GB" sz="1600" dirty="0" smtClean="0"/>
                            <a:t>Ensemble size.</a:t>
                          </a:r>
                          <a:r>
                            <a:rPr lang="en-GB" sz="1600" baseline="0" dirty="0" smtClean="0"/>
                            <a:t> Number of realizations</a:t>
                          </a:r>
                          <a:endParaRPr lang="en-GB" sz="1600" dirty="0"/>
                        </a:p>
                      </a:txBody>
                      <a:tcPr/>
                    </a:tc>
                    <a:tc>
                      <a:txBody>
                        <a:bodyPr/>
                        <a:lstStyle/>
                        <a:p>
                          <a:r>
                            <a:rPr lang="en-GB" sz="1600" dirty="0" smtClean="0"/>
                            <a:t>100</a:t>
                          </a:r>
                          <a:endParaRPr lang="en-GB" sz="1600" dirty="0"/>
                        </a:p>
                      </a:txBody>
                      <a:tcPr/>
                    </a:tc>
                  </a:tr>
                  <a:tr h="335280">
                    <a:tc>
                      <a:txBody>
                        <a:bodyPr/>
                        <a:lstStyle/>
                        <a:p>
                          <a:r>
                            <a:rPr lang="en-GB" sz="1600" dirty="0" smtClean="0"/>
                            <a:t>Uncertain parameter to estimate</a:t>
                          </a:r>
                          <a:endParaRPr lang="en-GB" sz="1600" dirty="0"/>
                        </a:p>
                      </a:txBody>
                      <a:tcPr/>
                    </a:tc>
                    <a:tc>
                      <a:txBody>
                        <a:bodyPr/>
                        <a:lstStyle/>
                        <a:p>
                          <a:r>
                            <a:rPr lang="en-GB" sz="1600" dirty="0" smtClean="0"/>
                            <a:t>Permeability, porosity, Sw</a:t>
                          </a:r>
                          <a:endParaRPr lang="en-GB" sz="1600" dirty="0"/>
                        </a:p>
                      </a:txBody>
                      <a:tcPr/>
                    </a:tc>
                  </a:tr>
                  <a:tr h="335280">
                    <a:tc>
                      <a:txBody>
                        <a:bodyPr/>
                        <a:lstStyle/>
                        <a:p>
                          <a:r>
                            <a:rPr lang="en-GB" sz="1600" dirty="0" smtClean="0"/>
                            <a:t>Number of integration steps</a:t>
                          </a:r>
                          <a:endParaRPr lang="en-GB" sz="1600" dirty="0"/>
                        </a:p>
                      </a:txBody>
                      <a:tcPr/>
                    </a:tc>
                    <a:tc>
                      <a:txBody>
                        <a:bodyPr/>
                        <a:lstStyle/>
                        <a:p>
                          <a:r>
                            <a:rPr lang="en-GB" sz="1600" dirty="0" smtClean="0"/>
                            <a:t>16</a:t>
                          </a:r>
                          <a:endParaRPr lang="en-GB" sz="1600" dirty="0"/>
                        </a:p>
                      </a:txBody>
                      <a:tcPr/>
                    </a:tc>
                  </a:tr>
                </a:tbl>
              </a:graphicData>
            </a:graphic>
          </p:graphicFrame>
        </mc:Fallback>
      </mc:AlternateContent>
    </p:spTree>
    <p:extLst>
      <p:ext uri="{BB962C8B-B14F-4D97-AF65-F5344CB8AC3E}">
        <p14:creationId xmlns:p14="http://schemas.microsoft.com/office/powerpoint/2010/main" val="703978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59632" y="836712"/>
            <a:ext cx="7272808" cy="1143000"/>
          </a:xfrm>
        </p:spPr>
        <p:txBody>
          <a:bodyPr/>
          <a:lstStyle/>
          <a:p>
            <a:pPr marL="457200" indent="-457200" algn="ctr">
              <a:buFont typeface="Wingdings" panose="05000000000000000000" pitchFamily="2" charset="2"/>
              <a:buChar char="Ø"/>
            </a:pPr>
            <a:r>
              <a:rPr lang="en-GB" sz="2400" dirty="0"/>
              <a:t>Reference permeability model for Electromagnetic HM experiment</a:t>
            </a:r>
          </a:p>
        </p:txBody>
      </p:sp>
      <p:pic>
        <p:nvPicPr>
          <p:cNvPr id="29" name="Picture 28"/>
          <p:cNvPicPr/>
          <p:nvPr/>
        </p:nvPicPr>
        <p:blipFill>
          <a:blip r:embed="rId2"/>
          <a:stretch>
            <a:fillRect/>
          </a:stretch>
        </p:blipFill>
        <p:spPr>
          <a:xfrm>
            <a:off x="4788024" y="1916832"/>
            <a:ext cx="3528392" cy="2376264"/>
          </a:xfrm>
          <a:prstGeom prst="rect">
            <a:avLst/>
          </a:prstGeom>
        </p:spPr>
      </p:pic>
      <p:pic>
        <p:nvPicPr>
          <p:cNvPr id="30" name="Picture 29"/>
          <p:cNvPicPr/>
          <p:nvPr/>
        </p:nvPicPr>
        <p:blipFill>
          <a:blip r:embed="rId3"/>
          <a:stretch>
            <a:fillRect/>
          </a:stretch>
        </p:blipFill>
        <p:spPr>
          <a:xfrm>
            <a:off x="704739" y="1925588"/>
            <a:ext cx="3816424" cy="2808312"/>
          </a:xfrm>
          <a:prstGeom prst="rect">
            <a:avLst/>
          </a:prstGeom>
        </p:spPr>
      </p:pic>
      <p:sp>
        <p:nvSpPr>
          <p:cNvPr id="3" name="TextBox 2"/>
          <p:cNvSpPr txBox="1"/>
          <p:nvPr/>
        </p:nvSpPr>
        <p:spPr>
          <a:xfrm>
            <a:off x="379231" y="5157192"/>
            <a:ext cx="867645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3D permeability field of the true Gaussian synthetic model showing the two well locations and (b) 2D permeability field of the true Gaussian synthetic model showing the two well locations </a:t>
            </a:r>
            <a:endParaRPr lang="en-GB" dirty="0">
              <a:latin typeface="Times New Roman" panose="02020603050405020304" pitchFamily="18" charset="0"/>
              <a:cs typeface="Times New Roman" panose="02020603050405020304" pitchFamily="18" charset="0"/>
            </a:endParaRPr>
          </a:p>
        </p:txBody>
      </p:sp>
      <p:sp>
        <p:nvSpPr>
          <p:cNvPr id="8"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36</a:t>
            </a:fld>
            <a:endParaRPr lang="en-GB" sz="1800" b="1" dirty="0">
              <a:solidFill>
                <a:srgbClr val="FF0000"/>
              </a:solidFill>
            </a:endParaRPr>
          </a:p>
        </p:txBody>
      </p:sp>
      <p:sp>
        <p:nvSpPr>
          <p:cNvPr id="2" name="TextBox 1"/>
          <p:cNvSpPr txBox="1"/>
          <p:nvPr/>
        </p:nvSpPr>
        <p:spPr>
          <a:xfrm>
            <a:off x="1871700" y="4445099"/>
            <a:ext cx="1224136"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(a)</a:t>
            </a:r>
          </a:p>
        </p:txBody>
      </p:sp>
      <p:sp>
        <p:nvSpPr>
          <p:cNvPr id="9" name="TextBox 8"/>
          <p:cNvSpPr txBox="1"/>
          <p:nvPr/>
        </p:nvSpPr>
        <p:spPr>
          <a:xfrm>
            <a:off x="5724128" y="4451548"/>
            <a:ext cx="1224136" cy="369332"/>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924875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Conductivity reconstructed from Low-frequency EM data</a:t>
            </a:r>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37</a:t>
            </a:fld>
            <a:endParaRPr lang="en-GB" sz="1800" b="1" dirty="0">
              <a:solidFill>
                <a:srgbClr val="FF0000"/>
              </a:solidFill>
            </a:endParaRPr>
          </a:p>
        </p:txBody>
      </p:sp>
      <p:pic>
        <p:nvPicPr>
          <p:cNvPr id="2" name="Picture 1"/>
          <p:cNvPicPr>
            <a:picLocks noChangeAspect="1"/>
          </p:cNvPicPr>
          <p:nvPr/>
        </p:nvPicPr>
        <p:blipFill>
          <a:blip r:embed="rId2"/>
          <a:stretch>
            <a:fillRect/>
          </a:stretch>
        </p:blipFill>
        <p:spPr>
          <a:xfrm>
            <a:off x="1763688" y="1965995"/>
            <a:ext cx="4752528" cy="3486563"/>
          </a:xfrm>
          <a:prstGeom prst="rect">
            <a:avLst/>
          </a:prstGeom>
        </p:spPr>
      </p:pic>
      <p:pic>
        <p:nvPicPr>
          <p:cNvPr id="7" name="Picture 6"/>
          <p:cNvPicPr/>
          <p:nvPr/>
        </p:nvPicPr>
        <p:blipFill>
          <a:blip r:embed="rId3"/>
          <a:stretch>
            <a:fillRect/>
          </a:stretch>
        </p:blipFill>
        <p:spPr>
          <a:xfrm>
            <a:off x="3384910" y="5796781"/>
            <a:ext cx="1510084" cy="409069"/>
          </a:xfrm>
          <a:prstGeom prst="rect">
            <a:avLst/>
          </a:prstGeom>
        </p:spPr>
      </p:pic>
      <p:sp>
        <p:nvSpPr>
          <p:cNvPr id="3" name="TextBox 2"/>
          <p:cNvSpPr txBox="1"/>
          <p:nvPr/>
        </p:nvSpPr>
        <p:spPr>
          <a:xfrm>
            <a:off x="1725800" y="5441286"/>
            <a:ext cx="4464496" cy="369332"/>
          </a:xfrm>
          <a:prstGeom prst="rect">
            <a:avLst/>
          </a:prstGeom>
          <a:noFill/>
        </p:spPr>
        <p:txBody>
          <a:bodyPr wrap="square" rtlCol="0">
            <a:spAutoFit/>
          </a:bodyPr>
          <a:lstStyle/>
          <a:p>
            <a:r>
              <a:rPr lang="en-GB" dirty="0"/>
              <a:t>                   </a:t>
            </a:r>
            <a:r>
              <a:rPr lang="en-GB" sz="1600" dirty="0"/>
              <a:t>(a)                                (b)</a:t>
            </a:r>
          </a:p>
        </p:txBody>
      </p:sp>
      <p:sp>
        <p:nvSpPr>
          <p:cNvPr id="6" name="TextBox 5"/>
          <p:cNvSpPr txBox="1"/>
          <p:nvPr/>
        </p:nvSpPr>
        <p:spPr>
          <a:xfrm>
            <a:off x="395536" y="6205850"/>
            <a:ext cx="8064896"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2D-view conductivity plume: (a) True water conductivity distribution of the reference/true reservoir, (b) Reconstructed conductivity profile </a:t>
            </a:r>
          </a:p>
        </p:txBody>
      </p:sp>
    </p:spTree>
    <p:extLst>
      <p:ext uri="{BB962C8B-B14F-4D97-AF65-F5344CB8AC3E}">
        <p14:creationId xmlns:p14="http://schemas.microsoft.com/office/powerpoint/2010/main" val="2462227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Conductivity reconstructed from Low-frequency EM data</a:t>
            </a:r>
          </a:p>
        </p:txBody>
      </p:sp>
      <p:sp>
        <p:nvSpPr>
          <p:cNvPr id="5"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38</a:t>
            </a:fld>
            <a:endParaRPr lang="en-GB" sz="1800" b="1" dirty="0">
              <a:solidFill>
                <a:srgbClr val="FF0000"/>
              </a:solidFill>
            </a:endParaRPr>
          </a:p>
        </p:txBody>
      </p:sp>
      <p:pic>
        <p:nvPicPr>
          <p:cNvPr id="8" name="Paper2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1680" y="2276872"/>
            <a:ext cx="6002131" cy="3018780"/>
          </a:xfrm>
          <a:prstGeom prst="rect">
            <a:avLst/>
          </a:prstGeom>
        </p:spPr>
      </p:pic>
    </p:spTree>
    <p:extLst>
      <p:ext uri="{BB962C8B-B14F-4D97-AF65-F5344CB8AC3E}">
        <p14:creationId xmlns:p14="http://schemas.microsoft.com/office/powerpoint/2010/main" val="151864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Water saturation inferred from conductivity</a:t>
            </a:r>
          </a:p>
        </p:txBody>
      </p:sp>
      <p:sp>
        <p:nvSpPr>
          <p:cNvPr id="6" name="Slide Number Placeholder 4"/>
          <p:cNvSpPr>
            <a:spLocks noGrp="1"/>
          </p:cNvSpPr>
          <p:nvPr>
            <p:ph type="sldNum" sz="quarter" idx="12"/>
          </p:nvPr>
        </p:nvSpPr>
        <p:spPr>
          <a:xfrm>
            <a:off x="6804248" y="6459761"/>
            <a:ext cx="2133600" cy="365125"/>
          </a:xfrm>
        </p:spPr>
        <p:txBody>
          <a:bodyPr/>
          <a:lstStyle/>
          <a:p>
            <a:fld id="{F758A139-7ABE-46A1-B082-C2C77667394C}" type="slidenum">
              <a:rPr lang="en-GB" sz="1800" b="1" smtClean="0">
                <a:solidFill>
                  <a:srgbClr val="FF0000"/>
                </a:solidFill>
              </a:rPr>
              <a:pPr/>
              <a:t>39</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2125454" y="2051720"/>
            <a:ext cx="4320480" cy="3511524"/>
          </a:xfrm>
          <a:prstGeom prst="rect">
            <a:avLst/>
          </a:prstGeom>
        </p:spPr>
      </p:pic>
      <p:sp>
        <p:nvSpPr>
          <p:cNvPr id="4" name="TextBox 3"/>
          <p:cNvSpPr txBox="1"/>
          <p:nvPr/>
        </p:nvSpPr>
        <p:spPr>
          <a:xfrm>
            <a:off x="1369370" y="5542343"/>
            <a:ext cx="5832648"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                             (a)                                               (b)</a:t>
            </a:r>
          </a:p>
        </p:txBody>
      </p:sp>
      <p:sp>
        <p:nvSpPr>
          <p:cNvPr id="7" name="TextBox 6"/>
          <p:cNvSpPr txBox="1"/>
          <p:nvPr/>
        </p:nvSpPr>
        <p:spPr>
          <a:xfrm>
            <a:off x="523284" y="6215826"/>
            <a:ext cx="7344816"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(a) Reconstructed conductivity profile, (b) Equivalent water saturation distribution of the reconstructed conductivity profile using Archie’s law.</a:t>
            </a:r>
          </a:p>
        </p:txBody>
      </p:sp>
      <p:pic>
        <p:nvPicPr>
          <p:cNvPr id="10" name="Picture 9"/>
          <p:cNvPicPr/>
          <p:nvPr/>
        </p:nvPicPr>
        <p:blipFill>
          <a:blip r:embed="rId3"/>
          <a:stretch>
            <a:fillRect/>
          </a:stretch>
        </p:blipFill>
        <p:spPr>
          <a:xfrm>
            <a:off x="3423681" y="5604956"/>
            <a:ext cx="1724025" cy="610870"/>
          </a:xfrm>
          <a:prstGeom prst="rect">
            <a:avLst/>
          </a:prstGeom>
        </p:spPr>
      </p:pic>
    </p:spTree>
    <p:extLst>
      <p:ext uri="{BB962C8B-B14F-4D97-AF65-F5344CB8AC3E}">
        <p14:creationId xmlns:p14="http://schemas.microsoft.com/office/powerpoint/2010/main" val="83534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03648" y="404664"/>
            <a:ext cx="5842992" cy="1143000"/>
          </a:xfrm>
        </p:spPr>
        <p:txBody>
          <a:bodyPr/>
          <a:lstStyle/>
          <a:p>
            <a:pPr marL="457200" indent="-457200" algn="ctr">
              <a:buFont typeface="Wingdings" panose="05000000000000000000" pitchFamily="2" charset="2"/>
              <a:buChar char="Ø"/>
            </a:pPr>
            <a:r>
              <a:rPr lang="en-GB" sz="2400" dirty="0"/>
              <a:t>Background</a:t>
            </a:r>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4</a:t>
            </a:fld>
            <a:endParaRPr lang="en-GB" sz="1800" b="1" dirty="0">
              <a:solidFill>
                <a:srgbClr val="FF0000"/>
              </a:solidFill>
            </a:endParaRPr>
          </a:p>
        </p:txBody>
      </p:sp>
      <p:sp>
        <p:nvSpPr>
          <p:cNvPr id="5" name="Rectangle 3"/>
          <p:cNvSpPr txBox="1">
            <a:spLocks noChangeArrowheads="1"/>
          </p:cNvSpPr>
          <p:nvPr/>
        </p:nvSpPr>
        <p:spPr bwMode="auto">
          <a:xfrm>
            <a:off x="242045" y="1253133"/>
            <a:ext cx="8568952"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altLang="en-US" sz="1800" b="1" dirty="0">
                <a:latin typeface="Times New Roman" panose="02020603050405020304" pitchFamily="18" charset="0"/>
                <a:cs typeface="Times New Roman" panose="02020603050405020304" pitchFamily="18" charset="0"/>
              </a:rPr>
              <a:t>History matching</a:t>
            </a:r>
          </a:p>
          <a:p>
            <a:r>
              <a:rPr lang="en-GB" altLang="en-US" sz="1800" b="1" dirty="0">
                <a:latin typeface="Times New Roman" panose="02020603050405020304" pitchFamily="18" charset="0"/>
                <a:cs typeface="Times New Roman" panose="02020603050405020304" pitchFamily="18" charset="0"/>
              </a:rPr>
              <a:t>Inverse Problem: given specific observations (i.e.: real pressure &amp; production data), infer information about model parameters (porosity &amp; permeability).</a:t>
            </a:r>
          </a:p>
          <a:p>
            <a:r>
              <a:rPr lang="en-GB" altLang="en-US" sz="1800" b="1" dirty="0">
                <a:latin typeface="Times New Roman" panose="02020603050405020304" pitchFamily="18" charset="0"/>
                <a:cs typeface="Times New Roman" panose="02020603050405020304" pitchFamily="18" charset="0"/>
              </a:rPr>
              <a:t>The number of observations are finite and the data always contains measurement errors.</a:t>
            </a:r>
          </a:p>
          <a:p>
            <a:r>
              <a:rPr lang="en-GB" altLang="en-US" sz="1800" b="1">
                <a:latin typeface="Times New Roman" panose="02020603050405020304" pitchFamily="18" charset="0"/>
                <a:cs typeface="Times New Roman" panose="02020603050405020304" pitchFamily="18" charset="0"/>
              </a:rPr>
              <a:t>Constraining </a:t>
            </a:r>
            <a:r>
              <a:rPr lang="en-GB" altLang="en-US" sz="1800" b="1" dirty="0">
                <a:latin typeface="Times New Roman" panose="02020603050405020304" pitchFamily="18" charset="0"/>
                <a:cs typeface="Times New Roman" panose="02020603050405020304" pitchFamily="18" charset="0"/>
              </a:rPr>
              <a:t>the outputs from a reservoir simulator (i.e.: simulated pressure &amp; production data) by changing the uncertain model parameters to mimic the observations is known as History matching.</a:t>
            </a:r>
          </a:p>
          <a:p>
            <a:endParaRPr lang="en-GB" altLang="en-US" sz="1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043609" y="3717032"/>
            <a:ext cx="7992888" cy="2169825"/>
          </a:xfrm>
          <a:prstGeom prst="rect">
            <a:avLst/>
          </a:prstGeom>
        </p:spPr>
        <p:txBody>
          <a:bodyPr wrap="square">
            <a:spAutoFit/>
          </a:bodyPr>
          <a:lstStyle/>
          <a:p>
            <a:pPr marL="800100" lvl="1" indent="-342900">
              <a:lnSpc>
                <a:spcPct val="150000"/>
              </a:lnSpc>
              <a:buFont typeface="+mj-lt"/>
              <a:buAutoNum type="arabicPeriod"/>
            </a:pPr>
            <a:r>
              <a:rPr lang="en-GB" altLang="en-US" b="1" dirty="0">
                <a:latin typeface="Times New Roman" panose="02020603050405020304" pitchFamily="18" charset="0"/>
                <a:cs typeface="Times New Roman" panose="02020603050405020304" pitchFamily="18" charset="0"/>
              </a:rPr>
              <a:t>Maintain geological realism.</a:t>
            </a:r>
          </a:p>
          <a:p>
            <a:pPr marL="800100" lvl="1" indent="-342900">
              <a:lnSpc>
                <a:spcPct val="150000"/>
              </a:lnSpc>
              <a:buFont typeface="+mj-lt"/>
              <a:buAutoNum type="arabicPeriod"/>
            </a:pPr>
            <a:r>
              <a:rPr lang="en-GB" altLang="en-US" b="1" dirty="0">
                <a:latin typeface="Times New Roman" panose="02020603050405020304" pitchFamily="18" charset="0"/>
                <a:cs typeface="Times New Roman" panose="02020603050405020304" pitchFamily="18" charset="0"/>
              </a:rPr>
              <a:t>Be conceptually understandable to the user and management given a reasonable amount of training.</a:t>
            </a:r>
          </a:p>
          <a:p>
            <a:pPr marL="800100" lvl="1" indent="-342900">
              <a:lnSpc>
                <a:spcPct val="150000"/>
              </a:lnSpc>
              <a:buFont typeface="+mj-lt"/>
              <a:buAutoNum type="arabicPeriod"/>
            </a:pPr>
            <a:r>
              <a:rPr lang="en-GB" altLang="en-US" b="1" dirty="0">
                <a:latin typeface="Times New Roman" panose="02020603050405020304" pitchFamily="18" charset="0"/>
                <a:cs typeface="Times New Roman" panose="02020603050405020304" pitchFamily="18" charset="0"/>
              </a:rPr>
              <a:t>Have predictive power not just in terms of matching future field production but in terms of the physics of the system.</a:t>
            </a:r>
          </a:p>
        </p:txBody>
      </p:sp>
    </p:spTree>
    <p:extLst>
      <p:ext uri="{BB962C8B-B14F-4D97-AF65-F5344CB8AC3E}">
        <p14:creationId xmlns:p14="http://schemas.microsoft.com/office/powerpoint/2010/main" val="1950582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 y="799945"/>
            <a:ext cx="8198568" cy="1143000"/>
          </a:xfrm>
        </p:spPr>
        <p:txBody>
          <a:bodyPr/>
          <a:lstStyle/>
          <a:p>
            <a:pPr marL="457200" indent="-457200" algn="ctr">
              <a:buFont typeface="Wingdings" panose="05000000000000000000" pitchFamily="2" charset="2"/>
              <a:buChar char="Ø"/>
            </a:pPr>
            <a:r>
              <a:rPr lang="en-GB" sz="2400" dirty="0"/>
              <a:t>Covariance Localisation Matrix</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40</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2123728" y="1565270"/>
            <a:ext cx="4183124" cy="3699451"/>
          </a:xfrm>
          <a:prstGeom prst="rect">
            <a:avLst/>
          </a:prstGeom>
        </p:spPr>
      </p:pic>
      <p:sp>
        <p:nvSpPr>
          <p:cNvPr id="4" name="TextBox 3"/>
          <p:cNvSpPr txBox="1"/>
          <p:nvPr/>
        </p:nvSpPr>
        <p:spPr>
          <a:xfrm>
            <a:off x="345343" y="5227029"/>
            <a:ext cx="7416824" cy="338554"/>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                                              (a)                      (b)                      (c)</a:t>
            </a:r>
          </a:p>
        </p:txBody>
      </p:sp>
      <p:pic>
        <p:nvPicPr>
          <p:cNvPr id="11" name="Picture 10"/>
          <p:cNvPicPr/>
          <p:nvPr/>
        </p:nvPicPr>
        <p:blipFill>
          <a:blip r:embed="rId3"/>
          <a:stretch>
            <a:fillRect/>
          </a:stretch>
        </p:blipFill>
        <p:spPr>
          <a:xfrm>
            <a:off x="3434259" y="5482349"/>
            <a:ext cx="1562062" cy="421216"/>
          </a:xfrm>
          <a:prstGeom prst="rect">
            <a:avLst/>
          </a:prstGeom>
        </p:spPr>
      </p:pic>
      <p:sp>
        <p:nvSpPr>
          <p:cNvPr id="12" name="TextBox 11"/>
          <p:cNvSpPr txBox="1"/>
          <p:nvPr/>
        </p:nvSpPr>
        <p:spPr>
          <a:xfrm>
            <a:off x="345343" y="5935133"/>
            <a:ext cx="8547273"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(a) Correlation function from 5</a:t>
            </a:r>
            <a:r>
              <a:rPr lang="en-GB" sz="1600" baseline="30000" dirty="0">
                <a:latin typeface="Times New Roman" panose="02020603050405020304" pitchFamily="18" charset="0"/>
                <a:cs typeface="Times New Roman" panose="02020603050405020304" pitchFamily="18" charset="0"/>
              </a:rPr>
              <a:t>th</a:t>
            </a:r>
            <a:r>
              <a:rPr lang="en-GB" sz="1600" dirty="0">
                <a:latin typeface="Times New Roman" panose="02020603050405020304" pitchFamily="18" charset="0"/>
                <a:cs typeface="Times New Roman" panose="02020603050405020304" pitchFamily="18" charset="0"/>
              </a:rPr>
              <a:t> order </a:t>
            </a:r>
            <a:r>
              <a:rPr lang="en-GB" sz="1600" dirty="0" err="1">
                <a:latin typeface="Times New Roman" panose="02020603050405020304" pitchFamily="18" charset="0"/>
                <a:cs typeface="Times New Roman" panose="02020603050405020304" pitchFamily="18" charset="0"/>
              </a:rPr>
              <a:t>Gaspari</a:t>
            </a:r>
            <a:r>
              <a:rPr lang="en-GB" sz="1600" dirty="0">
                <a:latin typeface="Times New Roman" panose="02020603050405020304" pitchFamily="18" charset="0"/>
                <a:cs typeface="Times New Roman" panose="02020603050405020304" pitchFamily="18" charset="0"/>
              </a:rPr>
              <a:t> –Cohn matrix, (b) Correlation function (sensitivity functions) from our non-linear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solver and (c) Correlation function arriving from the combination of both approaches</a:t>
            </a:r>
          </a:p>
        </p:txBody>
      </p:sp>
    </p:spTree>
    <p:extLst>
      <p:ext uri="{BB962C8B-B14F-4D97-AF65-F5344CB8AC3E}">
        <p14:creationId xmlns:p14="http://schemas.microsoft.com/office/powerpoint/2010/main" val="531976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64" y="815279"/>
            <a:ext cx="8198568" cy="1143000"/>
          </a:xfrm>
        </p:spPr>
        <p:txBody>
          <a:bodyPr/>
          <a:lstStyle/>
          <a:p>
            <a:pPr marL="457200" indent="-457200" algn="ctr">
              <a:buFont typeface="Wingdings" panose="05000000000000000000" pitchFamily="2" charset="2"/>
              <a:buChar char="Ø"/>
            </a:pPr>
            <a:r>
              <a:rPr lang="en-GB" sz="2400" dirty="0"/>
              <a:t>RMS Evolution of EM inversion to Conductivity</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41</a:t>
            </a:fld>
            <a:endParaRPr lang="en-GB" sz="1800" b="1" dirty="0">
              <a:solidFill>
                <a:srgbClr val="FF0000"/>
              </a:solidFill>
            </a:endParaRPr>
          </a:p>
        </p:txBody>
      </p:sp>
      <p:pic>
        <p:nvPicPr>
          <p:cNvPr id="11" name="Picture 10"/>
          <p:cNvPicPr/>
          <p:nvPr/>
        </p:nvPicPr>
        <p:blipFill>
          <a:blip r:embed="rId2"/>
          <a:stretch>
            <a:fillRect/>
          </a:stretch>
        </p:blipFill>
        <p:spPr>
          <a:xfrm>
            <a:off x="251520" y="1700808"/>
            <a:ext cx="3246512" cy="2477274"/>
          </a:xfrm>
          <a:prstGeom prst="rect">
            <a:avLst/>
          </a:prstGeom>
        </p:spPr>
      </p:pic>
      <p:pic>
        <p:nvPicPr>
          <p:cNvPr id="12" name="Picture 11"/>
          <p:cNvPicPr/>
          <p:nvPr/>
        </p:nvPicPr>
        <p:blipFill>
          <a:blip r:embed="rId3" cstate="print"/>
          <a:stretch>
            <a:fillRect/>
          </a:stretch>
        </p:blipFill>
        <p:spPr>
          <a:xfrm>
            <a:off x="4952479" y="1700808"/>
            <a:ext cx="3275965" cy="2477274"/>
          </a:xfrm>
          <a:prstGeom prst="rect">
            <a:avLst/>
          </a:prstGeom>
        </p:spPr>
      </p:pic>
      <p:sp>
        <p:nvSpPr>
          <p:cNvPr id="3" name="TextBox 2"/>
          <p:cNvSpPr txBox="1"/>
          <p:nvPr/>
        </p:nvSpPr>
        <p:spPr>
          <a:xfrm>
            <a:off x="667905" y="4293096"/>
            <a:ext cx="2830127" cy="1077218"/>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(A)-RMS evolution during the conductivity reconstruction of the EM data from the sources to receivers.</a:t>
            </a:r>
          </a:p>
        </p:txBody>
      </p:sp>
      <p:sp>
        <p:nvSpPr>
          <p:cNvPr id="13" name="TextBox 12"/>
          <p:cNvSpPr txBox="1"/>
          <p:nvPr/>
        </p:nvSpPr>
        <p:spPr>
          <a:xfrm>
            <a:off x="5138136" y="4296593"/>
            <a:ext cx="3548664"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(B)-</a:t>
            </a:r>
            <a:r>
              <a:rPr lang="en-GB" sz="1600" dirty="0"/>
              <a:t>RMS function evolution of the reconstructed conductivity profile</a:t>
            </a:r>
            <a:r>
              <a:rPr lang="en-GB" sz="1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84084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49288"/>
            <a:ext cx="8198568" cy="1143000"/>
          </a:xfrm>
        </p:spPr>
        <p:txBody>
          <a:bodyPr/>
          <a:lstStyle/>
          <a:p>
            <a:pPr marL="457200" indent="-457200" algn="ctr">
              <a:buFont typeface="Wingdings" panose="05000000000000000000" pitchFamily="2" charset="2"/>
              <a:buChar char="Ø"/>
            </a:pPr>
            <a:r>
              <a:rPr lang="en-GB" sz="2400" dirty="0"/>
              <a:t>production-data response</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42</a:t>
            </a:fld>
            <a:endParaRPr lang="en-GB" sz="1800" b="1" dirty="0">
              <a:solidFill>
                <a:srgbClr val="FF0000"/>
              </a:solidFill>
            </a:endParaRPr>
          </a:p>
        </p:txBody>
      </p:sp>
      <p:pic>
        <p:nvPicPr>
          <p:cNvPr id="11" name="Picture 10"/>
          <p:cNvPicPr/>
          <p:nvPr/>
        </p:nvPicPr>
        <p:blipFill>
          <a:blip r:embed="rId2"/>
          <a:stretch>
            <a:fillRect/>
          </a:stretch>
        </p:blipFill>
        <p:spPr>
          <a:xfrm>
            <a:off x="539552" y="1628800"/>
            <a:ext cx="2778125" cy="2245995"/>
          </a:xfrm>
          <a:prstGeom prst="rect">
            <a:avLst/>
          </a:prstGeom>
        </p:spPr>
      </p:pic>
      <p:pic>
        <p:nvPicPr>
          <p:cNvPr id="12" name="Picture 11"/>
          <p:cNvPicPr/>
          <p:nvPr/>
        </p:nvPicPr>
        <p:blipFill>
          <a:blip r:embed="rId3"/>
          <a:stretch>
            <a:fillRect/>
          </a:stretch>
        </p:blipFill>
        <p:spPr>
          <a:xfrm>
            <a:off x="4543524" y="1628800"/>
            <a:ext cx="2752725" cy="2245994"/>
          </a:xfrm>
          <a:prstGeom prst="rect">
            <a:avLst/>
          </a:prstGeom>
        </p:spPr>
      </p:pic>
      <p:pic>
        <p:nvPicPr>
          <p:cNvPr id="13" name="Picture 12"/>
          <p:cNvPicPr/>
          <p:nvPr/>
        </p:nvPicPr>
        <p:blipFill>
          <a:blip r:embed="rId4"/>
          <a:stretch>
            <a:fillRect/>
          </a:stretch>
        </p:blipFill>
        <p:spPr>
          <a:xfrm>
            <a:off x="611560" y="4005064"/>
            <a:ext cx="2792730" cy="2219325"/>
          </a:xfrm>
          <a:prstGeom prst="rect">
            <a:avLst/>
          </a:prstGeom>
        </p:spPr>
      </p:pic>
      <p:pic>
        <p:nvPicPr>
          <p:cNvPr id="14" name="Picture 13"/>
          <p:cNvPicPr/>
          <p:nvPr/>
        </p:nvPicPr>
        <p:blipFill>
          <a:blip r:embed="rId5" cstate="print"/>
          <a:stretch>
            <a:fillRect/>
          </a:stretch>
        </p:blipFill>
        <p:spPr>
          <a:xfrm>
            <a:off x="4788024" y="4005064"/>
            <a:ext cx="2699385" cy="2219325"/>
          </a:xfrm>
          <a:prstGeom prst="rect">
            <a:avLst/>
          </a:prstGeom>
        </p:spPr>
      </p:pic>
    </p:spTree>
    <p:extLst>
      <p:ext uri="{BB962C8B-B14F-4D97-AF65-F5344CB8AC3E}">
        <p14:creationId xmlns:p14="http://schemas.microsoft.com/office/powerpoint/2010/main" val="1069174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776722"/>
            <a:ext cx="8198568" cy="1143000"/>
          </a:xfrm>
        </p:spPr>
        <p:txBody>
          <a:bodyPr/>
          <a:lstStyle/>
          <a:p>
            <a:pPr marL="457200" indent="-457200" algn="ctr">
              <a:buFont typeface="Wingdings" panose="05000000000000000000" pitchFamily="2" charset="2"/>
              <a:buChar char="Ø"/>
            </a:pPr>
            <a:r>
              <a:rPr lang="en-GB" sz="2400" dirty="0"/>
              <a:t>production-data response Cont’d</a:t>
            </a:r>
          </a:p>
        </p:txBody>
      </p:sp>
      <p:sp>
        <p:nvSpPr>
          <p:cNvPr id="5" name="Slide Number Placeholder 4"/>
          <p:cNvSpPr>
            <a:spLocks noGrp="1"/>
          </p:cNvSpPr>
          <p:nvPr>
            <p:ph type="sldNum" sz="quarter" idx="12"/>
          </p:nvPr>
        </p:nvSpPr>
        <p:spPr>
          <a:xfrm>
            <a:off x="8639716" y="6528407"/>
            <a:ext cx="467544" cy="365125"/>
          </a:xfrm>
        </p:spPr>
        <p:txBody>
          <a:bodyPr/>
          <a:lstStyle/>
          <a:p>
            <a:fld id="{F758A139-7ABE-46A1-B082-C2C77667394C}" type="slidenum">
              <a:rPr lang="en-GB" sz="1000" b="1" smtClean="0">
                <a:solidFill>
                  <a:srgbClr val="FF0000"/>
                </a:solidFill>
              </a:rPr>
              <a:pPr/>
              <a:t>43</a:t>
            </a:fld>
            <a:endParaRPr lang="en-GB" sz="1000" b="1" dirty="0">
              <a:solidFill>
                <a:srgbClr val="FF0000"/>
              </a:solidFill>
            </a:endParaRPr>
          </a:p>
        </p:txBody>
      </p:sp>
      <p:pic>
        <p:nvPicPr>
          <p:cNvPr id="11" name="Picture 10"/>
          <p:cNvPicPr/>
          <p:nvPr/>
        </p:nvPicPr>
        <p:blipFill>
          <a:blip r:embed="rId2"/>
          <a:stretch>
            <a:fillRect/>
          </a:stretch>
        </p:blipFill>
        <p:spPr>
          <a:xfrm>
            <a:off x="73941" y="1628801"/>
            <a:ext cx="2880320" cy="1656184"/>
          </a:xfrm>
          <a:prstGeom prst="rect">
            <a:avLst/>
          </a:prstGeom>
        </p:spPr>
      </p:pic>
      <p:pic>
        <p:nvPicPr>
          <p:cNvPr id="12" name="Picture 11"/>
          <p:cNvPicPr/>
          <p:nvPr/>
        </p:nvPicPr>
        <p:blipFill>
          <a:blip r:embed="rId3"/>
          <a:stretch>
            <a:fillRect/>
          </a:stretch>
        </p:blipFill>
        <p:spPr>
          <a:xfrm>
            <a:off x="2978780" y="1628800"/>
            <a:ext cx="3024336" cy="1656185"/>
          </a:xfrm>
          <a:prstGeom prst="rect">
            <a:avLst/>
          </a:prstGeom>
        </p:spPr>
      </p:pic>
      <p:pic>
        <p:nvPicPr>
          <p:cNvPr id="13" name="Picture 12"/>
          <p:cNvPicPr/>
          <p:nvPr/>
        </p:nvPicPr>
        <p:blipFill>
          <a:blip r:embed="rId4"/>
          <a:stretch>
            <a:fillRect/>
          </a:stretch>
        </p:blipFill>
        <p:spPr>
          <a:xfrm>
            <a:off x="6022846" y="1578952"/>
            <a:ext cx="3013650" cy="1706033"/>
          </a:xfrm>
          <a:prstGeom prst="rect">
            <a:avLst/>
          </a:prstGeom>
        </p:spPr>
      </p:pic>
      <p:pic>
        <p:nvPicPr>
          <p:cNvPr id="14" name="Picture 13"/>
          <p:cNvPicPr/>
          <p:nvPr/>
        </p:nvPicPr>
        <p:blipFill>
          <a:blip r:embed="rId5"/>
          <a:stretch>
            <a:fillRect/>
          </a:stretch>
        </p:blipFill>
        <p:spPr>
          <a:xfrm>
            <a:off x="73941" y="5161386"/>
            <a:ext cx="2880320" cy="1514976"/>
          </a:xfrm>
          <a:prstGeom prst="rect">
            <a:avLst/>
          </a:prstGeom>
        </p:spPr>
      </p:pic>
      <p:pic>
        <p:nvPicPr>
          <p:cNvPr id="15" name="Picture 14"/>
          <p:cNvPicPr/>
          <p:nvPr/>
        </p:nvPicPr>
        <p:blipFill>
          <a:blip r:embed="rId6"/>
          <a:stretch>
            <a:fillRect/>
          </a:stretch>
        </p:blipFill>
        <p:spPr>
          <a:xfrm>
            <a:off x="2978781" y="3527132"/>
            <a:ext cx="3044066" cy="1514976"/>
          </a:xfrm>
          <a:prstGeom prst="rect">
            <a:avLst/>
          </a:prstGeom>
        </p:spPr>
      </p:pic>
      <p:pic>
        <p:nvPicPr>
          <p:cNvPr id="16" name="Picture 15"/>
          <p:cNvPicPr/>
          <p:nvPr/>
        </p:nvPicPr>
        <p:blipFill>
          <a:blip r:embed="rId7"/>
          <a:stretch>
            <a:fillRect/>
          </a:stretch>
        </p:blipFill>
        <p:spPr>
          <a:xfrm>
            <a:off x="6126604" y="5161385"/>
            <a:ext cx="2909892" cy="1514977"/>
          </a:xfrm>
          <a:prstGeom prst="rect">
            <a:avLst/>
          </a:prstGeom>
        </p:spPr>
      </p:pic>
      <p:pic>
        <p:nvPicPr>
          <p:cNvPr id="17" name="Picture 16"/>
          <p:cNvPicPr/>
          <p:nvPr/>
        </p:nvPicPr>
        <p:blipFill>
          <a:blip r:embed="rId8"/>
          <a:stretch>
            <a:fillRect/>
          </a:stretch>
        </p:blipFill>
        <p:spPr>
          <a:xfrm>
            <a:off x="-9703" y="3526304"/>
            <a:ext cx="2904839" cy="1392949"/>
          </a:xfrm>
          <a:prstGeom prst="rect">
            <a:avLst/>
          </a:prstGeom>
        </p:spPr>
      </p:pic>
      <p:pic>
        <p:nvPicPr>
          <p:cNvPr id="18" name="Picture 17"/>
          <p:cNvPicPr/>
          <p:nvPr/>
        </p:nvPicPr>
        <p:blipFill>
          <a:blip r:embed="rId9"/>
          <a:stretch>
            <a:fillRect/>
          </a:stretch>
        </p:blipFill>
        <p:spPr>
          <a:xfrm>
            <a:off x="2978780" y="5183236"/>
            <a:ext cx="3024337" cy="1493126"/>
          </a:xfrm>
          <a:prstGeom prst="rect">
            <a:avLst/>
          </a:prstGeom>
        </p:spPr>
      </p:pic>
      <p:pic>
        <p:nvPicPr>
          <p:cNvPr id="19" name="Picture 18"/>
          <p:cNvPicPr/>
          <p:nvPr/>
        </p:nvPicPr>
        <p:blipFill>
          <a:blip r:embed="rId10"/>
          <a:stretch>
            <a:fillRect/>
          </a:stretch>
        </p:blipFill>
        <p:spPr>
          <a:xfrm>
            <a:off x="6003116" y="3527145"/>
            <a:ext cx="3008860" cy="1392108"/>
          </a:xfrm>
          <a:prstGeom prst="rect">
            <a:avLst/>
          </a:prstGeom>
        </p:spPr>
      </p:pic>
    </p:spTree>
    <p:extLst>
      <p:ext uri="{BB962C8B-B14F-4D97-AF65-F5344CB8AC3E}">
        <p14:creationId xmlns:p14="http://schemas.microsoft.com/office/powerpoint/2010/main" val="1465618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Water-saturation reconstruction from numerical experiments</a:t>
            </a: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44</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478344" y="2071401"/>
            <a:ext cx="5328592" cy="3224782"/>
          </a:xfrm>
          <a:prstGeom prst="rect">
            <a:avLst/>
          </a:prstGeom>
        </p:spPr>
      </p:pic>
      <p:sp>
        <p:nvSpPr>
          <p:cNvPr id="5" name="TextBox 4"/>
          <p:cNvSpPr txBox="1"/>
          <p:nvPr/>
        </p:nvSpPr>
        <p:spPr>
          <a:xfrm>
            <a:off x="1187624" y="5315864"/>
            <a:ext cx="6048672" cy="369332"/>
          </a:xfrm>
          <a:prstGeom prst="rect">
            <a:avLst/>
          </a:prstGeom>
          <a:noFill/>
        </p:spPr>
        <p:txBody>
          <a:bodyPr wrap="square" rtlCol="0">
            <a:spAutoFit/>
          </a:bodyPr>
          <a:lstStyle/>
          <a:p>
            <a:r>
              <a:rPr lang="en-GB" dirty="0"/>
              <a:t>            </a:t>
            </a:r>
            <a:r>
              <a:rPr lang="en-GB" sz="1600" dirty="0"/>
              <a:t>(a)                 (b)                       (c)                (d)</a:t>
            </a:r>
          </a:p>
        </p:txBody>
      </p:sp>
      <p:pic>
        <p:nvPicPr>
          <p:cNvPr id="8" name="Picture 7"/>
          <p:cNvPicPr/>
          <p:nvPr/>
        </p:nvPicPr>
        <p:blipFill>
          <a:blip r:embed="rId3"/>
          <a:stretch>
            <a:fillRect/>
          </a:stretch>
        </p:blipFill>
        <p:spPr>
          <a:xfrm>
            <a:off x="3275856" y="5677097"/>
            <a:ext cx="1634877" cy="495943"/>
          </a:xfrm>
          <a:prstGeom prst="rect">
            <a:avLst/>
          </a:prstGeom>
        </p:spPr>
      </p:pic>
      <p:sp>
        <p:nvSpPr>
          <p:cNvPr id="6" name="TextBox 5"/>
          <p:cNvSpPr txBox="1"/>
          <p:nvPr/>
        </p:nvSpPr>
        <p:spPr>
          <a:xfrm>
            <a:off x="169146" y="6046429"/>
            <a:ext cx="8435301"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Water saturation reconstruction of the various methods. (a) Initial model water saturation, (b) Water saturation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(d) Water saturation distribution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water saturation distribution reconstructed from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method</a:t>
            </a:r>
          </a:p>
        </p:txBody>
      </p:sp>
    </p:spTree>
    <p:extLst>
      <p:ext uri="{BB962C8B-B14F-4D97-AF65-F5344CB8AC3E}">
        <p14:creationId xmlns:p14="http://schemas.microsoft.com/office/powerpoint/2010/main" val="635414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Water-saturation reconstruction from numerical experiments-3D view</a:t>
            </a: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45</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835696" y="1959272"/>
            <a:ext cx="5209968" cy="3344569"/>
          </a:xfrm>
          <a:prstGeom prst="rect">
            <a:avLst/>
          </a:prstGeom>
        </p:spPr>
      </p:pic>
      <p:pic>
        <p:nvPicPr>
          <p:cNvPr id="7" name="Picture 6"/>
          <p:cNvPicPr/>
          <p:nvPr/>
        </p:nvPicPr>
        <p:blipFill>
          <a:blip r:embed="rId3"/>
          <a:stretch>
            <a:fillRect/>
          </a:stretch>
        </p:blipFill>
        <p:spPr>
          <a:xfrm>
            <a:off x="3726305" y="5253229"/>
            <a:ext cx="1428750" cy="506095"/>
          </a:xfrm>
          <a:prstGeom prst="rect">
            <a:avLst/>
          </a:prstGeom>
        </p:spPr>
      </p:pic>
      <p:sp>
        <p:nvSpPr>
          <p:cNvPr id="5" name="TextBox 4"/>
          <p:cNvSpPr txBox="1"/>
          <p:nvPr/>
        </p:nvSpPr>
        <p:spPr>
          <a:xfrm>
            <a:off x="153664" y="5711071"/>
            <a:ext cx="9001000" cy="830997"/>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3D Water saturation reconstruction of the various methods. (a) Initial model water saturation, (b) Water saturation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(d) Water saturation distribution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water saturation distribution reconstructed from </a:t>
            </a:r>
            <a:r>
              <a:rPr lang="en-GB" sz="1600" dirty="0" err="1">
                <a:latin typeface="Times New Roman" panose="02020603050405020304" pitchFamily="18" charset="0"/>
                <a:cs typeface="Times New Roman" panose="02020603050405020304" pitchFamily="18" charset="0"/>
              </a:rPr>
              <a:t>kazsmarz</a:t>
            </a:r>
            <a:r>
              <a:rPr lang="en-GB" sz="1600" dirty="0">
                <a:latin typeface="Times New Roman" panose="02020603050405020304" pitchFamily="18" charset="0"/>
                <a:cs typeface="Times New Roman" panose="02020603050405020304" pitchFamily="18" charset="0"/>
              </a:rPr>
              <a:t> method</a:t>
            </a:r>
          </a:p>
        </p:txBody>
      </p:sp>
    </p:spTree>
    <p:extLst>
      <p:ext uri="{BB962C8B-B14F-4D97-AF65-F5344CB8AC3E}">
        <p14:creationId xmlns:p14="http://schemas.microsoft.com/office/powerpoint/2010/main" val="2706464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9043" y="908720"/>
            <a:ext cx="7622504"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Permeability</a:t>
            </a:r>
            <a:r>
              <a:rPr lang="en-GB" sz="2400" dirty="0"/>
              <a:t> </a:t>
            </a:r>
            <a:r>
              <a:rPr lang="en-GB" sz="2000" dirty="0">
                <a:solidFill>
                  <a:srgbClr val="FF0000"/>
                </a:solidFill>
              </a:rPr>
              <a:t>reconstruction from numerical experiments</a:t>
            </a:r>
          </a:p>
        </p:txBody>
      </p:sp>
      <p:sp>
        <p:nvSpPr>
          <p:cNvPr id="2" name="Slide Number Placeholder 1"/>
          <p:cNvSpPr>
            <a:spLocks noGrp="1"/>
          </p:cNvSpPr>
          <p:nvPr>
            <p:ph type="sldNum" sz="quarter" idx="12"/>
          </p:nvPr>
        </p:nvSpPr>
        <p:spPr>
          <a:xfrm>
            <a:off x="6804253" y="6381328"/>
            <a:ext cx="2133600" cy="365125"/>
          </a:xfrm>
        </p:spPr>
        <p:txBody>
          <a:bodyPr/>
          <a:lstStyle/>
          <a:p>
            <a:fld id="{F758A139-7ABE-46A1-B082-C2C77667394C}" type="slidenum">
              <a:rPr lang="en-GB" sz="1800" b="1" smtClean="0">
                <a:solidFill>
                  <a:srgbClr val="FF0000"/>
                </a:solidFill>
              </a:rPr>
              <a:pPr/>
              <a:t>46</a:t>
            </a:fld>
            <a:endParaRPr lang="en-GB" sz="1800" b="1" dirty="0">
              <a:solidFill>
                <a:srgbClr val="FF0000"/>
              </a:solidFill>
            </a:endParaRPr>
          </a:p>
        </p:txBody>
      </p:sp>
      <p:pic>
        <p:nvPicPr>
          <p:cNvPr id="3" name="Picture 2"/>
          <p:cNvPicPr>
            <a:picLocks noChangeAspect="1"/>
          </p:cNvPicPr>
          <p:nvPr/>
        </p:nvPicPr>
        <p:blipFill>
          <a:blip r:embed="rId2"/>
          <a:stretch>
            <a:fillRect/>
          </a:stretch>
        </p:blipFill>
        <p:spPr>
          <a:xfrm>
            <a:off x="1763688" y="1965995"/>
            <a:ext cx="5394793" cy="3456384"/>
          </a:xfrm>
          <a:prstGeom prst="rect">
            <a:avLst/>
          </a:prstGeom>
        </p:spPr>
      </p:pic>
      <p:sp>
        <p:nvSpPr>
          <p:cNvPr id="5" name="TextBox 4"/>
          <p:cNvSpPr txBox="1"/>
          <p:nvPr/>
        </p:nvSpPr>
        <p:spPr>
          <a:xfrm>
            <a:off x="195993" y="5422379"/>
            <a:ext cx="7704856" cy="369332"/>
          </a:xfrm>
          <a:prstGeom prst="rect">
            <a:avLst/>
          </a:prstGeom>
          <a:noFill/>
        </p:spPr>
        <p:txBody>
          <a:bodyPr wrap="square" rtlCol="0">
            <a:spAutoFit/>
          </a:bodyPr>
          <a:lstStyle/>
          <a:p>
            <a:r>
              <a:rPr lang="en-GB" dirty="0"/>
              <a:t>                                 </a:t>
            </a:r>
            <a:r>
              <a:rPr lang="en-GB" sz="1600" dirty="0">
                <a:latin typeface="Times New Roman" panose="02020603050405020304" pitchFamily="18" charset="0"/>
                <a:cs typeface="Times New Roman" panose="02020603050405020304" pitchFamily="18" charset="0"/>
              </a:rPr>
              <a:t>(A)                     (B)                   (C)                     (D)</a:t>
            </a:r>
          </a:p>
        </p:txBody>
      </p:sp>
      <p:pic>
        <p:nvPicPr>
          <p:cNvPr id="8" name="Picture 7"/>
          <p:cNvPicPr/>
          <p:nvPr/>
        </p:nvPicPr>
        <p:blipFill>
          <a:blip r:embed="rId3"/>
          <a:stretch>
            <a:fillRect/>
          </a:stretch>
        </p:blipFill>
        <p:spPr>
          <a:xfrm>
            <a:off x="7236296" y="3351287"/>
            <a:ext cx="1761490" cy="685800"/>
          </a:xfrm>
          <a:prstGeom prst="rect">
            <a:avLst/>
          </a:prstGeom>
        </p:spPr>
      </p:pic>
      <p:sp>
        <p:nvSpPr>
          <p:cNvPr id="6" name="TextBox 5"/>
          <p:cNvSpPr txBox="1"/>
          <p:nvPr/>
        </p:nvSpPr>
        <p:spPr>
          <a:xfrm>
            <a:off x="195993" y="5877272"/>
            <a:ext cx="8624479" cy="584775"/>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permeability reconstruction from the various methods. (a) Initial permeability model, (b) permeability recovered by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 (c) permeability recovered from </a:t>
            </a:r>
            <a:r>
              <a:rPr lang="en-GB" sz="1600" dirty="0" err="1">
                <a:latin typeface="Times New Roman" panose="02020603050405020304" pitchFamily="18" charset="0"/>
                <a:cs typeface="Times New Roman" panose="02020603050405020304" pitchFamily="18" charset="0"/>
              </a:rPr>
              <a:t>EnKF</a:t>
            </a:r>
            <a:r>
              <a:rPr lang="en-GB" sz="1600" dirty="0">
                <a:latin typeface="Times New Roman" panose="02020603050405020304" pitchFamily="18" charset="0"/>
                <a:cs typeface="Times New Roman" panose="02020603050405020304" pitchFamily="18" charset="0"/>
              </a:rPr>
              <a:t>-EM and (d) True model permeability field</a:t>
            </a:r>
          </a:p>
        </p:txBody>
      </p:sp>
    </p:spTree>
    <p:extLst>
      <p:ext uri="{BB962C8B-B14F-4D97-AF65-F5344CB8AC3E}">
        <p14:creationId xmlns:p14="http://schemas.microsoft.com/office/powerpoint/2010/main" val="461883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a:t>Numerical Results</a:t>
            </a:r>
            <a:br>
              <a:rPr lang="en-GB" sz="2400" dirty="0"/>
            </a:br>
            <a:r>
              <a:rPr lang="en-GB" sz="2000" dirty="0">
                <a:solidFill>
                  <a:srgbClr val="FF0000"/>
                </a:solidFill>
              </a:rPr>
              <a:t>RMSE Evolution</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47</a:t>
            </a:fld>
            <a:endParaRPr lang="en-GB"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044105221"/>
              </p:ext>
            </p:extLst>
          </p:nvPr>
        </p:nvGraphicFramePr>
        <p:xfrm>
          <a:off x="1403648" y="2060848"/>
          <a:ext cx="6096000" cy="30429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24056">
                <a:tc>
                  <a:txBody>
                    <a:bodyPr/>
                    <a:lstStyle/>
                    <a:p>
                      <a:pPr algn="ctr"/>
                      <a:r>
                        <a:rPr lang="en-GB" b="1" dirty="0"/>
                        <a:t>Realizations</a:t>
                      </a:r>
                    </a:p>
                  </a:txBody>
                  <a:tcPr/>
                </a:tc>
                <a:tc>
                  <a:txBody>
                    <a:bodyPr/>
                    <a:lstStyle/>
                    <a:p>
                      <a:pPr algn="ctr"/>
                      <a:r>
                        <a:rPr lang="en-GB" b="1" dirty="0"/>
                        <a:t>Initial model</a:t>
                      </a:r>
                    </a:p>
                  </a:txBody>
                  <a:tcPr/>
                </a:tc>
                <a:tc>
                  <a:txBody>
                    <a:bodyPr/>
                    <a:lstStyle/>
                    <a:p>
                      <a:pPr algn="ctr"/>
                      <a:r>
                        <a:rPr lang="en-GB" sz="1800" b="1" kern="1200" dirty="0">
                          <a:solidFill>
                            <a:schemeClr val="lt1"/>
                          </a:solidFill>
                          <a:effectLst/>
                          <a:latin typeface="+mn-lt"/>
                          <a:ea typeface="+mn-ea"/>
                          <a:cs typeface="+mn-cs"/>
                        </a:rPr>
                        <a:t>RMS value with EM data assimilation</a:t>
                      </a:r>
                      <a:endParaRPr lang="en-GB" b="1" dirty="0"/>
                    </a:p>
                  </a:txBody>
                  <a:tcPr/>
                </a:tc>
                <a:tc>
                  <a:txBody>
                    <a:bodyPr/>
                    <a:lstStyle/>
                    <a:p>
                      <a:pPr algn="ctr"/>
                      <a:r>
                        <a:rPr lang="en-GB" sz="1800" b="1" kern="1200" dirty="0">
                          <a:solidFill>
                            <a:schemeClr val="lt1"/>
                          </a:solidFill>
                          <a:effectLst/>
                          <a:latin typeface="+mn-lt"/>
                          <a:ea typeface="+mn-ea"/>
                          <a:cs typeface="+mn-cs"/>
                        </a:rPr>
                        <a:t>RMS data without EM data assimilation</a:t>
                      </a:r>
                      <a:endParaRPr lang="en-GB" b="1" dirty="0"/>
                    </a:p>
                  </a:txBody>
                  <a:tcPr/>
                </a:tc>
                <a:extLst>
                  <a:ext uri="{0D108BD9-81ED-4DB2-BD59-A6C34878D82A}">
                    <a16:rowId xmlns:a16="http://schemas.microsoft.com/office/drawing/2014/main" val="10000"/>
                  </a:ext>
                </a:extLst>
              </a:tr>
              <a:tr h="370840">
                <a:tc>
                  <a:txBody>
                    <a:bodyPr/>
                    <a:lstStyle/>
                    <a:p>
                      <a:pPr algn="ctr"/>
                      <a:r>
                        <a:rPr lang="en-GB" b="1" dirty="0"/>
                        <a:t>45</a:t>
                      </a:r>
                    </a:p>
                  </a:txBody>
                  <a:tcPr/>
                </a:tc>
                <a:tc>
                  <a:txBody>
                    <a:bodyPr/>
                    <a:lstStyle/>
                    <a:p>
                      <a:pPr algn="ctr"/>
                      <a:r>
                        <a:rPr lang="en-GB" b="1" dirty="0"/>
                        <a:t>67.34</a:t>
                      </a:r>
                    </a:p>
                  </a:txBody>
                  <a:tcPr/>
                </a:tc>
                <a:tc>
                  <a:txBody>
                    <a:bodyPr/>
                    <a:lstStyle/>
                    <a:p>
                      <a:pPr algn="ctr"/>
                      <a:r>
                        <a:rPr lang="en-GB" b="1" dirty="0"/>
                        <a:t>20.24</a:t>
                      </a:r>
                    </a:p>
                  </a:txBody>
                  <a:tcPr/>
                </a:tc>
                <a:tc>
                  <a:txBody>
                    <a:bodyPr/>
                    <a:lstStyle/>
                    <a:p>
                      <a:pPr algn="ctr"/>
                      <a:r>
                        <a:rPr lang="en-GB" b="1" dirty="0"/>
                        <a:t>15.31</a:t>
                      </a:r>
                    </a:p>
                  </a:txBody>
                  <a:tcPr/>
                </a:tc>
                <a:extLst>
                  <a:ext uri="{0D108BD9-81ED-4DB2-BD59-A6C34878D82A}">
                    <a16:rowId xmlns:a16="http://schemas.microsoft.com/office/drawing/2014/main" val="10001"/>
                  </a:ext>
                </a:extLst>
              </a:tr>
              <a:tr h="370840">
                <a:tc>
                  <a:txBody>
                    <a:bodyPr/>
                    <a:lstStyle/>
                    <a:p>
                      <a:pPr algn="ctr"/>
                      <a:r>
                        <a:rPr lang="en-GB" b="1" dirty="0"/>
                        <a:t>34</a:t>
                      </a:r>
                    </a:p>
                  </a:txBody>
                  <a:tcPr/>
                </a:tc>
                <a:tc>
                  <a:txBody>
                    <a:bodyPr/>
                    <a:lstStyle/>
                    <a:p>
                      <a:pPr algn="ctr"/>
                      <a:r>
                        <a:rPr lang="en-GB" b="1" dirty="0"/>
                        <a:t>52.74</a:t>
                      </a:r>
                    </a:p>
                  </a:txBody>
                  <a:tcPr/>
                </a:tc>
                <a:tc>
                  <a:txBody>
                    <a:bodyPr/>
                    <a:lstStyle/>
                    <a:p>
                      <a:pPr algn="ctr"/>
                      <a:r>
                        <a:rPr lang="en-GB" b="1" dirty="0"/>
                        <a:t>10.34</a:t>
                      </a:r>
                    </a:p>
                  </a:txBody>
                  <a:tcPr/>
                </a:tc>
                <a:tc>
                  <a:txBody>
                    <a:bodyPr/>
                    <a:lstStyle/>
                    <a:p>
                      <a:pPr algn="ctr"/>
                      <a:r>
                        <a:rPr lang="en-GB" b="1" dirty="0"/>
                        <a:t>7.34</a:t>
                      </a:r>
                    </a:p>
                  </a:txBody>
                  <a:tcPr/>
                </a:tc>
                <a:extLst>
                  <a:ext uri="{0D108BD9-81ED-4DB2-BD59-A6C34878D82A}">
                    <a16:rowId xmlns:a16="http://schemas.microsoft.com/office/drawing/2014/main" val="10002"/>
                  </a:ext>
                </a:extLst>
              </a:tr>
              <a:tr h="370840">
                <a:tc>
                  <a:txBody>
                    <a:bodyPr/>
                    <a:lstStyle/>
                    <a:p>
                      <a:pPr algn="ctr"/>
                      <a:r>
                        <a:rPr lang="en-GB" b="1" dirty="0"/>
                        <a:t>67</a:t>
                      </a:r>
                    </a:p>
                  </a:txBody>
                  <a:tcPr/>
                </a:tc>
                <a:tc>
                  <a:txBody>
                    <a:bodyPr/>
                    <a:lstStyle/>
                    <a:p>
                      <a:pPr algn="ctr"/>
                      <a:r>
                        <a:rPr lang="en-GB" b="1" dirty="0"/>
                        <a:t>122.45</a:t>
                      </a:r>
                    </a:p>
                  </a:txBody>
                  <a:tcPr/>
                </a:tc>
                <a:tc>
                  <a:txBody>
                    <a:bodyPr/>
                    <a:lstStyle/>
                    <a:p>
                      <a:pPr algn="ctr"/>
                      <a:r>
                        <a:rPr lang="en-GB" b="1" dirty="0"/>
                        <a:t>9.38</a:t>
                      </a:r>
                    </a:p>
                  </a:txBody>
                  <a:tcPr/>
                </a:tc>
                <a:tc>
                  <a:txBody>
                    <a:bodyPr/>
                    <a:lstStyle/>
                    <a:p>
                      <a:pPr algn="ctr"/>
                      <a:r>
                        <a:rPr lang="en-GB" b="1" dirty="0"/>
                        <a:t>8.96</a:t>
                      </a:r>
                    </a:p>
                  </a:txBody>
                  <a:tcPr/>
                </a:tc>
                <a:extLst>
                  <a:ext uri="{0D108BD9-81ED-4DB2-BD59-A6C34878D82A}">
                    <a16:rowId xmlns:a16="http://schemas.microsoft.com/office/drawing/2014/main" val="10003"/>
                  </a:ext>
                </a:extLst>
              </a:tr>
              <a:tr h="370840">
                <a:tc>
                  <a:txBody>
                    <a:bodyPr/>
                    <a:lstStyle/>
                    <a:p>
                      <a:pPr algn="ctr"/>
                      <a:r>
                        <a:rPr lang="en-GB" b="1" dirty="0"/>
                        <a:t>85</a:t>
                      </a:r>
                    </a:p>
                  </a:txBody>
                  <a:tcPr/>
                </a:tc>
                <a:tc>
                  <a:txBody>
                    <a:bodyPr/>
                    <a:lstStyle/>
                    <a:p>
                      <a:pPr algn="ctr"/>
                      <a:r>
                        <a:rPr lang="en-GB" b="1" dirty="0"/>
                        <a:t>45.22</a:t>
                      </a:r>
                    </a:p>
                  </a:txBody>
                  <a:tcPr/>
                </a:tc>
                <a:tc>
                  <a:txBody>
                    <a:bodyPr/>
                    <a:lstStyle/>
                    <a:p>
                      <a:pPr algn="ctr"/>
                      <a:r>
                        <a:rPr lang="en-GB" b="1" dirty="0"/>
                        <a:t>7.45</a:t>
                      </a:r>
                    </a:p>
                  </a:txBody>
                  <a:tcPr/>
                </a:tc>
                <a:tc>
                  <a:txBody>
                    <a:bodyPr/>
                    <a:lstStyle/>
                    <a:p>
                      <a:pPr algn="ctr"/>
                      <a:r>
                        <a:rPr lang="en-GB" b="1" dirty="0"/>
                        <a:t>4.43</a:t>
                      </a:r>
                    </a:p>
                  </a:txBody>
                  <a:tcPr/>
                </a:tc>
                <a:extLst>
                  <a:ext uri="{0D108BD9-81ED-4DB2-BD59-A6C34878D82A}">
                    <a16:rowId xmlns:a16="http://schemas.microsoft.com/office/drawing/2014/main" val="10004"/>
                  </a:ext>
                </a:extLst>
              </a:tr>
              <a:tr h="370840">
                <a:tc>
                  <a:txBody>
                    <a:bodyPr/>
                    <a:lstStyle/>
                    <a:p>
                      <a:pPr algn="ctr"/>
                      <a:r>
                        <a:rPr lang="en-GB" b="1" dirty="0">
                          <a:solidFill>
                            <a:srgbClr val="FF0000"/>
                          </a:solidFill>
                        </a:rPr>
                        <a:t>24</a:t>
                      </a:r>
                    </a:p>
                  </a:txBody>
                  <a:tcPr/>
                </a:tc>
                <a:tc>
                  <a:txBody>
                    <a:bodyPr/>
                    <a:lstStyle/>
                    <a:p>
                      <a:pPr algn="ctr"/>
                      <a:r>
                        <a:rPr lang="en-GB" b="1" dirty="0">
                          <a:solidFill>
                            <a:srgbClr val="FF0000"/>
                          </a:solidFill>
                        </a:rPr>
                        <a:t>36.31</a:t>
                      </a:r>
                    </a:p>
                  </a:txBody>
                  <a:tcPr/>
                </a:tc>
                <a:tc>
                  <a:txBody>
                    <a:bodyPr/>
                    <a:lstStyle/>
                    <a:p>
                      <a:pPr algn="ctr"/>
                      <a:r>
                        <a:rPr lang="en-GB" b="1" dirty="0">
                          <a:solidFill>
                            <a:srgbClr val="FF0000"/>
                          </a:solidFill>
                        </a:rPr>
                        <a:t>6.42</a:t>
                      </a:r>
                    </a:p>
                  </a:txBody>
                  <a:tcPr/>
                </a:tc>
                <a:tc>
                  <a:txBody>
                    <a:bodyPr/>
                    <a:lstStyle/>
                    <a:p>
                      <a:pPr algn="ctr"/>
                      <a:r>
                        <a:rPr lang="en-GB" b="1" dirty="0">
                          <a:solidFill>
                            <a:srgbClr val="FF0000"/>
                          </a:solidFill>
                        </a:rPr>
                        <a:t>1.67</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0091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a:t>4D Seismic History</a:t>
            </a:r>
          </a:p>
          <a:p>
            <a:pPr marL="0" indent="0" algn="ctr">
              <a:buNone/>
            </a:pPr>
            <a:r>
              <a:rPr lang="en-GB" sz="4800" dirty="0"/>
              <a:t> Matching</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48</a:t>
            </a:fld>
            <a:endParaRPr lang="en-GB" sz="1800" b="1" dirty="0">
              <a:solidFill>
                <a:srgbClr val="FF0000"/>
              </a:solidFill>
            </a:endParaRPr>
          </a:p>
        </p:txBody>
      </p:sp>
    </p:spTree>
    <p:extLst>
      <p:ext uri="{BB962C8B-B14F-4D97-AF65-F5344CB8AC3E}">
        <p14:creationId xmlns:p14="http://schemas.microsoft.com/office/powerpoint/2010/main" val="292813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a:t>4D Seismic History Matching</a:t>
            </a:r>
            <a:br>
              <a:rPr lang="en-GB" sz="2400" dirty="0"/>
            </a:br>
            <a:endParaRPr lang="en-GB" sz="2000" dirty="0">
              <a:solidFill>
                <a:srgbClr val="FF0000"/>
              </a:solidFill>
            </a:endParaRP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49</a:t>
            </a:fld>
            <a:endParaRPr lang="en-GB" sz="1800" b="1" dirty="0">
              <a:solidFill>
                <a:srgbClr val="FF0000"/>
              </a:solidFill>
            </a:endParaRPr>
          </a:p>
        </p:txBody>
      </p:sp>
      <p:sp>
        <p:nvSpPr>
          <p:cNvPr id="6" name="Title 8"/>
          <p:cNvSpPr txBox="1">
            <a:spLocks/>
          </p:cNvSpPr>
          <p:nvPr/>
        </p:nvSpPr>
        <p:spPr bwMode="auto">
          <a:xfrm>
            <a:off x="0" y="1700808"/>
            <a:ext cx="9018638" cy="436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171450" indent="-171450" algn="just" defTabSz="914400">
              <a:lnSpc>
                <a:spcPct val="150000"/>
              </a:lnSpc>
              <a:buSzPct val="103000"/>
              <a:buFont typeface="Arial" panose="020B0604020202020204" pitchFamily="34" charset="0"/>
              <a:buChar char="•"/>
              <a:defRPr/>
            </a:pPr>
            <a:r>
              <a:rPr lang="en-GB" sz="1600" b="1" dirty="0">
                <a:cs typeface="Arial" panose="020B0604020202020204" pitchFamily="34" charset="0"/>
              </a:rPr>
              <a:t>Compartmentalized reservoirs require understanding of fault dynamics on reservoir management, performance and overall economics, </a:t>
            </a:r>
          </a:p>
          <a:p>
            <a:pPr marL="171450" indent="-171450" algn="just">
              <a:lnSpc>
                <a:spcPct val="150000"/>
              </a:lnSpc>
              <a:buSzPct val="103000"/>
              <a:buFont typeface="Arial" panose="020B0604020202020204" pitchFamily="34" charset="0"/>
              <a:buChar char="•"/>
            </a:pPr>
            <a:endParaRPr lang="en-GB" sz="1600" b="1" dirty="0">
              <a:cs typeface="Arial" panose="020B0604020202020204" pitchFamily="34" charset="0"/>
            </a:endParaRPr>
          </a:p>
          <a:p>
            <a:pPr marL="171450" indent="-171450" algn="just">
              <a:lnSpc>
                <a:spcPct val="150000"/>
              </a:lnSpc>
              <a:buSzPct val="103000"/>
              <a:buFont typeface="Arial" panose="020B0604020202020204" pitchFamily="34" charset="0"/>
              <a:buChar char="•"/>
            </a:pPr>
            <a:r>
              <a:rPr lang="en-GB" sz="1600" b="1" dirty="0">
                <a:cs typeface="Arial" panose="020B0604020202020204" pitchFamily="34" charset="0"/>
              </a:rPr>
              <a:t>Fault Transmissibility Multipliers (FTM) are commonly applied in the representation of faults and their effects on production in reservoir simulation. </a:t>
            </a:r>
          </a:p>
          <a:p>
            <a:pPr marL="171450" indent="-171450" algn="just">
              <a:lnSpc>
                <a:spcPct val="150000"/>
              </a:lnSpc>
              <a:buSzPct val="103000"/>
              <a:buFont typeface="Arial" panose="020B0604020202020204" pitchFamily="34" charset="0"/>
              <a:buChar char="•"/>
            </a:pPr>
            <a:endParaRPr lang="en-GB" sz="1600" b="1" dirty="0">
              <a:cs typeface="Arial" panose="020B0604020202020204" pitchFamily="34" charset="0"/>
            </a:endParaRPr>
          </a:p>
          <a:p>
            <a:pPr marL="171450" indent="-171450" algn="just" defTabSz="914400">
              <a:lnSpc>
                <a:spcPct val="150000"/>
              </a:lnSpc>
              <a:buSzPct val="103000"/>
              <a:buFont typeface="Arial" panose="020B0604020202020204" pitchFamily="34" charset="0"/>
              <a:buChar char="•"/>
              <a:defRPr/>
            </a:pPr>
            <a:r>
              <a:rPr lang="en-GB" sz="1600" b="1" dirty="0">
                <a:cs typeface="Arial" panose="020B0604020202020204" pitchFamily="34" charset="0"/>
              </a:rPr>
              <a:t>An absolute multiplier (FTM) is generally applied, and subsequently altered on a trial and error basis, with geological input when available. [Manzocchi et al., 2002]. </a:t>
            </a:r>
          </a:p>
          <a:p>
            <a:pPr marL="171450" indent="-171450" algn="just" defTabSz="914400">
              <a:lnSpc>
                <a:spcPct val="150000"/>
              </a:lnSpc>
              <a:buSzPct val="103000"/>
              <a:buFont typeface="Arial" panose="020B0604020202020204" pitchFamily="34" charset="0"/>
              <a:buChar char="•"/>
              <a:defRPr/>
            </a:pPr>
            <a:endParaRPr lang="en-GB" sz="1600" b="1" dirty="0">
              <a:cs typeface="Arial" panose="020B0604020202020204" pitchFamily="34" charset="0"/>
            </a:endParaRPr>
          </a:p>
          <a:p>
            <a:pPr marL="171450" indent="-171450" algn="just" defTabSz="914400">
              <a:lnSpc>
                <a:spcPct val="150000"/>
              </a:lnSpc>
              <a:buSzPct val="103000"/>
              <a:buFont typeface="Arial" panose="020B0604020202020204" pitchFamily="34" charset="0"/>
              <a:buChar char="•"/>
              <a:defRPr/>
            </a:pPr>
            <a:r>
              <a:rPr lang="en-GB" sz="1600" b="1" dirty="0">
                <a:ea typeface="Arial Unicode MS" panose="020B0604020202020204" pitchFamily="34" charset="-128"/>
                <a:cs typeface="Arial" panose="020B0604020202020204" pitchFamily="34" charset="0"/>
              </a:rPr>
              <a:t>The acquisition of extensive petrophysical hard data (core samples) from faults is impractical and the traditional estimation of FTM from petrophysical parameters  only provides static and local information.</a:t>
            </a:r>
          </a:p>
          <a:p>
            <a:endParaRPr lang="en-GB" sz="1600" b="1" dirty="0">
              <a:solidFill>
                <a:srgbClr val="FF0000"/>
              </a:solidFill>
              <a:ea typeface="Arial Unicode MS" panose="020B0604020202020204" pitchFamily="34" charset="-128"/>
              <a:cs typeface="Arial" panose="020B0604020202020204" pitchFamily="34" charset="0"/>
            </a:endParaRPr>
          </a:p>
          <a:p>
            <a:endParaRPr lang="en-GB" sz="1600" b="1" dirty="0">
              <a:solidFill>
                <a:srgbClr val="FF0000"/>
              </a:solidFill>
              <a:ea typeface="Arial Unicode MS" panose="020B0604020202020204" pitchFamily="34" charset="-128"/>
              <a:cs typeface="Arial" panose="020B0604020202020204" pitchFamily="34" charset="0"/>
            </a:endParaRPr>
          </a:p>
          <a:p>
            <a:endParaRPr lang="en-GB" sz="1600" b="1" dirty="0">
              <a:ea typeface="Arial Unicode MS" panose="020B0604020202020204" pitchFamily="34" charset="-128"/>
              <a:cs typeface="Arial" panose="020B0604020202020204" pitchFamily="34" charset="0"/>
            </a:endParaRPr>
          </a:p>
          <a:p>
            <a:endParaRPr lang="en-GB" sz="1600" b="1" dirty="0">
              <a:ea typeface="Arial Unicode MS" panose="020B0604020202020204" pitchFamily="34" charset="-128"/>
              <a:cs typeface="Arial" panose="020B0604020202020204" pitchFamily="34" charset="0"/>
            </a:endParaRPr>
          </a:p>
          <a:p>
            <a:endParaRPr lang="en-GB" sz="1600" dirty="0"/>
          </a:p>
        </p:txBody>
      </p:sp>
    </p:spTree>
    <p:extLst>
      <p:ext uri="{BB962C8B-B14F-4D97-AF65-F5344CB8AC3E}">
        <p14:creationId xmlns:p14="http://schemas.microsoft.com/office/powerpoint/2010/main" val="268072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568" y="286169"/>
            <a:ext cx="2522821" cy="1018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 Box 10"/>
          <p:cNvSpPr txBox="1">
            <a:spLocks noChangeArrowheads="1"/>
          </p:cNvSpPr>
          <p:nvPr/>
        </p:nvSpPr>
        <p:spPr bwMode="auto">
          <a:xfrm>
            <a:off x="3815558" y="2483733"/>
            <a:ext cx="1657350" cy="47705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err="1">
                <a:solidFill>
                  <a:srgbClr val="FF0000"/>
                </a:solidFill>
                <a:latin typeface="Arial" pitchFamily="34" charset="0"/>
              </a:rPr>
              <a:t>Geomechanics</a:t>
            </a:r>
            <a:r>
              <a:rPr lang="en-GB" altLang="en-US" sz="1000" b="1" dirty="0">
                <a:solidFill>
                  <a:srgbClr val="FF0000"/>
                </a:solidFill>
                <a:latin typeface="Arial" pitchFamily="34" charset="0"/>
              </a:rPr>
              <a:t>, Faults, </a:t>
            </a:r>
          </a:p>
          <a:p>
            <a:pPr>
              <a:spcBef>
                <a:spcPct val="50000"/>
              </a:spcBef>
            </a:pPr>
            <a:r>
              <a:rPr lang="en-GB" altLang="en-US" sz="1000" b="1" dirty="0">
                <a:solidFill>
                  <a:srgbClr val="FF0000"/>
                </a:solidFill>
                <a:latin typeface="Arial" pitchFamily="34" charset="0"/>
                <a:sym typeface="Symbol" pitchFamily="18" charset="2"/>
              </a:rPr>
              <a:t>CO2 Capture &amp; Storage</a:t>
            </a:r>
          </a:p>
        </p:txBody>
      </p:sp>
      <p:pic>
        <p:nvPicPr>
          <p:cNvPr id="6" name="Picture 5" descr="TLjpg"/>
          <p:cNvPicPr>
            <a:picLocks noChangeAspect="1" noChangeArrowheads="1"/>
          </p:cNvPicPr>
          <p:nvPr/>
        </p:nvPicPr>
        <p:blipFill>
          <a:blip r:embed="rId2" cstate="print">
            <a:extLst>
              <a:ext uri="{28A0092B-C50C-407E-A947-70E740481C1C}">
                <a14:useLocalDpi xmlns:a14="http://schemas.microsoft.com/office/drawing/2010/main" val="0"/>
              </a:ext>
            </a:extLst>
          </a:blip>
          <a:srcRect r="20001"/>
          <a:stretch>
            <a:fillRect/>
          </a:stretch>
        </p:blipFill>
        <p:spPr bwMode="auto">
          <a:xfrm>
            <a:off x="161925" y="866775"/>
            <a:ext cx="16922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OLDSHIEV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689" t="38409" r="11064" b="37364"/>
          <a:stretch>
            <a:fillRect/>
          </a:stretch>
        </p:blipFill>
        <p:spPr bwMode="auto">
          <a:xfrm>
            <a:off x="3419475" y="3726813"/>
            <a:ext cx="280828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58430" y="3401533"/>
            <a:ext cx="1730375"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NEW 3D Property map</a:t>
            </a:r>
          </a:p>
        </p:txBody>
      </p:sp>
      <p:pic>
        <p:nvPicPr>
          <p:cNvPr id="9" name="Picture 8"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46500" y="1058863"/>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9"/>
          <p:cNvSpPr txBox="1">
            <a:spLocks noChangeArrowheads="1"/>
          </p:cNvSpPr>
          <p:nvPr/>
        </p:nvSpPr>
        <p:spPr bwMode="auto">
          <a:xfrm>
            <a:off x="2915816" y="596900"/>
            <a:ext cx="3240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spcBef>
                <a:spcPct val="50000"/>
              </a:spcBef>
            </a:pPr>
            <a:r>
              <a:rPr lang="en-GB" altLang="en-US" sz="1000" b="1" dirty="0">
                <a:latin typeface="Arial" pitchFamily="34" charset="0"/>
                <a:sym typeface="Symbol" pitchFamily="18" charset="2"/>
              </a:rPr>
              <a:t>PRIOR. DATA                                                                                  (well logs, core analysis,  </a:t>
            </a:r>
            <a:r>
              <a:rPr lang="en-GB" altLang="en-US" sz="1000" b="1" dirty="0" err="1">
                <a:latin typeface="Arial" pitchFamily="34" charset="0"/>
                <a:sym typeface="Symbol" pitchFamily="18" charset="2"/>
              </a:rPr>
              <a:t>petrophysics</a:t>
            </a:r>
            <a:r>
              <a:rPr lang="en-GB" altLang="en-US" sz="1000" b="1" dirty="0">
                <a:latin typeface="Arial" pitchFamily="34" charset="0"/>
                <a:sym typeface="Symbol" pitchFamily="18" charset="2"/>
              </a:rPr>
              <a:t>, PVT...)</a:t>
            </a:r>
          </a:p>
        </p:txBody>
      </p:sp>
      <p:sp>
        <p:nvSpPr>
          <p:cNvPr id="11" name="Text Box 10"/>
          <p:cNvSpPr txBox="1">
            <a:spLocks noChangeArrowheads="1"/>
          </p:cNvSpPr>
          <p:nvPr/>
        </p:nvSpPr>
        <p:spPr bwMode="auto">
          <a:xfrm>
            <a:off x="-341" y="2780928"/>
            <a:ext cx="20304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200" b="1" dirty="0">
                <a:latin typeface="Arial" pitchFamily="34" charset="0"/>
              </a:rPr>
              <a:t>4D seismic (</a:t>
            </a:r>
            <a:r>
              <a:rPr lang="en-GB" altLang="en-US" sz="1200" b="1" dirty="0">
                <a:latin typeface="Arial" pitchFamily="34" charset="0"/>
                <a:sym typeface="Symbol" pitchFamily="18" charset="2"/>
              </a:rPr>
              <a:t>A)</a:t>
            </a:r>
          </a:p>
        </p:txBody>
      </p:sp>
      <p:graphicFrame>
        <p:nvGraphicFramePr>
          <p:cNvPr id="12" name="Object 12"/>
          <p:cNvGraphicFramePr>
            <a:graphicFrameLocks noChangeAspect="1"/>
          </p:cNvGraphicFramePr>
          <p:nvPr>
            <p:extLst>
              <p:ext uri="{D42A27DB-BD31-4B8C-83A1-F6EECF244321}">
                <p14:modId xmlns:p14="http://schemas.microsoft.com/office/powerpoint/2010/main" val="1407324653"/>
              </p:ext>
            </p:extLst>
          </p:nvPr>
        </p:nvGraphicFramePr>
        <p:xfrm>
          <a:off x="4403725" y="5468216"/>
          <a:ext cx="2471738" cy="541337"/>
        </p:xfrm>
        <a:graphic>
          <a:graphicData uri="http://schemas.openxmlformats.org/presentationml/2006/ole">
            <mc:AlternateContent xmlns:mc="http://schemas.openxmlformats.org/markup-compatibility/2006">
              <mc:Choice xmlns:v="urn:schemas-microsoft-com:vml" Requires="v">
                <p:oleObj name="Equation" r:id="rId5" imgW="2336800" imgH="495300" progId="Equation.3">
                  <p:embed/>
                </p:oleObj>
              </mc:Choice>
              <mc:Fallback>
                <p:oleObj name="Equation" r:id="rId5" imgW="2336800" imgH="495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3725" y="5468216"/>
                        <a:ext cx="2471738" cy="5413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3"/>
          <p:cNvSpPr txBox="1">
            <a:spLocks noChangeArrowheads="1"/>
          </p:cNvSpPr>
          <p:nvPr/>
        </p:nvSpPr>
        <p:spPr bwMode="auto">
          <a:xfrm>
            <a:off x="4945459" y="5190225"/>
            <a:ext cx="13684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COST FUNCTION</a:t>
            </a:r>
          </a:p>
        </p:txBody>
      </p:sp>
      <p:sp>
        <p:nvSpPr>
          <p:cNvPr id="14" name="AutoShape 16"/>
          <p:cNvSpPr>
            <a:spLocks noChangeArrowheads="1"/>
          </p:cNvSpPr>
          <p:nvPr/>
        </p:nvSpPr>
        <p:spPr bwMode="auto">
          <a:xfrm>
            <a:off x="4992290" y="4597796"/>
            <a:ext cx="288925" cy="476250"/>
          </a:xfrm>
          <a:prstGeom prst="downArrow">
            <a:avLst>
              <a:gd name="adj1" fmla="val 50000"/>
              <a:gd name="adj2" fmla="val 41209"/>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15" name="AutoShape 17"/>
          <p:cNvSpPr>
            <a:spLocks noChangeArrowheads="1"/>
          </p:cNvSpPr>
          <p:nvPr/>
        </p:nvSpPr>
        <p:spPr bwMode="auto">
          <a:xfrm>
            <a:off x="4467225" y="2982170"/>
            <a:ext cx="215900" cy="245170"/>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17" name="Text Box 21"/>
          <p:cNvSpPr txBox="1">
            <a:spLocks noChangeArrowheads="1"/>
          </p:cNvSpPr>
          <p:nvPr/>
        </p:nvSpPr>
        <p:spPr bwMode="auto">
          <a:xfrm>
            <a:off x="2339802" y="6032321"/>
            <a:ext cx="15844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a:t>
            </a:r>
            <a:r>
              <a:rPr lang="es-ES" altLang="en-US" sz="1200" b="1" u="sng" dirty="0">
                <a:latin typeface="Arial" pitchFamily="34" charset="0"/>
              </a:rPr>
              <a:t> </a:t>
            </a:r>
            <a:r>
              <a:rPr lang="es-ES" altLang="en-US" sz="1200" dirty="0" err="1">
                <a:latin typeface="Arial" pitchFamily="34" charset="0"/>
              </a:rPr>
              <a:t>EnKF</a:t>
            </a:r>
            <a:r>
              <a:rPr lang="es-ES" altLang="en-US" sz="1200" dirty="0">
                <a:latin typeface="Arial" pitchFamily="34" charset="0"/>
              </a:rPr>
              <a:t> &amp; ES</a:t>
            </a:r>
          </a:p>
        </p:txBody>
      </p:sp>
      <p:sp>
        <p:nvSpPr>
          <p:cNvPr id="18" name="Text Box 22"/>
          <p:cNvSpPr txBox="1">
            <a:spLocks noChangeArrowheads="1"/>
          </p:cNvSpPr>
          <p:nvPr/>
        </p:nvSpPr>
        <p:spPr bwMode="auto">
          <a:xfrm>
            <a:off x="2339752" y="5818659"/>
            <a:ext cx="18716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 </a:t>
            </a:r>
            <a:r>
              <a:rPr lang="es-ES" altLang="en-US" sz="1200" dirty="0" err="1">
                <a:latin typeface="Arial" pitchFamily="34" charset="0"/>
              </a:rPr>
              <a:t>Adjoint</a:t>
            </a:r>
            <a:r>
              <a:rPr lang="es-ES" altLang="en-US" sz="1200" dirty="0">
                <a:latin typeface="Arial" pitchFamily="34" charset="0"/>
              </a:rPr>
              <a:t> </a:t>
            </a:r>
            <a:r>
              <a:rPr lang="es-ES" altLang="en-US" sz="1200" dirty="0" err="1">
                <a:latin typeface="Arial" pitchFamily="34" charset="0"/>
              </a:rPr>
              <a:t>Technique</a:t>
            </a:r>
            <a:endParaRPr lang="es-ES" altLang="en-US" sz="1200" dirty="0">
              <a:latin typeface="Arial" pitchFamily="34" charset="0"/>
            </a:endParaRPr>
          </a:p>
        </p:txBody>
      </p:sp>
      <p:sp>
        <p:nvSpPr>
          <p:cNvPr id="21" name="Text Box 26"/>
          <p:cNvSpPr txBox="1">
            <a:spLocks noChangeArrowheads="1"/>
          </p:cNvSpPr>
          <p:nvPr/>
        </p:nvSpPr>
        <p:spPr bwMode="auto">
          <a:xfrm>
            <a:off x="6570663" y="3288978"/>
            <a:ext cx="257333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400" b="1" dirty="0">
                <a:latin typeface="Arial" pitchFamily="34" charset="0"/>
                <a:sym typeface="Symbol" pitchFamily="18" charset="2"/>
              </a:rPr>
              <a:t>INVERSE PROBLEM</a:t>
            </a:r>
          </a:p>
          <a:p>
            <a:pPr>
              <a:spcBef>
                <a:spcPct val="50000"/>
              </a:spcBef>
            </a:pPr>
            <a:endParaRPr lang="en-GB" altLang="en-US" sz="1000" b="1" dirty="0">
              <a:latin typeface="Arial" pitchFamily="34" charset="0"/>
              <a:sym typeface="Symbol" pitchFamily="18" charset="2"/>
            </a:endParaRPr>
          </a:p>
        </p:txBody>
      </p:sp>
      <p:sp>
        <p:nvSpPr>
          <p:cNvPr id="22" name="Text Box 27"/>
          <p:cNvSpPr txBox="1">
            <a:spLocks noChangeArrowheads="1"/>
          </p:cNvSpPr>
          <p:nvPr/>
        </p:nvSpPr>
        <p:spPr bwMode="auto">
          <a:xfrm>
            <a:off x="1979613" y="4886177"/>
            <a:ext cx="23129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eaLnBrk="1" hangingPunct="1">
              <a:spcBef>
                <a:spcPct val="50000"/>
              </a:spcBef>
            </a:pPr>
            <a:r>
              <a:rPr lang="es-ES" altLang="en-US" b="1" dirty="0">
                <a:latin typeface="Arial" pitchFamily="34" charset="0"/>
              </a:rPr>
              <a:t>HISTORY MATCHING</a:t>
            </a:r>
          </a:p>
        </p:txBody>
      </p:sp>
      <p:pic>
        <p:nvPicPr>
          <p:cNvPr id="24" name="Picture 35" descr="Fractur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6006" y="1211263"/>
            <a:ext cx="8001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6"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73488" y="1050925"/>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7"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8"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9"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0"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63963" y="103028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1"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52454" y="1203722"/>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2" descr="well_log"/>
          <p:cNvPicPr>
            <a:picLocks noChangeAspect="1" noChangeArrowheads="1"/>
          </p:cNvPicPr>
          <p:nvPr/>
        </p:nvPicPr>
        <p:blipFill>
          <a:blip r:embed="rId4" cstate="print">
            <a:extLst>
              <a:ext uri="{28A0092B-C50C-407E-A947-70E740481C1C}">
                <a14:useLocalDpi xmlns:a14="http://schemas.microsoft.com/office/drawing/2010/main" val="0"/>
              </a:ext>
            </a:extLst>
          </a:blip>
          <a:srcRect b="42822"/>
          <a:stretch>
            <a:fillRect/>
          </a:stretch>
        </p:blipFill>
        <p:spPr bwMode="auto">
          <a:xfrm>
            <a:off x="3760788" y="1250578"/>
            <a:ext cx="1098550" cy="1225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AutoShape 43"/>
          <p:cNvSpPr>
            <a:spLocks noChangeArrowheads="1"/>
          </p:cNvSpPr>
          <p:nvPr/>
        </p:nvSpPr>
        <p:spPr bwMode="auto">
          <a:xfrm rot="-5400000">
            <a:off x="2239963" y="1368425"/>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33" name="Text Box 44"/>
          <p:cNvSpPr txBox="1">
            <a:spLocks noChangeArrowheads="1"/>
          </p:cNvSpPr>
          <p:nvPr/>
        </p:nvSpPr>
        <p:spPr bwMode="auto">
          <a:xfrm>
            <a:off x="1258888" y="2276872"/>
            <a:ext cx="17097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400" b="1">
                <a:solidFill>
                  <a:srgbClr val="FF0000"/>
                </a:solidFill>
                <a:latin typeface="Arial" pitchFamily="34" charset="0"/>
                <a:sym typeface="Symbol" pitchFamily="18" charset="2"/>
              </a:rPr>
              <a:t>A=f(P, Sw, …) </a:t>
            </a:r>
          </a:p>
        </p:txBody>
      </p:sp>
      <p:sp>
        <p:nvSpPr>
          <p:cNvPr id="34" name="Text Box 45"/>
          <p:cNvSpPr txBox="1">
            <a:spLocks noChangeArrowheads="1"/>
          </p:cNvSpPr>
          <p:nvPr/>
        </p:nvSpPr>
        <p:spPr bwMode="auto">
          <a:xfrm>
            <a:off x="6877050" y="927992"/>
            <a:ext cx="20304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200" b="1" dirty="0">
                <a:latin typeface="Arial" pitchFamily="34" charset="0"/>
              </a:rPr>
              <a:t>low frequency EM (</a:t>
            </a:r>
            <a:r>
              <a:rPr lang="en-GB" altLang="en-US" sz="1200" b="1" dirty="0">
                <a:latin typeface="Arial" pitchFamily="34" charset="0"/>
                <a:sym typeface="Symbol" pitchFamily="18" charset="2"/>
              </a:rPr>
              <a:t>H):</a:t>
            </a:r>
          </a:p>
        </p:txBody>
      </p:sp>
      <p:sp>
        <p:nvSpPr>
          <p:cNvPr id="35" name="AutoShape 46"/>
          <p:cNvSpPr>
            <a:spLocks noChangeArrowheads="1"/>
          </p:cNvSpPr>
          <p:nvPr/>
        </p:nvSpPr>
        <p:spPr bwMode="auto">
          <a:xfrm rot="5400000">
            <a:off x="6416675" y="1843980"/>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36" name="Text Box 47"/>
          <p:cNvSpPr txBox="1">
            <a:spLocks noChangeArrowheads="1"/>
          </p:cNvSpPr>
          <p:nvPr/>
        </p:nvSpPr>
        <p:spPr bwMode="auto">
          <a:xfrm>
            <a:off x="6156176" y="2186086"/>
            <a:ext cx="130492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spcBef>
                <a:spcPct val="50000"/>
              </a:spcBef>
            </a:pPr>
            <a:r>
              <a:rPr lang="en-GB" altLang="en-US" sz="1000" b="1" dirty="0">
                <a:latin typeface="Arial" pitchFamily="34" charset="0"/>
                <a:sym typeface="Symbol" pitchFamily="18" charset="2"/>
              </a:rPr>
              <a:t>SATURATION INVERSION</a:t>
            </a:r>
          </a:p>
          <a:p>
            <a:pPr algn="ctr">
              <a:spcBef>
                <a:spcPct val="50000"/>
              </a:spcBef>
            </a:pPr>
            <a:r>
              <a:rPr lang="en-GB" altLang="en-US" sz="1200" b="1" dirty="0">
                <a:solidFill>
                  <a:srgbClr val="FF0000"/>
                </a:solidFill>
                <a:latin typeface="Arial" pitchFamily="34" charset="0"/>
                <a:sym typeface="Symbol" pitchFamily="18" charset="2"/>
              </a:rPr>
              <a:t>( = g(</a:t>
            </a:r>
            <a:r>
              <a:rPr lang="en-GB" altLang="en-US" sz="1200" b="1" dirty="0" err="1">
                <a:solidFill>
                  <a:srgbClr val="FF0000"/>
                </a:solidFill>
                <a:latin typeface="Arial" pitchFamily="34" charset="0"/>
                <a:sym typeface="Symbol" pitchFamily="18" charset="2"/>
              </a:rPr>
              <a:t>Sw</a:t>
            </a:r>
            <a:r>
              <a:rPr lang="en-GB" altLang="en-US" sz="1200" b="1" dirty="0">
                <a:solidFill>
                  <a:srgbClr val="FF0000"/>
                </a:solidFill>
                <a:latin typeface="Arial" pitchFamily="34" charset="0"/>
                <a:sym typeface="Symbol" pitchFamily="18" charset="2"/>
              </a:rPr>
              <a:t>,..))</a:t>
            </a:r>
            <a:r>
              <a:rPr lang="en-GB" altLang="en-US" sz="1200" b="1" dirty="0">
                <a:latin typeface="Arial" pitchFamily="34" charset="0"/>
                <a:sym typeface="Symbol" pitchFamily="18" charset="2"/>
              </a:rPr>
              <a:t> </a:t>
            </a:r>
          </a:p>
          <a:p>
            <a:pPr algn="ctr">
              <a:spcBef>
                <a:spcPct val="50000"/>
              </a:spcBef>
            </a:pPr>
            <a:endParaRPr lang="en-GB" altLang="en-US" sz="1200" b="1" dirty="0">
              <a:latin typeface="Arial" pitchFamily="34" charset="0"/>
              <a:sym typeface="Symbol" pitchFamily="18" charset="2"/>
            </a:endParaRPr>
          </a:p>
        </p:txBody>
      </p:sp>
      <p:sp>
        <p:nvSpPr>
          <p:cNvPr id="37" name="Text Box 48"/>
          <p:cNvSpPr txBox="1">
            <a:spLocks noChangeArrowheads="1"/>
          </p:cNvSpPr>
          <p:nvPr/>
        </p:nvSpPr>
        <p:spPr bwMode="auto">
          <a:xfrm>
            <a:off x="2858961" y="1393283"/>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800" dirty="0">
                <a:solidFill>
                  <a:srgbClr val="FF0000"/>
                </a:solidFill>
                <a:latin typeface="Arial" pitchFamily="34" charset="0"/>
              </a:rPr>
              <a:t>+</a:t>
            </a:r>
          </a:p>
        </p:txBody>
      </p:sp>
      <p:pic>
        <p:nvPicPr>
          <p:cNvPr id="40" name="Picture 57" descr="K1"/>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3947" y="5011015"/>
            <a:ext cx="2016125"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59"/>
          <p:cNvSpPr txBox="1">
            <a:spLocks noChangeArrowheads="1"/>
          </p:cNvSpPr>
          <p:nvPr/>
        </p:nvSpPr>
        <p:spPr bwMode="auto">
          <a:xfrm>
            <a:off x="111498" y="4778388"/>
            <a:ext cx="2087563" cy="244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latin typeface="Arial" pitchFamily="34" charset="0"/>
                <a:sym typeface="Symbol" pitchFamily="18" charset="2"/>
              </a:rPr>
              <a:t>SHAPE Evolution</a:t>
            </a:r>
          </a:p>
        </p:txBody>
      </p:sp>
      <p:pic>
        <p:nvPicPr>
          <p:cNvPr id="43" name="Picture 60" descr="pozosya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16788" y="1197867"/>
            <a:ext cx="1827212"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 Box 62"/>
          <p:cNvSpPr txBox="1">
            <a:spLocks noChangeArrowheads="1"/>
          </p:cNvSpPr>
          <p:nvPr/>
        </p:nvSpPr>
        <p:spPr bwMode="auto">
          <a:xfrm>
            <a:off x="323849" y="2565400"/>
            <a:ext cx="210230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solidFill>
                  <a:srgbClr val="FF0000"/>
                </a:solidFill>
                <a:latin typeface="Arial" pitchFamily="34" charset="0"/>
              </a:rPr>
              <a:t>K (</a:t>
            </a:r>
            <a:r>
              <a:rPr lang="en-GB" altLang="en-US" sz="1000" b="1" dirty="0" err="1">
                <a:solidFill>
                  <a:srgbClr val="FF0000"/>
                </a:solidFill>
                <a:latin typeface="Arial" pitchFamily="34" charset="0"/>
              </a:rPr>
              <a:t>mD</a:t>
            </a:r>
            <a:r>
              <a:rPr lang="en-GB" altLang="en-US" sz="1000" b="1" dirty="0">
                <a:solidFill>
                  <a:srgbClr val="FF0000"/>
                </a:solidFill>
                <a:latin typeface="Arial" pitchFamily="34" charset="0"/>
              </a:rPr>
              <a:t>) from 4D seismic</a:t>
            </a:r>
            <a:endParaRPr lang="en-GB" altLang="en-US" sz="1000" b="1" dirty="0">
              <a:solidFill>
                <a:srgbClr val="FF0000"/>
              </a:solidFill>
              <a:latin typeface="Arial" pitchFamily="34" charset="0"/>
              <a:sym typeface="Symbol" pitchFamily="18" charset="2"/>
            </a:endParaRPr>
          </a:p>
        </p:txBody>
      </p:sp>
      <p:sp>
        <p:nvSpPr>
          <p:cNvPr id="46" name="AutoShape 70"/>
          <p:cNvSpPr>
            <a:spLocks noChangeArrowheads="1"/>
          </p:cNvSpPr>
          <p:nvPr/>
        </p:nvSpPr>
        <p:spPr bwMode="auto">
          <a:xfrm>
            <a:off x="2710529" y="4109020"/>
            <a:ext cx="585787" cy="180975"/>
          </a:xfrm>
          <a:prstGeom prst="curvedDownArrow">
            <a:avLst>
              <a:gd name="adj1" fmla="val 64737"/>
              <a:gd name="adj2" fmla="val 129474"/>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47" name="AutoShape 71"/>
          <p:cNvSpPr>
            <a:spLocks noChangeArrowheads="1"/>
          </p:cNvSpPr>
          <p:nvPr/>
        </p:nvSpPr>
        <p:spPr bwMode="auto">
          <a:xfrm rot="10232260">
            <a:off x="2697431" y="4389188"/>
            <a:ext cx="584200" cy="227012"/>
          </a:xfrm>
          <a:prstGeom prst="curvedDownArrow">
            <a:avLst>
              <a:gd name="adj1" fmla="val 51469"/>
              <a:gd name="adj2" fmla="val 102937"/>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49" name="Text Box 76"/>
          <p:cNvSpPr txBox="1">
            <a:spLocks noChangeArrowheads="1"/>
          </p:cNvSpPr>
          <p:nvPr/>
        </p:nvSpPr>
        <p:spPr bwMode="auto">
          <a:xfrm>
            <a:off x="4835128" y="6009553"/>
            <a:ext cx="15890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US" altLang="en-US" sz="1000" b="1" dirty="0">
                <a:solidFill>
                  <a:srgbClr val="333333"/>
                </a:solidFill>
                <a:latin typeface="Arial" pitchFamily="34" charset="0"/>
              </a:rPr>
              <a:t>PRODUCTION DATA</a:t>
            </a:r>
          </a:p>
        </p:txBody>
      </p:sp>
      <p:sp>
        <p:nvSpPr>
          <p:cNvPr id="53" name="AutoShape 80"/>
          <p:cNvSpPr>
            <a:spLocks noChangeArrowheads="1"/>
          </p:cNvSpPr>
          <p:nvPr/>
        </p:nvSpPr>
        <p:spPr bwMode="auto">
          <a:xfrm rot="16200000">
            <a:off x="2281690" y="3368352"/>
            <a:ext cx="288925" cy="792162"/>
          </a:xfrm>
          <a:prstGeom prst="downArrow">
            <a:avLst>
              <a:gd name="adj1" fmla="val 50000"/>
              <a:gd name="adj2" fmla="val 6854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4" name="Text Box 81"/>
          <p:cNvSpPr txBox="1">
            <a:spLocks noChangeArrowheads="1"/>
          </p:cNvSpPr>
          <p:nvPr/>
        </p:nvSpPr>
        <p:spPr bwMode="auto">
          <a:xfrm>
            <a:off x="5436394" y="4733777"/>
            <a:ext cx="1871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GB" altLang="en-US" sz="1400" b="1" dirty="0">
                <a:solidFill>
                  <a:srgbClr val="FF0000"/>
                </a:solidFill>
              </a:rPr>
              <a:t>Fluid flow eq.</a:t>
            </a:r>
          </a:p>
        </p:txBody>
      </p:sp>
      <p:sp>
        <p:nvSpPr>
          <p:cNvPr id="55" name="AutoShape 84"/>
          <p:cNvSpPr>
            <a:spLocks noChangeArrowheads="1"/>
          </p:cNvSpPr>
          <p:nvPr/>
        </p:nvSpPr>
        <p:spPr bwMode="auto">
          <a:xfrm rot="5400000" flipH="1">
            <a:off x="3996532" y="5228431"/>
            <a:ext cx="287338" cy="288925"/>
          </a:xfrm>
          <a:prstGeom prst="downArrow">
            <a:avLst>
              <a:gd name="adj1" fmla="val 50000"/>
              <a:gd name="adj2" fmla="val 25138"/>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6" name="AutoShape 85"/>
          <p:cNvSpPr>
            <a:spLocks noChangeArrowheads="1"/>
          </p:cNvSpPr>
          <p:nvPr/>
        </p:nvSpPr>
        <p:spPr bwMode="auto">
          <a:xfrm rot="5400000" flipH="1">
            <a:off x="1908969" y="5444331"/>
            <a:ext cx="287338" cy="288925"/>
          </a:xfrm>
          <a:prstGeom prst="downArrow">
            <a:avLst>
              <a:gd name="adj1" fmla="val 50000"/>
              <a:gd name="adj2" fmla="val 25138"/>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7" name="AutoShape 86"/>
          <p:cNvSpPr>
            <a:spLocks noChangeArrowheads="1"/>
          </p:cNvSpPr>
          <p:nvPr/>
        </p:nvSpPr>
        <p:spPr bwMode="auto">
          <a:xfrm rot="13346682">
            <a:off x="2204426" y="4356915"/>
            <a:ext cx="360171" cy="819106"/>
          </a:xfrm>
          <a:prstGeom prst="downArrow">
            <a:avLst>
              <a:gd name="adj1" fmla="val 26880"/>
              <a:gd name="adj2" fmla="val 4921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58" name="Rectangle 88"/>
          <p:cNvSpPr>
            <a:spLocks noChangeArrowheads="1"/>
          </p:cNvSpPr>
          <p:nvPr/>
        </p:nvSpPr>
        <p:spPr bwMode="auto">
          <a:xfrm>
            <a:off x="-9695" y="927992"/>
            <a:ext cx="2916238" cy="21154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0" name="Rectangle 91"/>
          <p:cNvSpPr>
            <a:spLocks noChangeArrowheads="1"/>
          </p:cNvSpPr>
          <p:nvPr/>
        </p:nvSpPr>
        <p:spPr bwMode="auto">
          <a:xfrm>
            <a:off x="6227763" y="951806"/>
            <a:ext cx="2916237" cy="21891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1" name="AutoShape 92"/>
          <p:cNvSpPr>
            <a:spLocks noChangeArrowheads="1"/>
          </p:cNvSpPr>
          <p:nvPr/>
        </p:nvSpPr>
        <p:spPr bwMode="auto">
          <a:xfrm rot="16200000">
            <a:off x="6561138" y="1843980"/>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2" name="AutoShape 93"/>
          <p:cNvSpPr>
            <a:spLocks noChangeArrowheads="1"/>
          </p:cNvSpPr>
          <p:nvPr/>
        </p:nvSpPr>
        <p:spPr bwMode="auto">
          <a:xfrm rot="5400000">
            <a:off x="2095500" y="1368425"/>
            <a:ext cx="269875" cy="358775"/>
          </a:xfrm>
          <a:prstGeom prst="downArrow">
            <a:avLst>
              <a:gd name="adj1" fmla="val 50000"/>
              <a:gd name="adj2" fmla="val 3323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3" name="AutoShape 94"/>
          <p:cNvSpPr>
            <a:spLocks noChangeArrowheads="1"/>
          </p:cNvSpPr>
          <p:nvPr/>
        </p:nvSpPr>
        <p:spPr bwMode="auto">
          <a:xfrm rot="10800000" flipH="1">
            <a:off x="7885113" y="2840138"/>
            <a:ext cx="215900" cy="241300"/>
          </a:xfrm>
          <a:prstGeom prst="downArrow">
            <a:avLst>
              <a:gd name="adj1" fmla="val 50000"/>
              <a:gd name="adj2" fmla="val 27941"/>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64" name="Text Box 95"/>
          <p:cNvSpPr txBox="1">
            <a:spLocks noChangeArrowheads="1"/>
          </p:cNvSpPr>
          <p:nvPr/>
        </p:nvSpPr>
        <p:spPr bwMode="auto">
          <a:xfrm>
            <a:off x="5956300" y="1388268"/>
            <a:ext cx="288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800" dirty="0">
                <a:solidFill>
                  <a:srgbClr val="FF0000"/>
                </a:solidFill>
                <a:latin typeface="Arial" pitchFamily="34" charset="0"/>
              </a:rPr>
              <a:t>+</a:t>
            </a:r>
          </a:p>
        </p:txBody>
      </p:sp>
      <p:sp>
        <p:nvSpPr>
          <p:cNvPr id="66" name="Text Box 21"/>
          <p:cNvSpPr txBox="1">
            <a:spLocks noChangeArrowheads="1"/>
          </p:cNvSpPr>
          <p:nvPr/>
        </p:nvSpPr>
        <p:spPr bwMode="auto">
          <a:xfrm>
            <a:off x="2357438" y="6254028"/>
            <a:ext cx="1008062" cy="2746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s-ES" altLang="en-US" sz="1200" dirty="0">
                <a:latin typeface="Arial" pitchFamily="34" charset="0"/>
              </a:rPr>
              <a:t>- </a:t>
            </a:r>
            <a:r>
              <a:rPr lang="es-ES" altLang="en-US" sz="1200" b="1" dirty="0">
                <a:solidFill>
                  <a:srgbClr val="FF0000"/>
                </a:solidFill>
                <a:latin typeface="Arial" pitchFamily="34" charset="0"/>
              </a:rPr>
              <a:t>ES-MDA</a:t>
            </a:r>
          </a:p>
        </p:txBody>
      </p:sp>
      <p:grpSp>
        <p:nvGrpSpPr>
          <p:cNvPr id="68" name="Group 18"/>
          <p:cNvGrpSpPr>
            <a:grpSpLocks/>
          </p:cNvGrpSpPr>
          <p:nvPr/>
        </p:nvGrpSpPr>
        <p:grpSpPr bwMode="auto">
          <a:xfrm>
            <a:off x="203237" y="3492599"/>
            <a:ext cx="1849401" cy="1313391"/>
            <a:chOff x="3719" y="3024"/>
            <a:chExt cx="851" cy="491"/>
          </a:xfrm>
        </p:grpSpPr>
        <p:sp>
          <p:nvSpPr>
            <p:cNvPr id="69" name="Rectangle 19"/>
            <p:cNvSpPr>
              <a:spLocks noChangeArrowheads="1"/>
            </p:cNvSpPr>
            <p:nvPr/>
          </p:nvSpPr>
          <p:spPr bwMode="auto">
            <a:xfrm>
              <a:off x="3719" y="3024"/>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sp>
          <p:nvSpPr>
            <p:cNvPr id="70" name="Rectangle 20"/>
            <p:cNvSpPr>
              <a:spLocks noChangeArrowheads="1"/>
            </p:cNvSpPr>
            <p:nvPr/>
          </p:nvSpPr>
          <p:spPr bwMode="auto">
            <a:xfrm>
              <a:off x="3773" y="3085"/>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sp>
          <p:nvSpPr>
            <p:cNvPr id="71" name="Rectangle 21"/>
            <p:cNvSpPr>
              <a:spLocks noChangeArrowheads="1"/>
            </p:cNvSpPr>
            <p:nvPr/>
          </p:nvSpPr>
          <p:spPr bwMode="auto">
            <a:xfrm>
              <a:off x="3842" y="3159"/>
              <a:ext cx="656" cy="29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endParaRPr lang="en-GB" altLang="en-US"/>
            </a:p>
          </p:txBody>
        </p:sp>
        <p:pic>
          <p:nvPicPr>
            <p:cNvPr id="72" name="Picture 22" descr="mod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7" y="3230"/>
              <a:ext cx="643" cy="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4" name="Slide Number Placeholder 3"/>
          <p:cNvSpPr>
            <a:spLocks noGrp="1"/>
          </p:cNvSpPr>
          <p:nvPr>
            <p:ph type="sldNum" sz="quarter" idx="12"/>
          </p:nvPr>
        </p:nvSpPr>
        <p:spPr/>
        <p:txBody>
          <a:bodyPr/>
          <a:lstStyle/>
          <a:p>
            <a:fld id="{884403D6-756B-4B28-9B3E-954DB97AF164}" type="slidenum">
              <a:rPr lang="en-GB" sz="1800" b="1" smtClean="0">
                <a:solidFill>
                  <a:srgbClr val="FF0000"/>
                </a:solidFill>
              </a:rPr>
              <a:t>5</a:t>
            </a:fld>
            <a:endParaRPr lang="en-GB" sz="1800" b="1" dirty="0">
              <a:solidFill>
                <a:srgbClr val="FF0000"/>
              </a:solidFill>
            </a:endParaRPr>
          </a:p>
        </p:txBody>
      </p:sp>
      <p:sp>
        <p:nvSpPr>
          <p:cNvPr id="67" name="Text Box 10"/>
          <p:cNvSpPr txBox="1">
            <a:spLocks noChangeArrowheads="1"/>
          </p:cNvSpPr>
          <p:nvPr/>
        </p:nvSpPr>
        <p:spPr bwMode="auto">
          <a:xfrm>
            <a:off x="787793" y="3470811"/>
            <a:ext cx="1646349" cy="246221"/>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err="1">
                <a:solidFill>
                  <a:srgbClr val="FF0000"/>
                </a:solidFill>
                <a:latin typeface="Arial" pitchFamily="34" charset="0"/>
              </a:rPr>
              <a:t>Geostatistics</a:t>
            </a:r>
            <a:endParaRPr lang="en-GB" altLang="en-US" sz="1000" b="1" dirty="0">
              <a:solidFill>
                <a:srgbClr val="FF0000"/>
              </a:solidFill>
              <a:latin typeface="Arial" pitchFamily="34" charset="0"/>
              <a:sym typeface="Symbol" pitchFamily="18" charset="2"/>
            </a:endParaRPr>
          </a:p>
        </p:txBody>
      </p:sp>
      <p:sp>
        <p:nvSpPr>
          <p:cNvPr id="77" name="AutoShape 56"/>
          <p:cNvSpPr>
            <a:spLocks noChangeArrowheads="1"/>
          </p:cNvSpPr>
          <p:nvPr/>
        </p:nvSpPr>
        <p:spPr bwMode="auto">
          <a:xfrm>
            <a:off x="7892256" y="3067644"/>
            <a:ext cx="208757" cy="180181"/>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8" name="AutoShape 94"/>
          <p:cNvSpPr>
            <a:spLocks noChangeArrowheads="1"/>
          </p:cNvSpPr>
          <p:nvPr/>
        </p:nvSpPr>
        <p:spPr bwMode="auto">
          <a:xfrm rot="10800000" flipH="1">
            <a:off x="1543230" y="2970312"/>
            <a:ext cx="215900" cy="241300"/>
          </a:xfrm>
          <a:prstGeom prst="downArrow">
            <a:avLst>
              <a:gd name="adj1" fmla="val 50000"/>
              <a:gd name="adj2" fmla="val 27941"/>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9" name="AutoShape 56"/>
          <p:cNvSpPr>
            <a:spLocks noChangeArrowheads="1"/>
          </p:cNvSpPr>
          <p:nvPr/>
        </p:nvSpPr>
        <p:spPr bwMode="auto">
          <a:xfrm>
            <a:off x="1555916" y="3067645"/>
            <a:ext cx="208757" cy="180181"/>
          </a:xfrm>
          <a:prstGeom prst="downArrow">
            <a:avLst>
              <a:gd name="adj1" fmla="val 50000"/>
              <a:gd name="adj2" fmla="val 41728"/>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0" name="Rectangle 88"/>
          <p:cNvSpPr>
            <a:spLocks noChangeArrowheads="1"/>
          </p:cNvSpPr>
          <p:nvPr/>
        </p:nvSpPr>
        <p:spPr bwMode="auto">
          <a:xfrm>
            <a:off x="3147886" y="981150"/>
            <a:ext cx="2916238" cy="22320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1" name="Rectangle 88"/>
          <p:cNvSpPr>
            <a:spLocks noChangeArrowheads="1"/>
          </p:cNvSpPr>
          <p:nvPr/>
        </p:nvSpPr>
        <p:spPr bwMode="auto">
          <a:xfrm>
            <a:off x="-31920" y="3305969"/>
            <a:ext cx="9171921" cy="3433788"/>
          </a:xfrm>
          <a:prstGeom prst="rect">
            <a:avLst/>
          </a:prstGeom>
          <a:noFill/>
          <a:ln w="15875">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82" name="AutoShape 80"/>
          <p:cNvSpPr>
            <a:spLocks noChangeArrowheads="1"/>
          </p:cNvSpPr>
          <p:nvPr/>
        </p:nvSpPr>
        <p:spPr bwMode="auto">
          <a:xfrm rot="16200000">
            <a:off x="6625036" y="3780505"/>
            <a:ext cx="296863" cy="513558"/>
          </a:xfrm>
          <a:prstGeom prst="downArrow">
            <a:avLst>
              <a:gd name="adj1" fmla="val 50000"/>
              <a:gd name="adj2" fmla="val 6854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endParaRPr lang="en-GB" altLang="en-US"/>
          </a:p>
        </p:txBody>
      </p:sp>
      <p:sp>
        <p:nvSpPr>
          <p:cNvPr id="73" name="Title 7"/>
          <p:cNvSpPr>
            <a:spLocks noGrp="1"/>
          </p:cNvSpPr>
          <p:nvPr>
            <p:ph type="title"/>
          </p:nvPr>
        </p:nvSpPr>
        <p:spPr>
          <a:xfrm>
            <a:off x="-174394" y="-236565"/>
            <a:ext cx="8771617" cy="1143000"/>
          </a:xfrm>
        </p:spPr>
        <p:txBody>
          <a:bodyPr/>
          <a:lstStyle/>
          <a:p>
            <a:pPr marL="457200" indent="-457200" algn="ctr">
              <a:buFont typeface="Wingdings" panose="05000000000000000000" pitchFamily="2" charset="2"/>
              <a:buChar char="Ø"/>
            </a:pPr>
            <a:r>
              <a:rPr lang="en-GB" sz="2400" dirty="0"/>
              <a:t>Workflow: Introduction</a:t>
            </a:r>
            <a:endParaRPr lang="en-GB" sz="2400" dirty="0">
              <a:solidFill>
                <a:srgbClr val="FF0000"/>
              </a:solidFill>
            </a:endParaRPr>
          </a:p>
        </p:txBody>
      </p:sp>
      <p:pic>
        <p:nvPicPr>
          <p:cNvPr id="74" name="Picture 159" descr="SAW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0247" y="3726813"/>
            <a:ext cx="21510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 Box 160"/>
          <p:cNvSpPr txBox="1">
            <a:spLocks noChangeArrowheads="1"/>
          </p:cNvSpPr>
          <p:nvPr/>
        </p:nvSpPr>
        <p:spPr bwMode="auto">
          <a:xfrm>
            <a:off x="7065172" y="4980675"/>
            <a:ext cx="15890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n-US" altLang="en-US" sz="1000" b="1">
                <a:solidFill>
                  <a:srgbClr val="333333"/>
                </a:solidFill>
              </a:rPr>
              <a:t>PRODUCTION DATA</a:t>
            </a:r>
          </a:p>
        </p:txBody>
      </p:sp>
      <p:sp>
        <p:nvSpPr>
          <p:cNvPr id="2" name="Oval 1"/>
          <p:cNvSpPr/>
          <p:nvPr/>
        </p:nvSpPr>
        <p:spPr>
          <a:xfrm>
            <a:off x="-31920" y="3213175"/>
            <a:ext cx="4243335" cy="3644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Box 10"/>
          <p:cNvSpPr txBox="1">
            <a:spLocks noChangeArrowheads="1"/>
          </p:cNvSpPr>
          <p:nvPr/>
        </p:nvSpPr>
        <p:spPr bwMode="auto">
          <a:xfrm>
            <a:off x="923040" y="3668785"/>
            <a:ext cx="1646349" cy="246221"/>
          </a:xfrm>
          <a:prstGeom prst="rect">
            <a:avLst/>
          </a:prstGeom>
          <a:noFill/>
          <a:ln w="9525">
            <a:noFill/>
            <a:miter lim="800000"/>
            <a:headEnd/>
            <a:tailEnd/>
          </a:ln>
          <a:effec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spcBef>
                <a:spcPct val="50000"/>
              </a:spcBef>
            </a:pPr>
            <a:r>
              <a:rPr lang="en-GB" altLang="en-US" sz="1000" b="1" dirty="0">
                <a:solidFill>
                  <a:srgbClr val="FF0000"/>
                </a:solidFill>
                <a:latin typeface="Arial" pitchFamily="34" charset="0"/>
              </a:rPr>
              <a:t>MPS</a:t>
            </a:r>
            <a:endParaRPr lang="en-GB" altLang="en-US" sz="1000" b="1" dirty="0">
              <a:solidFill>
                <a:srgbClr val="FF0000"/>
              </a:solidFill>
              <a:latin typeface="Arial" pitchFamily="34" charset="0"/>
              <a:sym typeface="Symbol" pitchFamily="18" charset="2"/>
            </a:endParaRPr>
          </a:p>
        </p:txBody>
      </p:sp>
      <p:pic>
        <p:nvPicPr>
          <p:cNvPr id="84" name="Picture 2" descr="TAB_col_white_background.eps"/>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568" y="19486"/>
            <a:ext cx="1928654" cy="8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23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arn(inVertical)">
                                      <p:cBhvr>
                                        <p:cTn id="16" dur="500"/>
                                        <p:tgtEl>
                                          <p:spTgt spid="3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barn(inVertical)">
                                      <p:cBhvr>
                                        <p:cTn id="25" dur="500"/>
                                        <p:tgtEl>
                                          <p:spTgt spid="5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arn(inVertical)">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wipe(down)">
                                      <p:cBhvr>
                                        <p:cTn id="33" dur="500"/>
                                        <p:tgtEl>
                                          <p:spTgt spid="75"/>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par>
                                <p:cTn id="58" presetID="22" presetClass="entr" presetSubtype="4"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down)">
                                      <p:cBhvr>
                                        <p:cTn id="63" dur="500"/>
                                        <p:tgtEl>
                                          <p:spTgt spid="8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down)">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down)">
                                      <p:cBhvr>
                                        <p:cTn id="74" dur="500"/>
                                        <p:tgtEl>
                                          <p:spTgt spid="34"/>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down)">
                                      <p:cBhvr>
                                        <p:cTn id="77" dur="500"/>
                                        <p:tgtEl>
                                          <p:spTgt spid="35"/>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down)">
                                      <p:cBhvr>
                                        <p:cTn id="80" dur="500"/>
                                        <p:tgtEl>
                                          <p:spTgt spid="36"/>
                                        </p:tgtEl>
                                      </p:cBhvr>
                                    </p:animEffect>
                                  </p:childTnLst>
                                </p:cTn>
                              </p:par>
                              <p:par>
                                <p:cTn id="81" presetID="22" presetClass="entr" presetSubtype="4"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down)">
                                      <p:cBhvr>
                                        <p:cTn id="83" dur="500"/>
                                        <p:tgtEl>
                                          <p:spTgt spid="43"/>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wipe(down)">
                                      <p:cBhvr>
                                        <p:cTn id="86" dur="500"/>
                                        <p:tgtEl>
                                          <p:spTgt spid="6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wipe(down)">
                                      <p:cBhvr>
                                        <p:cTn id="89" dur="5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wipe(down)">
                                      <p:cBhvr>
                                        <p:cTn id="94" dur="500"/>
                                        <p:tgtEl>
                                          <p:spTgt spid="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wipe(down)">
                                      <p:cBhvr>
                                        <p:cTn id="97" dur="500"/>
                                        <p:tgtEl>
                                          <p:spTgt spid="8"/>
                                        </p:tgtEl>
                                      </p:cBhvr>
                                    </p:animEffect>
                                  </p:childTnLst>
                                </p:cTn>
                              </p:par>
                              <p:par>
                                <p:cTn id="98" presetID="22" presetClass="entr" presetSubtype="4"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wipe(down)">
                                      <p:cBhvr>
                                        <p:cTn id="100" dur="500"/>
                                        <p:tgtEl>
                                          <p:spTgt spid="1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down)">
                                      <p:cBhvr>
                                        <p:cTn id="103" dur="500"/>
                                        <p:tgtEl>
                                          <p:spTgt spid="13"/>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wipe(down)">
                                      <p:cBhvr>
                                        <p:cTn id="106" dur="500"/>
                                        <p:tgtEl>
                                          <p:spTgt spid="1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5"/>
                                        </p:tgtEl>
                                        <p:attrNameLst>
                                          <p:attrName>style.visibility</p:attrName>
                                        </p:attrNameLst>
                                      </p:cBhvr>
                                      <p:to>
                                        <p:strVal val="visible"/>
                                      </p:to>
                                    </p:set>
                                    <p:animEffect transition="in" filter="wipe(down)">
                                      <p:cBhvr>
                                        <p:cTn id="109" dur="500"/>
                                        <p:tgtEl>
                                          <p:spTgt spid="15"/>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wipe(down)">
                                      <p:cBhvr>
                                        <p:cTn id="112" dur="500"/>
                                        <p:tgtEl>
                                          <p:spTgt spid="1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down)">
                                      <p:cBhvr>
                                        <p:cTn id="115" dur="500"/>
                                        <p:tgtEl>
                                          <p:spTgt spid="1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wipe(down)">
                                      <p:cBhvr>
                                        <p:cTn id="118" dur="500"/>
                                        <p:tgtEl>
                                          <p:spTgt spid="2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par>
                                <p:cTn id="122" presetID="22" presetClass="entr" presetSubtype="4"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down)">
                                      <p:cBhvr>
                                        <p:cTn id="124" dur="500"/>
                                        <p:tgtEl>
                                          <p:spTgt spid="40"/>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down)">
                                      <p:cBhvr>
                                        <p:cTn id="127" dur="500"/>
                                        <p:tgtEl>
                                          <p:spTgt spid="4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wipe(down)">
                                      <p:cBhvr>
                                        <p:cTn id="130" dur="500"/>
                                        <p:tgtEl>
                                          <p:spTgt spid="46"/>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wipe(down)">
                                      <p:cBhvr>
                                        <p:cTn id="133" dur="500"/>
                                        <p:tgtEl>
                                          <p:spTgt spid="47"/>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down)">
                                      <p:cBhvr>
                                        <p:cTn id="136" dur="500"/>
                                        <p:tgtEl>
                                          <p:spTgt spid="49"/>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wipe(down)">
                                      <p:cBhvr>
                                        <p:cTn id="139" dur="500"/>
                                        <p:tgtEl>
                                          <p:spTgt spid="53"/>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wipe(down)">
                                      <p:cBhvr>
                                        <p:cTn id="142" dur="500"/>
                                        <p:tgtEl>
                                          <p:spTgt spid="54"/>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wipe(down)">
                                      <p:cBhvr>
                                        <p:cTn id="145" dur="500"/>
                                        <p:tgtEl>
                                          <p:spTgt spid="55"/>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57"/>
                                        </p:tgtEl>
                                        <p:attrNameLst>
                                          <p:attrName>style.visibility</p:attrName>
                                        </p:attrNameLst>
                                      </p:cBhvr>
                                      <p:to>
                                        <p:strVal val="visible"/>
                                      </p:to>
                                    </p:set>
                                    <p:animEffect transition="in" filter="wipe(down)">
                                      <p:cBhvr>
                                        <p:cTn id="151" dur="500"/>
                                        <p:tgtEl>
                                          <p:spTgt spid="57"/>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wipe(down)">
                                      <p:cBhvr>
                                        <p:cTn id="154" dur="500"/>
                                        <p:tgtEl>
                                          <p:spTgt spid="63"/>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animEffect transition="in" filter="wipe(down)">
                                      <p:cBhvr>
                                        <p:cTn id="157" dur="500"/>
                                        <p:tgtEl>
                                          <p:spTgt spid="66"/>
                                        </p:tgtEl>
                                      </p:cBhvr>
                                    </p:animEffect>
                                  </p:childTnLst>
                                </p:cTn>
                              </p:par>
                              <p:par>
                                <p:cTn id="158" presetID="22" presetClass="entr" presetSubtype="4" fill="hold"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wipe(down)">
                                      <p:cBhvr>
                                        <p:cTn id="160" dur="500"/>
                                        <p:tgtEl>
                                          <p:spTgt spid="68"/>
                                        </p:tgtEl>
                                      </p:cBhvr>
                                    </p:animEffect>
                                  </p:childTnLst>
                                </p:cTn>
                              </p:par>
                              <p:par>
                                <p:cTn id="161" presetID="22" presetClass="entr" presetSubtype="4" fill="hold" grpId="0" nodeType="withEffect">
                                  <p:stCondLst>
                                    <p:cond delay="0"/>
                                  </p:stCondLst>
                                  <p:childTnLst>
                                    <p:set>
                                      <p:cBhvr>
                                        <p:cTn id="162" dur="1" fill="hold">
                                          <p:stCondLst>
                                            <p:cond delay="0"/>
                                          </p:stCondLst>
                                        </p:cTn>
                                        <p:tgtEl>
                                          <p:spTgt spid="4"/>
                                        </p:tgtEl>
                                        <p:attrNameLst>
                                          <p:attrName>style.visibility</p:attrName>
                                        </p:attrNameLst>
                                      </p:cBhvr>
                                      <p:to>
                                        <p:strVal val="visible"/>
                                      </p:to>
                                    </p:set>
                                    <p:animEffect transition="in" filter="wipe(down)">
                                      <p:cBhvr>
                                        <p:cTn id="163" dur="500"/>
                                        <p:tgtEl>
                                          <p:spTgt spid="4"/>
                                        </p:tgtEl>
                                      </p:cBhvr>
                                    </p:animEffect>
                                  </p:childTnLst>
                                </p:cTn>
                              </p:par>
                              <p:par>
                                <p:cTn id="164" presetID="22" presetClass="entr" presetSubtype="4" fill="hold" grpId="0" nodeType="withEffect">
                                  <p:stCondLst>
                                    <p:cond delay="0"/>
                                  </p:stCondLst>
                                  <p:childTnLst>
                                    <p:set>
                                      <p:cBhvr>
                                        <p:cTn id="165" dur="1" fill="hold">
                                          <p:stCondLst>
                                            <p:cond delay="0"/>
                                          </p:stCondLst>
                                        </p:cTn>
                                        <p:tgtEl>
                                          <p:spTgt spid="67"/>
                                        </p:tgtEl>
                                        <p:attrNameLst>
                                          <p:attrName>style.visibility</p:attrName>
                                        </p:attrNameLst>
                                      </p:cBhvr>
                                      <p:to>
                                        <p:strVal val="visible"/>
                                      </p:to>
                                    </p:set>
                                    <p:animEffect transition="in" filter="wipe(down)">
                                      <p:cBhvr>
                                        <p:cTn id="166" dur="500"/>
                                        <p:tgtEl>
                                          <p:spTgt spid="67"/>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77"/>
                                        </p:tgtEl>
                                        <p:attrNameLst>
                                          <p:attrName>style.visibility</p:attrName>
                                        </p:attrNameLst>
                                      </p:cBhvr>
                                      <p:to>
                                        <p:strVal val="visible"/>
                                      </p:to>
                                    </p:set>
                                    <p:animEffect transition="in" filter="wipe(down)">
                                      <p:cBhvr>
                                        <p:cTn id="169" dur="500"/>
                                        <p:tgtEl>
                                          <p:spTgt spid="77"/>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down)">
                                      <p:cBhvr>
                                        <p:cTn id="172" dur="500"/>
                                        <p:tgtEl>
                                          <p:spTgt spid="78"/>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animEffect transition="in" filter="wipe(down)">
                                      <p:cBhvr>
                                        <p:cTn id="175" dur="500"/>
                                        <p:tgtEl>
                                          <p:spTgt spid="79"/>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4" fill="hold" nodeType="clickEffect">
                                  <p:stCondLst>
                                    <p:cond delay="0"/>
                                  </p:stCondLst>
                                  <p:childTnLst>
                                    <p:set>
                                      <p:cBhvr>
                                        <p:cTn id="179" dur="1" fill="hold">
                                          <p:stCondLst>
                                            <p:cond delay="0"/>
                                          </p:stCondLst>
                                        </p:cTn>
                                        <p:tgtEl>
                                          <p:spTgt spid="74"/>
                                        </p:tgtEl>
                                        <p:attrNameLst>
                                          <p:attrName>style.visibility</p:attrName>
                                        </p:attrNameLst>
                                      </p:cBhvr>
                                      <p:to>
                                        <p:strVal val="visible"/>
                                      </p:to>
                                    </p:set>
                                    <p:animEffect transition="in" filter="wipe(down)">
                                      <p:cBhvr>
                                        <p:cTn id="180" dur="500"/>
                                        <p:tgtEl>
                                          <p:spTgt spid="74"/>
                                        </p:tgtEl>
                                      </p:cBhvr>
                                    </p:animEffect>
                                  </p:childTnLst>
                                </p:cTn>
                              </p:par>
                              <p:par>
                                <p:cTn id="181" presetID="22" presetClass="entr" presetSubtype="4" fill="hold" grpId="0" nodeType="withEffect">
                                  <p:stCondLst>
                                    <p:cond delay="0"/>
                                  </p:stCondLst>
                                  <p:childTnLst>
                                    <p:set>
                                      <p:cBhvr>
                                        <p:cTn id="182" dur="1" fill="hold">
                                          <p:stCondLst>
                                            <p:cond delay="0"/>
                                          </p:stCondLst>
                                        </p:cTn>
                                        <p:tgtEl>
                                          <p:spTgt spid="76"/>
                                        </p:tgtEl>
                                        <p:attrNameLst>
                                          <p:attrName>style.visibility</p:attrName>
                                        </p:attrNameLst>
                                      </p:cBhvr>
                                      <p:to>
                                        <p:strVal val="visible"/>
                                      </p:to>
                                    </p:set>
                                    <p:animEffect transition="in" filter="wipe(down)">
                                      <p:cBhvr>
                                        <p:cTn id="183" dur="500"/>
                                        <p:tgtEl>
                                          <p:spTgt spid="76"/>
                                        </p:tgtEl>
                                      </p:cBhvr>
                                    </p:animEffect>
                                  </p:childTnLst>
                                </p:cTn>
                              </p:par>
                              <p:par>
                                <p:cTn id="184" presetID="22" presetClass="entr" presetSubtype="4" fill="hold" grpId="0" nodeType="withEffect">
                                  <p:stCondLst>
                                    <p:cond delay="0"/>
                                  </p:stCondLst>
                                  <p:childTnLst>
                                    <p:set>
                                      <p:cBhvr>
                                        <p:cTn id="185" dur="1" fill="hold">
                                          <p:stCondLst>
                                            <p:cond delay="0"/>
                                          </p:stCondLst>
                                        </p:cTn>
                                        <p:tgtEl>
                                          <p:spTgt spid="81"/>
                                        </p:tgtEl>
                                        <p:attrNameLst>
                                          <p:attrName>style.visibility</p:attrName>
                                        </p:attrNameLst>
                                      </p:cBhvr>
                                      <p:to>
                                        <p:strVal val="visible"/>
                                      </p:to>
                                    </p:set>
                                    <p:animEffect transition="in" filter="wipe(down)">
                                      <p:cBhvr>
                                        <p:cTn id="186" dur="500"/>
                                        <p:tgtEl>
                                          <p:spTgt spid="81"/>
                                        </p:tgtEl>
                                      </p:cBhvr>
                                    </p:animEffect>
                                  </p:childTnLst>
                                </p:cTn>
                              </p:par>
                              <p:par>
                                <p:cTn id="187" presetID="22" presetClass="entr" presetSubtype="4" fill="hold" grpId="0" nodeType="withEffect">
                                  <p:stCondLst>
                                    <p:cond delay="0"/>
                                  </p:stCondLst>
                                  <p:childTnLst>
                                    <p:set>
                                      <p:cBhvr>
                                        <p:cTn id="188" dur="1" fill="hold">
                                          <p:stCondLst>
                                            <p:cond delay="0"/>
                                          </p:stCondLst>
                                        </p:cTn>
                                        <p:tgtEl>
                                          <p:spTgt spid="82"/>
                                        </p:tgtEl>
                                        <p:attrNameLst>
                                          <p:attrName>style.visibility</p:attrName>
                                        </p:attrNameLst>
                                      </p:cBhvr>
                                      <p:to>
                                        <p:strVal val="visible"/>
                                      </p:to>
                                    </p:set>
                                    <p:animEffect transition="in" filter="wipe(down)">
                                      <p:cBhvr>
                                        <p:cTn id="189" dur="500"/>
                                        <p:tgtEl>
                                          <p:spTgt spid="82"/>
                                        </p:tgtEl>
                                      </p:cBhvr>
                                    </p:animEffect>
                                  </p:childTnLst>
                                </p:cTn>
                              </p:par>
                              <p:par>
                                <p:cTn id="190" presetID="22" presetClass="entr" presetSubtype="4" fill="hold" grpId="0" nodeType="withEffect">
                                  <p:stCondLst>
                                    <p:cond delay="0"/>
                                  </p:stCondLst>
                                  <p:childTnLst>
                                    <p:set>
                                      <p:cBhvr>
                                        <p:cTn id="191" dur="1" fill="hold">
                                          <p:stCondLst>
                                            <p:cond delay="0"/>
                                          </p:stCondLst>
                                        </p:cTn>
                                        <p:tgtEl>
                                          <p:spTgt spid="83"/>
                                        </p:tgtEl>
                                        <p:attrNameLst>
                                          <p:attrName>style.visibility</p:attrName>
                                        </p:attrNameLst>
                                      </p:cBhvr>
                                      <p:to>
                                        <p:strVal val="visible"/>
                                      </p:to>
                                    </p:set>
                                    <p:animEffect transition="in" filter="wipe(down)">
                                      <p:cBhvr>
                                        <p:cTn id="192" dur="500"/>
                                        <p:tgtEl>
                                          <p:spTgt spid="8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2"/>
                                        </p:tgtEl>
                                        <p:attrNameLst>
                                          <p:attrName>style.visibility</p:attrName>
                                        </p:attrNameLst>
                                      </p:cBhvr>
                                      <p:to>
                                        <p:strVal val="visible"/>
                                      </p:to>
                                    </p:set>
                                    <p:animEffect transition="in" filter="fade">
                                      <p:cBhvr>
                                        <p:cTn id="19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 grpId="0"/>
      <p:bldP spid="10" grpId="0"/>
      <p:bldP spid="11" grpId="0"/>
      <p:bldP spid="13" grpId="0"/>
      <p:bldP spid="14" grpId="0" animBg="1"/>
      <p:bldP spid="15" grpId="0" animBg="1"/>
      <p:bldP spid="17" grpId="0"/>
      <p:bldP spid="18" grpId="0"/>
      <p:bldP spid="21" grpId="0"/>
      <p:bldP spid="22" grpId="0"/>
      <p:bldP spid="32" grpId="0" animBg="1"/>
      <p:bldP spid="33" grpId="0"/>
      <p:bldP spid="34" grpId="0"/>
      <p:bldP spid="35" grpId="0" animBg="1"/>
      <p:bldP spid="36" grpId="0"/>
      <p:bldP spid="37" grpId="0"/>
      <p:bldP spid="42" grpId="0"/>
      <p:bldP spid="45" grpId="0"/>
      <p:bldP spid="46" grpId="0" animBg="1"/>
      <p:bldP spid="47" grpId="0" animBg="1"/>
      <p:bldP spid="49" grpId="0"/>
      <p:bldP spid="53" grpId="0" animBg="1"/>
      <p:bldP spid="54" grpId="0"/>
      <p:bldP spid="55" grpId="0" animBg="1"/>
      <p:bldP spid="56" grpId="0" animBg="1"/>
      <p:bldP spid="57" grpId="0" animBg="1"/>
      <p:bldP spid="58" grpId="0" animBg="1"/>
      <p:bldP spid="60" grpId="0" animBg="1"/>
      <p:bldP spid="61" grpId="0" animBg="1"/>
      <p:bldP spid="62" grpId="0" animBg="1"/>
      <p:bldP spid="63" grpId="0" animBg="1"/>
      <p:bldP spid="64" grpId="0"/>
      <p:bldP spid="66" grpId="0" animBg="1"/>
      <p:bldP spid="4" grpId="0"/>
      <p:bldP spid="67" grpId="0"/>
      <p:bldP spid="77" grpId="0" animBg="1"/>
      <p:bldP spid="78" grpId="0" animBg="1"/>
      <p:bldP spid="79" grpId="0" animBg="1"/>
      <p:bldP spid="80" grpId="0" animBg="1"/>
      <p:bldP spid="81" grpId="0" animBg="1"/>
      <p:bldP spid="82" grpId="0" animBg="1"/>
      <p:bldP spid="76" grpId="0"/>
      <p:bldP spid="2" grpId="0" animBg="1"/>
      <p:bldP spid="8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p:cNvSpPr txBox="1">
            <a:spLocks/>
          </p:cNvSpPr>
          <p:nvPr/>
        </p:nvSpPr>
        <p:spPr bwMode="auto">
          <a:xfrm>
            <a:off x="0" y="914400"/>
            <a:ext cx="9062884" cy="473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87013"/>
            <a:ext cx="3128809" cy="3096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5" name="Rectangle 24"/>
              <p:cNvSpPr/>
              <p:nvPr/>
            </p:nvSpPr>
            <p:spPr>
              <a:xfrm>
                <a:off x="533400" y="4737315"/>
                <a:ext cx="6496664" cy="1342803"/>
              </a:xfrm>
              <a:prstGeom prst="rect">
                <a:avLst/>
              </a:prstGeom>
            </p:spPr>
            <p:txBody>
              <a:bodyPr wrap="square">
                <a:spAutoFit/>
              </a:bodyPr>
              <a:lstStyle/>
              <a:p>
                <a:pPr algn="just">
                  <a:lnSpc>
                    <a:spcPct val="107000"/>
                  </a:lnSpc>
                  <a:spcBef>
                    <a:spcPts val="600"/>
                  </a:spcBef>
                  <a:spcAft>
                    <a:spcPts val="600"/>
                  </a:spcAft>
                </a:pPr>
                <a14:m>
                  <m:oMath xmlns:m="http://schemas.openxmlformats.org/officeDocument/2006/math">
                    <m:sSub>
                      <m:sSubPr>
                        <m:ctrlPr>
                          <a:rPr lang="en-GB" sz="1400" b="1" i="1" spc="25" smtClean="0">
                            <a:latin typeface="Cambria Math" panose="02040503050406030204" pitchFamily="18" charset="0"/>
                            <a:ea typeface="Times New Roman" panose="02020603050405020304" pitchFamily="18" charset="0"/>
                            <a:cs typeface="Arial" panose="020B0604020202020204" pitchFamily="34" charset="0"/>
                          </a:rPr>
                        </m:ctrlPr>
                      </m:sSubPr>
                      <m:e>
                        <m:r>
                          <a:rPr lang="en-GB" sz="1400" b="1" i="1" spc="25">
                            <a:latin typeface="Cambria Math" panose="02040503050406030204" pitchFamily="18" charset="0"/>
                            <a:ea typeface="Times New Roman" panose="02020603050405020304" pitchFamily="18" charset="0"/>
                            <a:cs typeface="Arial" panose="020B0604020202020204" pitchFamily="34" charset="0"/>
                          </a:rPr>
                          <m:t>𝑻</m:t>
                        </m:r>
                        <m:r>
                          <a:rPr lang="en-GB" sz="1400" b="1" i="1" spc="25" smtClean="0">
                            <a:latin typeface="Cambria Math"/>
                            <a:ea typeface="Times New Roman" panose="02020603050405020304" pitchFamily="18" charset="0"/>
                            <a:cs typeface="Arial" panose="020B0604020202020204" pitchFamily="34" charset="0"/>
                          </a:rPr>
                          <m:t>𝒓𝒂𝒏𝒔</m:t>
                        </m:r>
                      </m:e>
                      <m:sub>
                        <m:r>
                          <a:rPr lang="en-GB" sz="1400" b="1" i="1" spc="25" smtClean="0">
                            <a:latin typeface="Cambria Math"/>
                            <a:ea typeface="Times New Roman" panose="02020603050405020304" pitchFamily="18" charset="0"/>
                            <a:cs typeface="Arial" panose="020B0604020202020204" pitchFamily="34" charset="0"/>
                          </a:rPr>
                          <m:t>𝟏</m:t>
                        </m:r>
                        <m:r>
                          <a:rPr lang="en-GB" sz="1400" b="1" i="1" spc="25" smtClean="0">
                            <a:latin typeface="Cambria Math"/>
                            <a:ea typeface="Times New Roman" panose="02020603050405020304" pitchFamily="18" charset="0"/>
                            <a:cs typeface="Arial" panose="020B0604020202020204" pitchFamily="34" charset="0"/>
                          </a:rPr>
                          <m:t> </m:t>
                        </m:r>
                        <m:r>
                          <a:rPr lang="en-GB" sz="1400" b="1" i="1" spc="25" smtClean="0">
                            <a:latin typeface="Cambria Math"/>
                            <a:ea typeface="Times New Roman" panose="02020603050405020304" pitchFamily="18" charset="0"/>
                            <a:cs typeface="Arial" panose="020B0604020202020204" pitchFamily="34" charset="0"/>
                          </a:rPr>
                          <m:t>𝟐</m:t>
                        </m:r>
                      </m:sub>
                    </m:sSub>
                  </m:oMath>
                </a14:m>
                <a:r>
                  <a:rPr lang="en-GB" sz="1400" b="1" spc="25" dirty="0">
                    <a:latin typeface="Arial" panose="020B0604020202020204" pitchFamily="34" charset="0"/>
                    <a:ea typeface="Times New Roman" panose="02020603050405020304" pitchFamily="18" charset="0"/>
                    <a:cs typeface="Arial" panose="020B0604020202020204" pitchFamily="34" charset="0"/>
                  </a:rPr>
                  <a:t> is the absolute transmissibility multiplier applied in order to represent the effect of fault rock between grid-blocks.</a:t>
                </a:r>
              </a:p>
              <a:p>
                <a:pPr algn="just">
                  <a:lnSpc>
                    <a:spcPct val="107000"/>
                  </a:lnSpc>
                  <a:spcBef>
                    <a:spcPts val="600"/>
                  </a:spcBef>
                  <a:spcAft>
                    <a:spcPts val="600"/>
                  </a:spcAft>
                </a:pPr>
                <a14:m>
                  <m:oMath xmlns:m="http://schemas.openxmlformats.org/officeDocument/2006/math">
                    <m:r>
                      <a:rPr lang="en-GB" sz="1400" b="1" i="1" spc="25">
                        <a:latin typeface="Cambria Math" panose="02040503050406030204" pitchFamily="18" charset="0"/>
                        <a:ea typeface="Times New Roman" panose="02020603050405020304" pitchFamily="18" charset="0"/>
                        <a:cs typeface="Arial" panose="020B0604020202020204" pitchFamily="34" charset="0"/>
                      </a:rPr>
                      <m:t>𝑻</m:t>
                    </m:r>
                    <m:r>
                      <a:rPr lang="en-GB" sz="1400" b="1" i="1" spc="25">
                        <a:latin typeface="Cambria Math"/>
                        <a:ea typeface="Times New Roman" panose="02020603050405020304" pitchFamily="18" charset="0"/>
                        <a:cs typeface="Arial" panose="020B0604020202020204" pitchFamily="34" charset="0"/>
                      </a:rPr>
                      <m:t>𝒓𝒂𝒏𝒔</m:t>
                    </m:r>
                  </m:oMath>
                </a14:m>
                <a:r>
                  <a:rPr lang="en-GB" sz="1400" b="1" spc="25" dirty="0">
                    <a:latin typeface="Arial" panose="020B0604020202020204" pitchFamily="34" charset="0"/>
                    <a:ea typeface="Times New Roman" panose="02020603050405020304" pitchFamily="18" charset="0"/>
                    <a:cs typeface="Arial" panose="020B0604020202020204" pitchFamily="34" charset="0"/>
                  </a:rPr>
                  <a:t> is the absolute transmissibility multiplier in each cell.</a:t>
                </a:r>
              </a:p>
              <a:p>
                <a:pPr algn="just">
                  <a:lnSpc>
                    <a:spcPct val="107000"/>
                  </a:lnSpc>
                  <a:spcBef>
                    <a:spcPts val="600"/>
                  </a:spcBef>
                  <a:spcAft>
                    <a:spcPts val="600"/>
                  </a:spcAft>
                </a:pPr>
                <a14:m>
                  <m:oMath xmlns:m="http://schemas.openxmlformats.org/officeDocument/2006/math">
                    <m:sSup>
                      <m:sSupPr>
                        <m:ctrlPr>
                          <a:rPr lang="en-GB" sz="1400" b="1" i="1">
                            <a:latin typeface="Cambria Math" panose="02040503050406030204" pitchFamily="18" charset="0"/>
                          </a:rPr>
                        </m:ctrlPr>
                      </m:sSupPr>
                      <m:e>
                        <m:sSub>
                          <m:sSubPr>
                            <m:ctrlPr>
                              <a:rPr lang="en-GB" sz="1400" b="1" i="1">
                                <a:latin typeface="Cambria Math" panose="02040503050406030204" pitchFamily="18" charset="0"/>
                              </a:rPr>
                            </m:ctrlPr>
                          </m:sSubPr>
                          <m:e>
                            <m:r>
                              <a:rPr lang="en-US" sz="1400" b="1" i="1">
                                <a:latin typeface="Cambria Math"/>
                              </a:rPr>
                              <m:t>𝑻</m:t>
                            </m:r>
                          </m:e>
                          <m:sub>
                            <m:r>
                              <a:rPr lang="en-US" sz="1400" b="1" i="1">
                                <a:latin typeface="Cambria Math"/>
                              </a:rPr>
                              <m:t>𝒑</m:t>
                            </m:r>
                          </m:sub>
                        </m:sSub>
                      </m:e>
                      <m:sup>
                        <m:r>
                          <a:rPr lang="en-GB" sz="1400" b="1" i="1">
                            <a:latin typeface="Cambria Math"/>
                          </a:rPr>
                          <m:t>∗</m:t>
                        </m:r>
                      </m:sup>
                    </m:sSup>
                  </m:oMath>
                </a14:m>
                <a:r>
                  <a:rPr lang="en-GB" sz="1400" b="1" dirty="0">
                    <a:latin typeface="Arial" panose="020B0604020202020204" pitchFamily="34" charset="0"/>
                    <a:ea typeface="Calibri" panose="020F0502020204030204" pitchFamily="34" charset="0"/>
                    <a:cs typeface="Arial" panose="020B0604020202020204" pitchFamily="34" charset="0"/>
                  </a:rPr>
                  <a:t>= 2-phase transmissibility multiplier(updated from 4D seismic)</a:t>
                </a:r>
              </a:p>
            </p:txBody>
          </p:sp>
        </mc:Choice>
        <mc:Fallback xmlns="">
          <p:sp>
            <p:nvSpPr>
              <p:cNvPr id="25" name="Rectangle 24"/>
              <p:cNvSpPr>
                <a:spLocks noRot="1" noChangeAspect="1" noMove="1" noResize="1" noEditPoints="1" noAdjustHandles="1" noChangeArrowheads="1" noChangeShapeType="1" noTextEdit="1"/>
              </p:cNvSpPr>
              <p:nvPr/>
            </p:nvSpPr>
            <p:spPr>
              <a:xfrm>
                <a:off x="533400" y="4737315"/>
                <a:ext cx="6496664" cy="1342803"/>
              </a:xfrm>
              <a:prstGeom prst="rect">
                <a:avLst/>
              </a:prstGeom>
              <a:blipFill rotWithShape="1">
                <a:blip r:embed="rId3"/>
                <a:stretch>
                  <a:fillRect l="-282" t="-455" r="-376" b="-2273"/>
                </a:stretch>
              </a:blipFill>
            </p:spPr>
            <p:txBody>
              <a:bodyPr/>
              <a:lstStyle/>
              <a:p>
                <a:r>
                  <a:rPr lang="en-GB">
                    <a:noFill/>
                  </a:rPr>
                  <a:t> </a:t>
                </a:r>
              </a:p>
            </p:txBody>
          </p:sp>
        </mc:Fallback>
      </mc:AlternateContent>
      <p:sp>
        <p:nvSpPr>
          <p:cNvPr id="26" name="Text Box 2"/>
          <p:cNvSpPr txBox="1">
            <a:spLocks noChangeArrowheads="1"/>
          </p:cNvSpPr>
          <p:nvPr/>
        </p:nvSpPr>
        <p:spPr bwMode="auto">
          <a:xfrm>
            <a:off x="3018758" y="3510116"/>
            <a:ext cx="3298211" cy="1065530"/>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a:spcAft>
                <a:spcPts val="0"/>
              </a:spcAft>
            </a:pPr>
            <a:r>
              <a:rPr lang="en-GB" sz="1600" b="1" i="1" dirty="0">
                <a:effectLst/>
                <a:latin typeface="Arial" panose="020B0604020202020204" pitchFamily="34" charset="0"/>
                <a:ea typeface="Calibri" panose="020F0502020204030204" pitchFamily="34" charset="0"/>
                <a:cs typeface="Arial" panose="020B0604020202020204" pitchFamily="34" charset="0"/>
              </a:rPr>
              <a:t>k</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1,2 </a:t>
            </a:r>
            <a:r>
              <a:rPr lang="en-GB" sz="1600" b="1" baseline="-25000" dirty="0">
                <a:effectLst/>
                <a:latin typeface="Arial" panose="020B0604020202020204" pitchFamily="34" charset="0"/>
                <a:ea typeface="Calibri" panose="020F0502020204030204" pitchFamily="34" charset="0"/>
                <a:cs typeface="Arial" panose="020B0604020202020204" pitchFamily="34" charset="0"/>
              </a:rPr>
              <a:t>: </a:t>
            </a:r>
            <a:r>
              <a:rPr lang="en-GB" sz="1600" b="1" dirty="0">
                <a:effectLst/>
                <a:latin typeface="Arial" panose="020B0604020202020204" pitchFamily="34" charset="0"/>
                <a:ea typeface="Calibri" panose="020F0502020204030204" pitchFamily="34" charset="0"/>
                <a:cs typeface="Arial" panose="020B0604020202020204" pitchFamily="34" charset="0"/>
              </a:rPr>
              <a:t>grid-block permeability</a:t>
            </a:r>
          </a:p>
          <a:p>
            <a:pPr>
              <a:spcAft>
                <a:spcPts val="0"/>
              </a:spcAft>
            </a:pPr>
            <a:endParaRPr lang="en-GB" sz="1600" b="1" dirty="0">
              <a:effectLst/>
              <a:latin typeface="Arial" panose="020B0604020202020204" pitchFamily="34" charset="0"/>
              <a:ea typeface="Calibri" panose="020F0502020204030204" pitchFamily="34" charset="0"/>
              <a:cs typeface="Arial" panose="020B0604020202020204" pitchFamily="34" charset="0"/>
            </a:endParaRPr>
          </a:p>
          <a:p>
            <a:pPr>
              <a:spcAft>
                <a:spcPts val="0"/>
              </a:spcAft>
            </a:pPr>
            <a:r>
              <a:rPr lang="en-GB" sz="1600" b="1" i="1" dirty="0">
                <a:effectLst/>
                <a:latin typeface="Arial" panose="020B0604020202020204" pitchFamily="34" charset="0"/>
                <a:ea typeface="Calibri" panose="020F0502020204030204" pitchFamily="34" charset="0"/>
                <a:cs typeface="Arial" panose="020B0604020202020204" pitchFamily="34" charset="0"/>
              </a:rPr>
              <a:t>L</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1,2 </a:t>
            </a:r>
            <a:r>
              <a:rPr lang="en-GB" sz="1600" b="1" baseline="-25000" dirty="0">
                <a:effectLst/>
                <a:latin typeface="Arial" panose="020B0604020202020204" pitchFamily="34" charset="0"/>
                <a:ea typeface="Calibri" panose="020F0502020204030204" pitchFamily="34" charset="0"/>
                <a:cs typeface="Arial" panose="020B0604020202020204" pitchFamily="34" charset="0"/>
              </a:rPr>
              <a:t>: </a:t>
            </a:r>
            <a:r>
              <a:rPr lang="en-GB" sz="1600" b="1" dirty="0">
                <a:effectLst/>
                <a:latin typeface="Arial" panose="020B0604020202020204" pitchFamily="34" charset="0"/>
                <a:ea typeface="Calibri" panose="020F0502020204030204" pitchFamily="34" charset="0"/>
                <a:cs typeface="Arial" panose="020B0604020202020204" pitchFamily="34" charset="0"/>
              </a:rPr>
              <a:t>grid-block length</a:t>
            </a:r>
          </a:p>
          <a:p>
            <a:pPr>
              <a:lnSpc>
                <a:spcPct val="150000"/>
              </a:lnSpc>
              <a:spcAft>
                <a:spcPts val="800"/>
              </a:spcAft>
            </a:pPr>
            <a:r>
              <a:rPr lang="en-GB" sz="1600" b="1" i="1" dirty="0">
                <a:effectLst/>
                <a:latin typeface="Arial" panose="020B0604020202020204" pitchFamily="34" charset="0"/>
                <a:ea typeface="Calibri" panose="020F0502020204030204" pitchFamily="34" charset="0"/>
                <a:cs typeface="Arial" panose="020B0604020202020204" pitchFamily="34" charset="0"/>
              </a:rPr>
              <a:t>t</a:t>
            </a:r>
            <a:r>
              <a:rPr lang="en-GB" sz="1600" b="1" i="1" baseline="-25000" dirty="0">
                <a:effectLst/>
                <a:latin typeface="Arial" panose="020B0604020202020204" pitchFamily="34" charset="0"/>
                <a:ea typeface="Calibri" panose="020F0502020204030204" pitchFamily="34" charset="0"/>
                <a:cs typeface="Arial" panose="020B0604020202020204" pitchFamily="34" charset="0"/>
              </a:rPr>
              <a:t>f </a:t>
            </a:r>
            <a:r>
              <a:rPr lang="en-GB" sz="1600" b="1" dirty="0">
                <a:effectLst/>
                <a:latin typeface="Arial" panose="020B0604020202020204" pitchFamily="34" charset="0"/>
                <a:ea typeface="Calibri" panose="020F0502020204030204" pitchFamily="34" charset="0"/>
                <a:cs typeface="Arial" panose="020B0604020202020204" pitchFamily="34" charset="0"/>
              </a:rPr>
              <a:t>  : fault thickness</a:t>
            </a:r>
          </a:p>
          <a:p>
            <a:pPr>
              <a:lnSpc>
                <a:spcPct val="107000"/>
              </a:lnSpc>
              <a:spcAft>
                <a:spcPts val="0"/>
              </a:spcAft>
            </a:pPr>
            <a:r>
              <a:rPr lang="en-GB" sz="10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 </a:t>
            </a:r>
            <a:endParaRPr lang="en-GB" sz="1100" b="1" dirty="0">
              <a:effectLst/>
              <a:latin typeface="Arial" panose="020B060402020202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Rectangle 26"/>
              <p:cNvSpPr/>
              <p:nvPr/>
            </p:nvSpPr>
            <p:spPr>
              <a:xfrm>
                <a:off x="3988164" y="1611725"/>
                <a:ext cx="2681119" cy="627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a:latin typeface="Cambria Math" panose="02040503050406030204" pitchFamily="18" charset="0"/>
                            </a:rPr>
                            <m:t>𝐓</m:t>
                          </m:r>
                          <m:r>
                            <a:rPr lang="en-GB" sz="1600" b="1" i="0">
                              <a:latin typeface="Cambria Math" panose="02040503050406030204" pitchFamily="18" charset="0"/>
                            </a:rPr>
                            <m:t>𝐫𝐚𝐧𝐬</m:t>
                          </m:r>
                        </m:e>
                        <m:sub>
                          <m:r>
                            <a:rPr lang="en-GB" sz="1600" b="1" i="0">
                              <a:latin typeface="Cambria Math" panose="02040503050406030204" pitchFamily="18" charset="0"/>
                            </a:rPr>
                            <m:t>𝟏</m:t>
                          </m:r>
                          <m:r>
                            <a:rPr lang="en-GB" sz="1600" b="1" i="0">
                              <a:latin typeface="Cambria Math" panose="02040503050406030204" pitchFamily="18" charset="0"/>
                            </a:rPr>
                            <m:t>  </m:t>
                          </m:r>
                          <m:r>
                            <a:rPr lang="en-GB" sz="1600" b="1" i="0">
                              <a:latin typeface="Cambria Math" panose="02040503050406030204" pitchFamily="18" charset="0"/>
                            </a:rPr>
                            <m:t>𝟐</m:t>
                          </m:r>
                        </m:sub>
                      </m:sSub>
                      <m:r>
                        <a:rPr lang="en-GB" sz="1600" b="1" i="0">
                          <a:latin typeface="Cambria Math" panose="02040503050406030204" pitchFamily="18" charset="0"/>
                        </a:rPr>
                        <m:t>=</m:t>
                      </m:r>
                      <m:f>
                        <m:fPr>
                          <m:ctrlPr>
                            <a:rPr lang="en-GB" sz="1600" b="1" i="1">
                              <a:latin typeface="Cambria Math" panose="02040503050406030204" pitchFamily="18" charset="0"/>
                            </a:rPr>
                          </m:ctrlPr>
                        </m:fPr>
                        <m:num>
                          <m:r>
                            <a:rPr lang="en-GB" sz="1600" b="1" i="0">
                              <a:latin typeface="Cambria Math" panose="02040503050406030204" pitchFamily="18" charset="0"/>
                            </a:rPr>
                            <m:t>𝟐</m:t>
                          </m:r>
                          <m:sSub>
                            <m:sSubPr>
                              <m:ctrlPr>
                                <a:rPr lang="en-GB" sz="1600" b="1" i="1">
                                  <a:latin typeface="Cambria Math" panose="02040503050406030204" pitchFamily="18" charset="0"/>
                                </a:rPr>
                              </m:ctrlPr>
                            </m:sSubPr>
                            <m:e>
                              <m:r>
                                <a:rPr lang="en-GB" sz="1600" b="1" i="1">
                                  <a:latin typeface="Cambria Math" panose="02040503050406030204" pitchFamily="18" charset="0"/>
                                </a:rPr>
                                <m:t>𝑻</m:t>
                              </m:r>
                            </m:e>
                            <m:sub>
                              <m:r>
                                <a:rPr lang="en-GB" sz="1600" b="1" i="1">
                                  <a:latin typeface="Cambria Math" panose="02040503050406030204" pitchFamily="18" charset="0"/>
                                </a:rPr>
                                <m:t>𝑨𝑩𝑺</m:t>
                              </m:r>
                            </m:sub>
                          </m:sSub>
                        </m:num>
                        <m:den>
                          <m:sSub>
                            <m:sSubPr>
                              <m:ctrlPr>
                                <a:rPr lang="en-GB" sz="1600" b="1" i="1">
                                  <a:latin typeface="Cambria Math" panose="02040503050406030204" pitchFamily="18" charset="0"/>
                                </a:rPr>
                              </m:ctrlPr>
                            </m:sSubPr>
                            <m:e>
                              <m:f>
                                <m:fPr>
                                  <m:type m:val="lin"/>
                                  <m:ctrlPr>
                                    <a:rPr lang="en-GB" sz="1600" b="1" i="1">
                                      <a:latin typeface="Cambria Math" panose="02040503050406030204" pitchFamily="18" charset="0"/>
                                    </a:rPr>
                                  </m:ctrlPr>
                                </m:fPr>
                                <m:num>
                                  <m:sSub>
                                    <m:sSubPr>
                                      <m:ctrlPr>
                                        <a:rPr lang="en-GB" sz="1600" b="1" i="1">
                                          <a:latin typeface="Cambria Math" panose="02040503050406030204" pitchFamily="18" charset="0"/>
                                        </a:rPr>
                                      </m:ctrlPr>
                                    </m:sSubPr>
                                    <m:e>
                                      <m:r>
                                        <a:rPr lang="en-GB" sz="1600" b="1" i="0">
                                          <a:latin typeface="Cambria Math" panose="02040503050406030204" pitchFamily="18" charset="0"/>
                                        </a:rPr>
                                        <m:t>𝐋</m:t>
                                      </m:r>
                                    </m:e>
                                    <m:sub>
                                      <m:r>
                                        <a:rPr lang="en-GB" sz="1600" b="1" i="0">
                                          <a:latin typeface="Cambria Math" panose="02040503050406030204" pitchFamily="18" charset="0"/>
                                        </a:rPr>
                                        <m:t>𝟏</m:t>
                                      </m:r>
                                    </m:sub>
                                  </m:sSub>
                                </m:num>
                                <m:den>
                                  <m:r>
                                    <a:rPr lang="en-GB" sz="1600" b="1" i="0">
                                      <a:latin typeface="Cambria Math" panose="02040503050406030204" pitchFamily="18" charset="0"/>
                                    </a:rPr>
                                    <m:t>𝐤</m:t>
                                  </m:r>
                                </m:den>
                              </m:f>
                            </m:e>
                            <m:sub>
                              <m:r>
                                <a:rPr lang="en-GB" sz="1600" b="1" i="0">
                                  <a:latin typeface="Cambria Math" panose="02040503050406030204" pitchFamily="18" charset="0"/>
                                </a:rPr>
                                <m:t>𝟏</m:t>
                              </m:r>
                            </m:sub>
                          </m:sSub>
                          <m:r>
                            <a:rPr lang="en-GB" sz="1600" b="1" i="0">
                              <a:latin typeface="Cambria Math" panose="02040503050406030204" pitchFamily="18" charset="0"/>
                            </a:rPr>
                            <m:t>+</m:t>
                          </m:r>
                          <m:sSub>
                            <m:sSubPr>
                              <m:ctrlPr>
                                <a:rPr lang="en-GB" sz="1600" b="1" i="1">
                                  <a:latin typeface="Cambria Math" panose="02040503050406030204" pitchFamily="18" charset="0"/>
                                </a:rPr>
                              </m:ctrlPr>
                            </m:sSubPr>
                            <m:e>
                              <m:f>
                                <m:fPr>
                                  <m:type m:val="lin"/>
                                  <m:ctrlPr>
                                    <a:rPr lang="en-GB" sz="1600" b="1" i="1">
                                      <a:latin typeface="Cambria Math" panose="02040503050406030204" pitchFamily="18" charset="0"/>
                                    </a:rPr>
                                  </m:ctrlPr>
                                </m:fPr>
                                <m:num>
                                  <m:sSub>
                                    <m:sSubPr>
                                      <m:ctrlPr>
                                        <a:rPr lang="en-GB" sz="1600" b="1" i="1">
                                          <a:latin typeface="Cambria Math" panose="02040503050406030204" pitchFamily="18" charset="0"/>
                                        </a:rPr>
                                      </m:ctrlPr>
                                    </m:sSubPr>
                                    <m:e>
                                      <m:r>
                                        <a:rPr lang="en-GB" sz="1600" b="1" i="0">
                                          <a:latin typeface="Cambria Math" panose="02040503050406030204" pitchFamily="18" charset="0"/>
                                        </a:rPr>
                                        <m:t>𝐋</m:t>
                                      </m:r>
                                    </m:e>
                                    <m:sub>
                                      <m:r>
                                        <a:rPr lang="en-GB" sz="1600" b="1" i="0">
                                          <a:latin typeface="Cambria Math" panose="02040503050406030204" pitchFamily="18" charset="0"/>
                                        </a:rPr>
                                        <m:t>𝟐</m:t>
                                      </m:r>
                                    </m:sub>
                                  </m:sSub>
                                </m:num>
                                <m:den>
                                  <m:r>
                                    <a:rPr lang="en-GB" sz="1600" b="1" i="0">
                                      <a:latin typeface="Cambria Math" panose="02040503050406030204" pitchFamily="18" charset="0"/>
                                    </a:rPr>
                                    <m:t>𝐤</m:t>
                                  </m:r>
                                </m:den>
                              </m:f>
                            </m:e>
                            <m:sub>
                              <m:r>
                                <a:rPr lang="en-GB" sz="1600" b="1" i="0">
                                  <a:latin typeface="Cambria Math" panose="02040503050406030204" pitchFamily="18" charset="0"/>
                                </a:rPr>
                                <m:t>𝟐</m:t>
                              </m:r>
                            </m:sub>
                          </m:sSub>
                        </m:den>
                      </m:f>
                    </m:oMath>
                  </m:oMathPara>
                </a14:m>
                <a:endParaRPr lang="en-GB" sz="1600" b="1" dirty="0">
                  <a:latin typeface="Arial" panose="020B0604020202020204" pitchFamily="34" charset="0"/>
                  <a:cs typeface="Arial" panose="020B0604020202020204" pitchFamily="34"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3988164" y="1611725"/>
                <a:ext cx="2681119" cy="627288"/>
              </a:xfrm>
              <a:prstGeom prst="rect">
                <a:avLst/>
              </a:prstGeom>
              <a:blipFill rotWithShape="1">
                <a:blip r:embed="rId4"/>
                <a:stretch>
                  <a:fillRect/>
                </a:stretch>
              </a:blipFill>
            </p:spPr>
            <p:txBody>
              <a:bodyPr/>
              <a:lstStyle/>
              <a:p>
                <a:r>
                  <a:rPr lang="en-GB">
                    <a:noFill/>
                  </a:rPr>
                  <a:t> </a:t>
                </a:r>
              </a:p>
            </p:txBody>
          </p:sp>
        </mc:Fallback>
      </mc:AlternateContent>
      <p:pic>
        <p:nvPicPr>
          <p:cNvPr id="28" name="Picture 27"/>
          <p:cNvPicPr>
            <a:picLocks noChangeAspect="1"/>
          </p:cNvPicPr>
          <p:nvPr/>
        </p:nvPicPr>
        <p:blipFill rotWithShape="1">
          <a:blip r:embed="rId5"/>
          <a:srcRect l="34223" r="32137"/>
          <a:stretch/>
        </p:blipFill>
        <p:spPr>
          <a:xfrm>
            <a:off x="6277853" y="3570602"/>
            <a:ext cx="1909140" cy="933760"/>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988164" y="2447966"/>
                <a:ext cx="3384755" cy="10621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400" b="1" i="1" smtClean="0">
                              <a:latin typeface="Cambria Math" panose="02040503050406030204" pitchFamily="18" charset="0"/>
                            </a:rPr>
                          </m:ctrlPr>
                        </m:sSupPr>
                        <m:e>
                          <m:sSub>
                            <m:sSubPr>
                              <m:ctrlPr>
                                <a:rPr lang="en-GB" sz="1400" b="1" i="1">
                                  <a:latin typeface="Cambria Math" panose="02040503050406030204" pitchFamily="18" charset="0"/>
                                </a:rPr>
                              </m:ctrlPr>
                            </m:sSubPr>
                            <m:e>
                              <m:r>
                                <a:rPr lang="en-US" sz="1400" b="1" i="1">
                                  <a:latin typeface="Cambria Math"/>
                                </a:rPr>
                                <m:t>𝑻</m:t>
                              </m:r>
                            </m:e>
                            <m:sub>
                              <m:r>
                                <a:rPr lang="en-US" sz="1400" b="1" i="1">
                                  <a:latin typeface="Cambria Math"/>
                                </a:rPr>
                                <m:t>𝒑</m:t>
                              </m:r>
                            </m:sub>
                          </m:sSub>
                        </m:e>
                        <m:sup>
                          <m:r>
                            <a:rPr lang="en-GB" sz="1400" b="1" i="1" smtClean="0">
                              <a:latin typeface="Cambria Math"/>
                            </a:rPr>
                            <m:t>∗</m:t>
                          </m:r>
                        </m:sup>
                      </m:sSup>
                      <m:r>
                        <a:rPr lang="en-US" sz="1400" b="1" i="1">
                          <a:latin typeface="Cambria Math"/>
                        </a:rPr>
                        <m:t>=</m:t>
                      </m:r>
                      <m:f>
                        <m:fPr>
                          <m:ctrlPr>
                            <a:rPr lang="en-GB" sz="1400" b="1" i="1">
                              <a:latin typeface="Cambria Math" panose="02040503050406030204" pitchFamily="18" charset="0"/>
                            </a:rPr>
                          </m:ctrlPr>
                        </m:fPr>
                        <m:num>
                          <m:sSup>
                            <m:sSupPr>
                              <m:ctrlPr>
                                <a:rPr lang="en-GB" sz="1400" b="1" i="1">
                                  <a:latin typeface="Cambria Math" panose="02040503050406030204" pitchFamily="18" charset="0"/>
                                </a:rPr>
                              </m:ctrlPr>
                            </m:sSupPr>
                            <m:e>
                              <m:d>
                                <m:dPr>
                                  <m:begChr m:val="["/>
                                  <m:endChr m:val="]"/>
                                  <m:ctrlPr>
                                    <a:rPr lang="en-GB" sz="1400" b="1" i="1">
                                      <a:latin typeface="Cambria Math" panose="02040503050406030204" pitchFamily="18" charset="0"/>
                                    </a:rPr>
                                  </m:ctrlPr>
                                </m:dPr>
                                <m:e>
                                  <m:f>
                                    <m:fPr>
                                      <m:ctrlPr>
                                        <a:rPr lang="en-GB" sz="1400" b="1" i="1">
                                          <a:latin typeface="Cambria Math" panose="02040503050406030204" pitchFamily="18" charset="0"/>
                                        </a:rPr>
                                      </m:ctrlPr>
                                    </m:fPr>
                                    <m:num>
                                      <m:sSub>
                                        <m:sSubPr>
                                          <m:ctrlPr>
                                            <a:rPr lang="en-GB" sz="1400" b="1" i="1">
                                              <a:latin typeface="Cambria Math" panose="02040503050406030204" pitchFamily="18" charset="0"/>
                                            </a:rPr>
                                          </m:ctrlPr>
                                        </m:sSubPr>
                                        <m:e>
                                          <m:r>
                                            <a:rPr lang="en-US" sz="1400" b="1" i="1">
                                              <a:latin typeface="Cambria Math"/>
                                            </a:rPr>
                                            <m:t>𝑳</m:t>
                                          </m:r>
                                        </m:e>
                                        <m:sub>
                                          <m:r>
                                            <a:rPr lang="en-US" sz="1400" b="1" i="1">
                                              <a:latin typeface="Cambria Math"/>
                                            </a:rPr>
                                            <m:t>𝟏</m:t>
                                          </m:r>
                                        </m:sub>
                                      </m:sSub>
                                    </m:num>
                                    <m:den>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𝟏</m:t>
                                          </m:r>
                                        </m:sub>
                                      </m:sSub>
                                      <m:r>
                                        <a:rPr lang="en-US" sz="1400" b="1" i="1">
                                          <a:latin typeface="Cambria Math"/>
                                        </a:rPr>
                                        <m:t> </m:t>
                                      </m:r>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𝒓𝒑</m:t>
                                          </m:r>
                                          <m:r>
                                            <a:rPr lang="en-US" sz="1400" b="1" i="1">
                                              <a:latin typeface="Cambria Math"/>
                                            </a:rPr>
                                            <m:t> </m:t>
                                          </m:r>
                                          <m:r>
                                            <a:rPr lang="en-US" sz="1400" b="1" i="1">
                                              <a:latin typeface="Cambria Math"/>
                                            </a:rPr>
                                            <m:t>𝟏</m:t>
                                          </m:r>
                                          <m:r>
                                            <a:rPr lang="en-US" sz="1400" b="1" i="1">
                                              <a:latin typeface="Cambria Math"/>
                                            </a:rPr>
                                            <m:t>  </m:t>
                                          </m:r>
                                        </m:sub>
                                      </m:sSub>
                                    </m:den>
                                  </m:f>
                                  <m:r>
                                    <a:rPr lang="en-US" sz="1400" b="1" i="1">
                                      <a:latin typeface="Cambria Math"/>
                                    </a:rPr>
                                    <m:t>+</m:t>
                                  </m:r>
                                  <m:f>
                                    <m:fPr>
                                      <m:ctrlPr>
                                        <a:rPr lang="en-GB" sz="1400" b="1" i="1">
                                          <a:latin typeface="Cambria Math" panose="02040503050406030204" pitchFamily="18" charset="0"/>
                                        </a:rPr>
                                      </m:ctrlPr>
                                    </m:fPr>
                                    <m:num>
                                      <m:sSub>
                                        <m:sSubPr>
                                          <m:ctrlPr>
                                            <a:rPr lang="en-GB" sz="1400" b="1" i="1">
                                              <a:latin typeface="Cambria Math" panose="02040503050406030204" pitchFamily="18" charset="0"/>
                                            </a:rPr>
                                          </m:ctrlPr>
                                        </m:sSubPr>
                                        <m:e>
                                          <m:r>
                                            <a:rPr lang="en-US" sz="1400" b="1" i="1">
                                              <a:latin typeface="Cambria Math"/>
                                            </a:rPr>
                                            <m:t>𝒕</m:t>
                                          </m:r>
                                        </m:e>
                                        <m:sub>
                                          <m:r>
                                            <a:rPr lang="en-US" sz="1400" b="1" i="1">
                                              <a:latin typeface="Cambria Math"/>
                                            </a:rPr>
                                            <m:t>𝒇</m:t>
                                          </m:r>
                                        </m:sub>
                                      </m:sSub>
                                    </m:num>
                                    <m:den>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𝒇</m:t>
                                          </m:r>
                                        </m:sub>
                                      </m:sSub>
                                    </m:den>
                                  </m:f>
                                  <m:r>
                                    <a:rPr lang="en-US" sz="1400" b="1" i="1">
                                      <a:latin typeface="Cambria Math"/>
                                    </a:rPr>
                                    <m:t>+</m:t>
                                  </m:r>
                                  <m:f>
                                    <m:fPr>
                                      <m:ctrlPr>
                                        <a:rPr lang="en-GB" sz="1400" b="1" i="1">
                                          <a:latin typeface="Cambria Math" panose="02040503050406030204" pitchFamily="18" charset="0"/>
                                        </a:rPr>
                                      </m:ctrlPr>
                                    </m:fPr>
                                    <m:num>
                                      <m:sSub>
                                        <m:sSubPr>
                                          <m:ctrlPr>
                                            <a:rPr lang="en-GB" sz="1400" b="1" i="1">
                                              <a:latin typeface="Cambria Math" panose="02040503050406030204" pitchFamily="18" charset="0"/>
                                            </a:rPr>
                                          </m:ctrlPr>
                                        </m:sSubPr>
                                        <m:e>
                                          <m:r>
                                            <a:rPr lang="en-US" sz="1400" b="1" i="1">
                                              <a:latin typeface="Cambria Math"/>
                                            </a:rPr>
                                            <m:t>𝑳</m:t>
                                          </m:r>
                                        </m:e>
                                        <m:sub>
                                          <m:r>
                                            <a:rPr lang="en-US" sz="1400" b="1" i="1">
                                              <a:latin typeface="Cambria Math"/>
                                            </a:rPr>
                                            <m:t>𝟐</m:t>
                                          </m:r>
                                        </m:sub>
                                      </m:sSub>
                                    </m:num>
                                    <m:den>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𝟐</m:t>
                                          </m:r>
                                        </m:sub>
                                      </m:sSub>
                                      <m:r>
                                        <a:rPr lang="en-US" sz="1400" b="1" i="1">
                                          <a:latin typeface="Cambria Math"/>
                                        </a:rPr>
                                        <m:t> </m:t>
                                      </m:r>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𝒓𝒑</m:t>
                                          </m:r>
                                          <m:r>
                                            <a:rPr lang="en-US" sz="1400" b="1" i="1">
                                              <a:latin typeface="Cambria Math"/>
                                            </a:rPr>
                                            <m:t> </m:t>
                                          </m:r>
                                          <m:r>
                                            <a:rPr lang="en-US" sz="1400" b="1" i="1">
                                              <a:latin typeface="Cambria Math"/>
                                            </a:rPr>
                                            <m:t>𝟐</m:t>
                                          </m:r>
                                          <m:r>
                                            <a:rPr lang="en-US" sz="1400" b="1" i="1">
                                              <a:latin typeface="Cambria Math"/>
                                            </a:rPr>
                                            <m:t>  </m:t>
                                          </m:r>
                                        </m:sub>
                                      </m:sSub>
                                    </m:den>
                                  </m:f>
                                </m:e>
                              </m:d>
                            </m:e>
                            <m:sup>
                              <m:r>
                                <a:rPr lang="en-US" sz="1400" b="1" i="1">
                                  <a:latin typeface="Cambria Math"/>
                                </a:rPr>
                                <m:t>−</m:t>
                              </m:r>
                              <m:r>
                                <a:rPr lang="en-US" sz="1400" b="1" i="1">
                                  <a:latin typeface="Cambria Math"/>
                                </a:rPr>
                                <m:t>𝟏</m:t>
                              </m:r>
                            </m:sup>
                          </m:sSup>
                        </m:num>
                        <m:den>
                          <m:f>
                            <m:fPr>
                              <m:ctrlPr>
                                <a:rPr lang="en-GB" sz="1400" b="1" i="1">
                                  <a:latin typeface="Cambria Math" panose="02040503050406030204" pitchFamily="18" charset="0"/>
                                </a:rPr>
                              </m:ctrlPr>
                            </m:fPr>
                            <m:num>
                              <m:r>
                                <a:rPr lang="en-US" sz="1400" b="1" i="1">
                                  <a:latin typeface="Cambria Math"/>
                                </a:rPr>
                                <m:t>𝟐</m:t>
                              </m:r>
                              <m:r>
                                <a:rPr lang="en-US" sz="1400" b="1" i="1">
                                  <a:latin typeface="Cambria Math"/>
                                </a:rPr>
                                <m:t>𝒌</m:t>
                              </m:r>
                              <m:r>
                                <a:rPr lang="en-US" sz="1400" b="1" i="1">
                                  <a:latin typeface="Cambria Math"/>
                                </a:rPr>
                                <m:t> </m:t>
                              </m:r>
                              <m:sSub>
                                <m:sSubPr>
                                  <m:ctrlPr>
                                    <a:rPr lang="en-GB" sz="1400" b="1" i="1">
                                      <a:latin typeface="Cambria Math" panose="02040503050406030204" pitchFamily="18" charset="0"/>
                                    </a:rPr>
                                  </m:ctrlPr>
                                </m:sSubPr>
                                <m:e>
                                  <m:r>
                                    <a:rPr lang="en-US" sz="1400" b="1" i="1">
                                      <a:latin typeface="Cambria Math"/>
                                    </a:rPr>
                                    <m:t>𝒌</m:t>
                                  </m:r>
                                </m:e>
                                <m:sub>
                                  <m:r>
                                    <a:rPr lang="en-US" sz="1400" b="1" i="1">
                                      <a:latin typeface="Cambria Math"/>
                                    </a:rPr>
                                    <m:t>𝒓𝒑</m:t>
                                  </m:r>
                                  <m:r>
                                    <a:rPr lang="en-US" sz="1400" b="1" i="1">
                                      <a:latin typeface="Cambria Math"/>
                                    </a:rPr>
                                    <m:t>   </m:t>
                                  </m:r>
                                </m:sub>
                              </m:sSub>
                            </m:num>
                            <m:den>
                              <m:sSub>
                                <m:sSubPr>
                                  <m:ctrlPr>
                                    <a:rPr lang="en-GB" sz="1400" b="1" i="1">
                                      <a:latin typeface="Cambria Math" panose="02040503050406030204" pitchFamily="18" charset="0"/>
                                    </a:rPr>
                                  </m:ctrlPr>
                                </m:sSubPr>
                                <m:e>
                                  <m:r>
                                    <a:rPr lang="en-US" sz="1400" b="1" i="1">
                                      <a:latin typeface="Cambria Math"/>
                                    </a:rPr>
                                    <m:t>𝑳</m:t>
                                  </m:r>
                                </m:e>
                                <m:sub>
                                  <m:r>
                                    <a:rPr lang="en-US" sz="1400" b="1" i="1">
                                      <a:latin typeface="Cambria Math"/>
                                    </a:rPr>
                                    <m:t>𝟏</m:t>
                                  </m:r>
                                </m:sub>
                              </m:sSub>
                              <m:r>
                                <a:rPr lang="en-US" sz="1400" b="1" i="1">
                                  <a:latin typeface="Cambria Math"/>
                                </a:rPr>
                                <m:t>+</m:t>
                              </m:r>
                              <m:sSub>
                                <m:sSubPr>
                                  <m:ctrlPr>
                                    <a:rPr lang="en-GB" sz="1400" b="1" i="1">
                                      <a:latin typeface="Cambria Math" panose="02040503050406030204" pitchFamily="18" charset="0"/>
                                    </a:rPr>
                                  </m:ctrlPr>
                                </m:sSubPr>
                                <m:e>
                                  <m:r>
                                    <a:rPr lang="en-US" sz="1400" b="1" i="1">
                                      <a:latin typeface="Cambria Math"/>
                                    </a:rPr>
                                    <m:t>𝑳</m:t>
                                  </m:r>
                                </m:e>
                                <m:sub>
                                  <m:r>
                                    <a:rPr lang="en-US" sz="1400" b="1" i="1">
                                      <a:latin typeface="Cambria Math"/>
                                    </a:rPr>
                                    <m:t>𝟐</m:t>
                                  </m:r>
                                </m:sub>
                              </m:sSub>
                            </m:den>
                          </m:f>
                          <m:r>
                            <a:rPr lang="en-US" sz="1400" b="1" i="1">
                              <a:latin typeface="Cambria Math"/>
                            </a:rPr>
                            <m:t> </m:t>
                          </m:r>
                        </m:den>
                      </m:f>
                    </m:oMath>
                  </m:oMathPara>
                </a14:m>
                <a:endParaRPr lang="en-GB" sz="1400" b="1"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988164" y="2447966"/>
                <a:ext cx="3384755" cy="1062150"/>
              </a:xfrm>
              <a:prstGeom prst="rect">
                <a:avLst/>
              </a:prstGeom>
              <a:blipFill rotWithShape="1">
                <a:blip r:embed="rId6"/>
                <a:stretch>
                  <a:fillRect/>
                </a:stretch>
              </a:blipFill>
            </p:spPr>
            <p:txBody>
              <a:bodyPr/>
              <a:lstStyle/>
              <a:p>
                <a:r>
                  <a:rPr lang="en-GB">
                    <a:noFill/>
                  </a:rPr>
                  <a:t> </a:t>
                </a:r>
              </a:p>
            </p:txBody>
          </p:sp>
        </mc:Fallback>
      </mc:AlternateContent>
      <p:sp>
        <p:nvSpPr>
          <p:cNvPr id="12" name="Title 8"/>
          <p:cNvSpPr txBox="1">
            <a:spLocks/>
          </p:cNvSpPr>
          <p:nvPr/>
        </p:nvSpPr>
        <p:spPr bwMode="auto">
          <a:xfrm>
            <a:off x="2125969" y="561281"/>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1" dirty="0">
                <a:cs typeface="Arial" panose="020B0604020202020204" pitchFamily="34" charset="0"/>
              </a:rPr>
              <a:t>Multi-Phase  Fault Transmissibility Multiplier(FTM)</a:t>
            </a:r>
          </a:p>
        </p:txBody>
      </p:sp>
      <p:sp>
        <p:nvSpPr>
          <p:cNvPr id="3" name="Rectangle 2"/>
          <p:cNvSpPr/>
          <p:nvPr/>
        </p:nvSpPr>
        <p:spPr>
          <a:xfrm>
            <a:off x="6644970" y="5270216"/>
            <a:ext cx="2018501" cy="276999"/>
          </a:xfrm>
          <a:prstGeom prst="rect">
            <a:avLst/>
          </a:prstGeom>
        </p:spPr>
        <p:txBody>
          <a:bodyPr wrap="none">
            <a:spAutoFit/>
          </a:bodyPr>
          <a:lstStyle/>
          <a:p>
            <a:r>
              <a:rPr lang="en-GB" sz="1200" b="1" spc="25" dirty="0">
                <a:latin typeface="Arial" panose="020B0604020202020204" pitchFamily="34" charset="0"/>
                <a:ea typeface="Times New Roman" panose="02020603050405020304" pitchFamily="18" charset="0"/>
                <a:cs typeface="Arial" panose="020B0604020202020204" pitchFamily="34" charset="0"/>
              </a:rPr>
              <a:t>(Manzocchi, et al., 2002)</a:t>
            </a:r>
            <a:endParaRPr lang="en-GB" sz="1200" dirty="0"/>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50</a:t>
            </a:fld>
            <a:endParaRPr lang="en-GB" sz="1800" b="1" dirty="0">
              <a:solidFill>
                <a:srgbClr val="FF0000"/>
              </a:solidFill>
            </a:endParaRPr>
          </a:p>
        </p:txBody>
      </p:sp>
    </p:spTree>
    <p:extLst>
      <p:ext uri="{BB962C8B-B14F-4D97-AF65-F5344CB8AC3E}">
        <p14:creationId xmlns:p14="http://schemas.microsoft.com/office/powerpoint/2010/main" val="4139706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t>P</a:t>
            </a:r>
            <a:r>
              <a:rPr lang="en-GB" sz="2000" b="1" dirty="0">
                <a:cs typeface="Arial" panose="020B0604020202020204" pitchFamily="34" charset="0"/>
              </a:rPr>
              <a:t>revious Work </a:t>
            </a:r>
          </a:p>
          <a:p>
            <a:pPr algn="ctr" eaLnBrk="1" hangingPunct="1"/>
            <a:endParaRPr lang="en-US" altLang="en-US" sz="2000" b="1" dirty="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2" name="Rectangle 1"/>
          <p:cNvSpPr/>
          <p:nvPr/>
        </p:nvSpPr>
        <p:spPr>
          <a:xfrm>
            <a:off x="1" y="4262448"/>
            <a:ext cx="9029700" cy="2169825"/>
          </a:xfrm>
          <a:prstGeom prst="rect">
            <a:avLst/>
          </a:prstGeom>
        </p:spPr>
        <p:txBody>
          <a:bodyPr wrap="square">
            <a:spAutoFit/>
          </a:bodyPr>
          <a:lstStyle/>
          <a:p>
            <a:pPr algn="just">
              <a:lnSpc>
                <a:spcPct val="150000"/>
              </a:lnSpc>
              <a:buClr>
                <a:srgbClr val="7030A0"/>
              </a:buClr>
              <a:buSzPct val="103000"/>
              <a:defRPr/>
            </a:pPr>
            <a:r>
              <a:rPr lang="en-GB" b="1" dirty="0">
                <a:ea typeface="Arial Unicode MS" panose="020B0604020202020204" pitchFamily="34" charset="-128"/>
                <a:cs typeface="Arial" panose="020B0604020202020204" pitchFamily="34" charset="0"/>
              </a:rPr>
              <a:t>In this work FTM are estimated trough quantitative integration of time-lapse data using EnKF.</a:t>
            </a:r>
          </a:p>
          <a:p>
            <a:pPr algn="just">
              <a:lnSpc>
                <a:spcPct val="150000"/>
              </a:lnSpc>
              <a:buClr>
                <a:srgbClr val="7030A0"/>
              </a:buClr>
              <a:buSzPct val="103000"/>
              <a:defRPr/>
            </a:pPr>
            <a:r>
              <a:rPr lang="en-GB" b="1" dirty="0">
                <a:ea typeface="Arial Unicode MS" panose="020B0604020202020204" pitchFamily="34" charset="-128"/>
                <a:cs typeface="Arial" panose="020B0604020202020204" pitchFamily="34" charset="0"/>
              </a:rPr>
              <a:t> </a:t>
            </a:r>
          </a:p>
          <a:p>
            <a:pPr algn="just">
              <a:lnSpc>
                <a:spcPct val="150000"/>
              </a:lnSpc>
              <a:buClr>
                <a:srgbClr val="7030A0"/>
              </a:buClr>
              <a:buSzPct val="103000"/>
              <a:defRPr/>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a:p>
            <a:pPr marL="171450" indent="-171450" algn="just">
              <a:lnSpc>
                <a:spcPct val="150000"/>
              </a:lnSpc>
              <a:buClr>
                <a:srgbClr val="7030A0"/>
              </a:buClr>
              <a:buSzPct val="103000"/>
              <a:buFont typeface="Arial" panose="020B0604020202020204" pitchFamily="34" charset="0"/>
              <a:buChar char="•"/>
              <a:defRPr/>
            </a:pPr>
            <a:endParaRPr lang="en-GB" b="1" dirty="0">
              <a:ea typeface="Arial Unicode MS" panose="020B0604020202020204" pitchFamily="34" charset="-128"/>
              <a:cs typeface="Arial" panose="020B0604020202020204" pitchFamily="34" charset="0"/>
            </a:endParaRPr>
          </a:p>
          <a:p>
            <a:pPr marL="171450" indent="-171450" algn="just">
              <a:buClr>
                <a:srgbClr val="7030A0"/>
              </a:buClr>
              <a:buSzPct val="103000"/>
              <a:buFont typeface="Arial" panose="020B0604020202020204" pitchFamily="34" charset="0"/>
              <a:buChar char="•"/>
              <a:defRPr/>
            </a:pPr>
            <a:endParaRPr lang="en-GB" b="1" dirty="0">
              <a:ea typeface="Arial Unicode MS" panose="020B0604020202020204" pitchFamily="34" charset="-128"/>
              <a:cs typeface="Arial" panose="020B0604020202020204" pitchFamily="34" charset="0"/>
            </a:endParaRPr>
          </a:p>
        </p:txBody>
      </p:sp>
      <p:grpSp>
        <p:nvGrpSpPr>
          <p:cNvPr id="17" name="Group 16"/>
          <p:cNvGrpSpPr/>
          <p:nvPr/>
        </p:nvGrpSpPr>
        <p:grpSpPr>
          <a:xfrm>
            <a:off x="177396" y="2418853"/>
            <a:ext cx="2881730" cy="1615342"/>
            <a:chOff x="204210" y="1284102"/>
            <a:chExt cx="4027454" cy="2603762"/>
          </a:xfrm>
        </p:grpSpPr>
        <p:grpSp>
          <p:nvGrpSpPr>
            <p:cNvPr id="18" name="Group 17"/>
            <p:cNvGrpSpPr/>
            <p:nvPr/>
          </p:nvGrpSpPr>
          <p:grpSpPr>
            <a:xfrm>
              <a:off x="204210" y="1284102"/>
              <a:ext cx="4027454" cy="2603762"/>
              <a:chOff x="204210" y="1284102"/>
              <a:chExt cx="4027454" cy="2603762"/>
            </a:xfrm>
          </p:grpSpPr>
          <p:grpSp>
            <p:nvGrpSpPr>
              <p:cNvPr id="20" name="Group 19"/>
              <p:cNvGrpSpPr/>
              <p:nvPr/>
            </p:nvGrpSpPr>
            <p:grpSpPr>
              <a:xfrm>
                <a:off x="204210" y="1284102"/>
                <a:ext cx="4027454" cy="2603762"/>
                <a:chOff x="204210" y="1284102"/>
                <a:chExt cx="4027454" cy="2603762"/>
              </a:xfrm>
            </p:grpSpPr>
            <p:sp>
              <p:nvSpPr>
                <p:cNvPr id="23" name="TextBox 22"/>
                <p:cNvSpPr txBox="1"/>
                <p:nvPr/>
              </p:nvSpPr>
              <p:spPr>
                <a:xfrm>
                  <a:off x="1085323" y="1398414"/>
                  <a:ext cx="2316867" cy="396882"/>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000" b="1" dirty="0">
                      <a:latin typeface="Arial" panose="020B0604020202020204" pitchFamily="34" charset="0"/>
                      <a:cs typeface="Arial" panose="020B0604020202020204" pitchFamily="34" charset="0"/>
                    </a:rPr>
                    <a:t>4D Seismic Data</a:t>
                  </a:r>
                </a:p>
              </p:txBody>
            </p:sp>
            <mc:AlternateContent xmlns:mc="http://schemas.openxmlformats.org/markup-compatibility/2006" xmlns:a14="http://schemas.microsoft.com/office/drawing/2010/main">
              <mc:Choice Requires="a14">
                <p:sp>
                  <p:nvSpPr>
                    <p:cNvPr id="24" name="TextBox 23"/>
                    <p:cNvSpPr txBox="1"/>
                    <p:nvPr/>
                  </p:nvSpPr>
                  <p:spPr>
                    <a:xfrm>
                      <a:off x="391338" y="3116242"/>
                      <a:ext cx="1348092" cy="372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900" b="1" i="1">
                                <a:latin typeface="Cambria Math" panose="02040503050406030204" pitchFamily="18" charset="0"/>
                                <a:ea typeface="Cambria Math" panose="02040503050406030204" pitchFamily="18" charset="0"/>
                              </a:rPr>
                              <m:t>∆</m:t>
                            </m:r>
                            <m:r>
                              <a:rPr lang="en-GB" sz="900" b="1" i="1">
                                <a:latin typeface="Cambria Math" panose="02040503050406030204" pitchFamily="18" charset="0"/>
                                <a:ea typeface="Cambria Math" panose="02040503050406030204" pitchFamily="18" charset="0"/>
                              </a:rPr>
                              <m:t>𝑰</m:t>
                            </m:r>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𝒇</m:t>
                            </m:r>
                            <m:r>
                              <a:rPr lang="en-GB" sz="900" b="1" i="1" smtClean="0">
                                <a:latin typeface="Cambria Math" panose="02040503050406030204" pitchFamily="18" charset="0"/>
                                <a:ea typeface="Cambria Math" panose="02040503050406030204" pitchFamily="18" charset="0"/>
                              </a:rPr>
                              <m:t>(∆</m:t>
                            </m:r>
                            <m:sSub>
                              <m:sSubPr>
                                <m:ctrlPr>
                                  <a:rPr lang="en-GB" sz="900" b="1" i="1">
                                    <a:latin typeface="Cambria Math" panose="02040503050406030204" pitchFamily="18" charset="0"/>
                                    <a:ea typeface="Cambria Math" panose="02040503050406030204" pitchFamily="18" charset="0"/>
                                  </a:rPr>
                                </m:ctrlPr>
                              </m:sSubPr>
                              <m:e>
                                <m:r>
                                  <a:rPr lang="en-GB" sz="900" b="1" i="1">
                                    <a:latin typeface="Cambria Math" panose="02040503050406030204" pitchFamily="18" charset="0"/>
                                    <a:ea typeface="Cambria Math" panose="02040503050406030204" pitchFamily="18" charset="0"/>
                                  </a:rPr>
                                  <m:t>𝑺</m:t>
                                </m:r>
                              </m:e>
                              <m:sub>
                                <m:r>
                                  <a:rPr lang="en-GB" sz="900" b="1" i="1">
                                    <a:latin typeface="Cambria Math" panose="02040503050406030204" pitchFamily="18" charset="0"/>
                                    <a:ea typeface="Cambria Math" panose="02040503050406030204" pitchFamily="18" charset="0"/>
                                  </a:rPr>
                                  <m:t>𝒘</m:t>
                                </m:r>
                              </m:sub>
                            </m:sSub>
                            <m:r>
                              <a:rPr lang="en-GB" sz="900" b="1" i="1" smtClean="0">
                                <a:latin typeface="Cambria Math" panose="02040503050406030204" pitchFamily="18" charset="0"/>
                                <a:ea typeface="Cambria Math" panose="02040503050406030204" pitchFamily="18" charset="0"/>
                              </a:rPr>
                              <m:t>)</m:t>
                            </m:r>
                          </m:oMath>
                        </m:oMathPara>
                      </a14:m>
                      <a:endParaRPr lang="en-GB" sz="900" b="1" dirty="0">
                        <a:latin typeface="Arial" panose="020B0604020202020204" pitchFamily="34" charset="0"/>
                        <a:cs typeface="Arial" panose="020B0604020202020204"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91338" y="3116242"/>
                      <a:ext cx="1348092" cy="372077"/>
                    </a:xfrm>
                    <a:prstGeom prst="rect">
                      <a:avLst/>
                    </a:prstGeom>
                    <a:blipFill rotWithShape="1">
                      <a:blip r:embed="rId2"/>
                      <a:stretch>
                        <a:fillRect/>
                      </a:stretch>
                    </a:blipFill>
                  </p:spPr>
                  <p:txBody>
                    <a:bodyPr/>
                    <a:lstStyle/>
                    <a:p>
                      <a:r>
                        <a:rPr lang="en-GB">
                          <a:noFill/>
                        </a:rPr>
                        <a:t> </a:t>
                      </a:r>
                    </a:p>
                  </p:txBody>
                </p:sp>
              </mc:Fallback>
            </mc:AlternateContent>
            <p:grpSp>
              <p:nvGrpSpPr>
                <p:cNvPr id="25" name="Group 24"/>
                <p:cNvGrpSpPr/>
                <p:nvPr/>
              </p:nvGrpSpPr>
              <p:grpSpPr>
                <a:xfrm>
                  <a:off x="346717" y="1998362"/>
                  <a:ext cx="1018729" cy="1124310"/>
                  <a:chOff x="-996403" y="212944"/>
                  <a:chExt cx="1678676" cy="1883948"/>
                </a:xfrm>
              </p:grpSpPr>
              <p:pic>
                <p:nvPicPr>
                  <p:cNvPr id="30" name="Picture 29" descr="C:\Users\Intesar\Desktop\4D\Impedancef.jp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906" r="24730"/>
                  <a:stretch/>
                </p:blipFill>
                <p:spPr bwMode="auto">
                  <a:xfrm>
                    <a:off x="-996403" y="371950"/>
                    <a:ext cx="1678676" cy="1724942"/>
                  </a:xfrm>
                  <a:prstGeom prst="rect">
                    <a:avLst/>
                  </a:prstGeom>
                  <a:noFill/>
                  <a:ln>
                    <a:noFill/>
                  </a:ln>
                </p:spPr>
              </p:pic>
              <p:sp>
                <p:nvSpPr>
                  <p:cNvPr id="31" name="Rectangle 30"/>
                  <p:cNvSpPr/>
                  <p:nvPr/>
                </p:nvSpPr>
                <p:spPr>
                  <a:xfrm>
                    <a:off x="-676185" y="212944"/>
                    <a:ext cx="1114349" cy="243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Arial" panose="020B0604020202020204" pitchFamily="34" charset="0"/>
                      <a:cs typeface="Arial" panose="020B0604020202020204" pitchFamily="34" charset="0"/>
                    </a:endParaRPr>
                  </a:p>
                </p:txBody>
              </p:sp>
            </p:grpSp>
            <p:sp>
              <p:nvSpPr>
                <p:cNvPr id="26" name="Rectangle 25"/>
                <p:cNvSpPr/>
                <p:nvPr/>
              </p:nvSpPr>
              <p:spPr>
                <a:xfrm>
                  <a:off x="295500" y="1284102"/>
                  <a:ext cx="3936164" cy="2590205"/>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pic>
              <p:nvPicPr>
                <p:cNvPr id="27" name="Picture 2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872" y="2037030"/>
                  <a:ext cx="1924509" cy="1199693"/>
                </a:xfrm>
                <a:prstGeom prst="rect">
                  <a:avLst/>
                </a:prstGeom>
              </p:spPr>
            </p:pic>
            <p:sp>
              <p:nvSpPr>
                <p:cNvPr id="28" name="Rectangle 27"/>
                <p:cNvSpPr/>
                <p:nvPr/>
              </p:nvSpPr>
              <p:spPr>
                <a:xfrm>
                  <a:off x="204210" y="3438458"/>
                  <a:ext cx="2012264" cy="414246"/>
                </a:xfrm>
                <a:prstGeom prst="rect">
                  <a:avLst/>
                </a:prstGeom>
              </p:spPr>
              <p:txBody>
                <a:bodyPr wrap="non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Macbeth, et al., 2006</a:t>
                  </a:r>
                  <a:endParaRPr lang="en-GB" sz="1000" dirty="0">
                    <a:latin typeface="Arial" panose="020B0604020202020204" pitchFamily="34" charset="0"/>
                    <a:ea typeface="Calibri" panose="020F0502020204030204" pitchFamily="34" charset="0"/>
                    <a:cs typeface="Arial" panose="020B0604020202020204" pitchFamily="34" charset="0"/>
                  </a:endParaRPr>
                </a:p>
              </p:txBody>
            </p:sp>
            <p:sp>
              <p:nvSpPr>
                <p:cNvPr id="29" name="Rectangle 28"/>
                <p:cNvSpPr/>
                <p:nvPr/>
              </p:nvSpPr>
              <p:spPr>
                <a:xfrm>
                  <a:off x="2342169" y="3492945"/>
                  <a:ext cx="1855087" cy="394919"/>
                </a:xfrm>
                <a:prstGeom prst="rect">
                  <a:avLst/>
                </a:prstGeom>
              </p:spPr>
              <p:txBody>
                <a:bodyPr wrap="squar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Gassmann., 1951</a:t>
                  </a:r>
                  <a:endParaRPr lang="en-GB" sz="10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Left-Right Arrow 20"/>
              <p:cNvSpPr/>
              <p:nvPr/>
            </p:nvSpPr>
            <p:spPr>
              <a:xfrm>
                <a:off x="1522665" y="2470825"/>
                <a:ext cx="770208" cy="165075"/>
              </a:xfrm>
              <a:prstGeom prst="lef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22" name="Rectangle 21"/>
              <p:cNvSpPr/>
              <p:nvPr/>
            </p:nvSpPr>
            <p:spPr>
              <a:xfrm>
                <a:off x="1323215" y="2320893"/>
                <a:ext cx="1201265"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inversion</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sp>
          <p:nvSpPr>
            <p:cNvPr id="19" name="Rectangle 18"/>
            <p:cNvSpPr/>
            <p:nvPr/>
          </p:nvSpPr>
          <p:spPr>
            <a:xfrm>
              <a:off x="2943953" y="3235503"/>
              <a:ext cx="565012"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grpSp>
        <p:nvGrpSpPr>
          <p:cNvPr id="32" name="Group 31"/>
          <p:cNvGrpSpPr/>
          <p:nvPr/>
        </p:nvGrpSpPr>
        <p:grpSpPr>
          <a:xfrm>
            <a:off x="3472199" y="2367710"/>
            <a:ext cx="3607055" cy="1709217"/>
            <a:chOff x="295501" y="4624135"/>
            <a:chExt cx="3358410" cy="1952030"/>
          </a:xfrm>
        </p:grpSpPr>
        <p:grpSp>
          <p:nvGrpSpPr>
            <p:cNvPr id="33" name="Group 32"/>
            <p:cNvGrpSpPr/>
            <p:nvPr/>
          </p:nvGrpSpPr>
          <p:grpSpPr>
            <a:xfrm>
              <a:off x="295501" y="4624135"/>
              <a:ext cx="3358410" cy="1952030"/>
              <a:chOff x="295501" y="4624135"/>
              <a:chExt cx="3135041" cy="1952030"/>
            </a:xfrm>
          </p:grpSpPr>
          <p:grpSp>
            <p:nvGrpSpPr>
              <p:cNvPr id="35" name="Group 34"/>
              <p:cNvGrpSpPr/>
              <p:nvPr/>
            </p:nvGrpSpPr>
            <p:grpSpPr>
              <a:xfrm>
                <a:off x="343311" y="4693446"/>
                <a:ext cx="2541007" cy="1518735"/>
                <a:chOff x="9481413" y="4061543"/>
                <a:chExt cx="2541007" cy="1518735"/>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1413" y="4522799"/>
                  <a:ext cx="1491082" cy="1057479"/>
                </a:xfrm>
                <a:prstGeom prst="rect">
                  <a:avLst/>
                </a:prstGeom>
              </p:spPr>
            </p:pic>
            <p:sp>
              <p:nvSpPr>
                <p:cNvPr id="38" name="TextBox 37"/>
                <p:cNvSpPr txBox="1"/>
                <p:nvPr/>
              </p:nvSpPr>
              <p:spPr>
                <a:xfrm>
                  <a:off x="10142458" y="4061543"/>
                  <a:ext cx="1879962" cy="338554"/>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600" b="1" dirty="0">
                      <a:latin typeface="Arial" panose="020B0604020202020204" pitchFamily="34" charset="0"/>
                      <a:cs typeface="Arial" panose="020B0604020202020204" pitchFamily="34" charset="0"/>
                    </a:rPr>
                    <a:t>Fault Analysis</a:t>
                  </a:r>
                </a:p>
              </p:txBody>
            </p:sp>
          </p:grpSp>
          <p:sp>
            <p:nvSpPr>
              <p:cNvPr id="36" name="Rectangle 35"/>
              <p:cNvSpPr/>
              <p:nvPr/>
            </p:nvSpPr>
            <p:spPr>
              <a:xfrm>
                <a:off x="295501" y="4624135"/>
                <a:ext cx="3135041" cy="1952030"/>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grpSp>
        <p:sp>
          <p:nvSpPr>
            <p:cNvPr id="34" name="Rectangle 33"/>
            <p:cNvSpPr/>
            <p:nvPr/>
          </p:nvSpPr>
          <p:spPr>
            <a:xfrm>
              <a:off x="346717" y="6166762"/>
              <a:ext cx="1598515" cy="161583"/>
            </a:xfrm>
            <a:prstGeom prst="rect">
              <a:avLst/>
            </a:prstGeom>
          </p:spPr>
          <p:txBody>
            <a:bodyPr wrap="none">
              <a:spAutoFit/>
            </a:bodyPr>
            <a:lstStyle/>
            <a:p>
              <a:pPr algn="ctr">
                <a:lnSpc>
                  <a:spcPct val="50000"/>
                </a:lnSpc>
                <a:spcBef>
                  <a:spcPts val="600"/>
                </a:spcBef>
                <a:spcAft>
                  <a:spcPts val="600"/>
                </a:spcAft>
              </a:pPr>
              <a:r>
                <a:rPr lang="en-GB" sz="900" b="1" spc="25" dirty="0">
                  <a:latin typeface="Arial" panose="020B0604020202020204" pitchFamily="34" charset="0"/>
                  <a:ea typeface="Calibri" panose="020F0502020204030204" pitchFamily="34" charset="0"/>
                  <a:cs typeface="Arial" panose="020B0604020202020204" pitchFamily="34" charset="0"/>
                </a:rPr>
                <a:t>Pseudo rel. perm curves</a:t>
              </a:r>
              <a:endParaRPr lang="en-GB" sz="900" i="1" dirty="0">
                <a:latin typeface="Arial" panose="020B0604020202020204" pitchFamily="34" charset="0"/>
                <a:ea typeface="Calibri" panose="020F0502020204030204" pitchFamily="34" charset="0"/>
                <a:cs typeface="Arial" panose="020B0604020202020204" pitchFamily="34" charset="0"/>
              </a:endParaRPr>
            </a:p>
          </p:txBody>
        </p:sp>
      </p:grpSp>
      <p:pic>
        <p:nvPicPr>
          <p:cNvPr id="39" name="Picture 38"/>
          <p:cNvPicPr>
            <a:picLocks noChangeAspect="1"/>
          </p:cNvPicPr>
          <p:nvPr/>
        </p:nvPicPr>
        <p:blipFill rotWithShape="1">
          <a:blip r:embed="rId6"/>
          <a:srcRect l="3853" t="4932" r="4003" b="4556"/>
          <a:stretch/>
        </p:blipFill>
        <p:spPr>
          <a:xfrm>
            <a:off x="5493774" y="2832280"/>
            <a:ext cx="1326773" cy="1037952"/>
          </a:xfrm>
          <a:prstGeom prst="rect">
            <a:avLst/>
          </a:prstGeom>
        </p:spPr>
      </p:pic>
      <p:cxnSp>
        <p:nvCxnSpPr>
          <p:cNvPr id="40" name="Straight Arrow Connector 39"/>
          <p:cNvCxnSpPr>
            <a:stCxn id="36" idx="3"/>
          </p:cNvCxnSpPr>
          <p:nvPr/>
        </p:nvCxnSpPr>
        <p:spPr>
          <a:xfrm flipV="1">
            <a:off x="7079254" y="3215953"/>
            <a:ext cx="612030" cy="63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91284" y="2612881"/>
            <a:ext cx="1452715" cy="1815882"/>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Generate initial ensemble of</a:t>
            </a:r>
          </a:p>
          <a:p>
            <a:r>
              <a:rPr lang="en-GB" sz="1600" b="1" dirty="0">
                <a:latin typeface="Arial" panose="020B0604020202020204" pitchFamily="34" charset="0"/>
                <a:cs typeface="Arial" panose="020B0604020202020204" pitchFamily="34" charset="0"/>
              </a:rPr>
              <a:t> FTM values to be used in EnKF loop</a:t>
            </a:r>
          </a:p>
          <a:p>
            <a:endParaRPr lang="en-GB" sz="16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F74E6293-7DA2-4D9E-8605-5715E69AF2C7}" type="slidenum">
              <a:rPr lang="en-GB" sz="1800" b="1" smtClean="0">
                <a:solidFill>
                  <a:srgbClr val="FF0000"/>
                </a:solidFill>
              </a:rPr>
              <a:pPr/>
              <a:t>51</a:t>
            </a:fld>
            <a:endParaRPr lang="en-GB" sz="1800" b="1" dirty="0">
              <a:solidFill>
                <a:srgbClr val="FF0000"/>
              </a:solidFill>
            </a:endParaRPr>
          </a:p>
        </p:txBody>
      </p:sp>
    </p:spTree>
    <p:extLst>
      <p:ext uri="{BB962C8B-B14F-4D97-AF65-F5344CB8AC3E}">
        <p14:creationId xmlns:p14="http://schemas.microsoft.com/office/powerpoint/2010/main" val="25899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Determine 2-phase FTM value</a:t>
            </a:r>
          </a:p>
        </p:txBody>
      </p:sp>
      <p:sp>
        <p:nvSpPr>
          <p:cNvPr id="5" name="Title 8"/>
          <p:cNvSpPr txBox="1">
            <a:spLocks/>
          </p:cNvSpPr>
          <p:nvPr/>
        </p:nvSpPr>
        <p:spPr bwMode="auto">
          <a:xfrm>
            <a:off x="381000" y="1143000"/>
            <a:ext cx="8382000" cy="485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51620" y="3429000"/>
            <a:ext cx="9136625" cy="2936188"/>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lang="en-GB" sz="1400" b="1" dirty="0">
                <a:latin typeface="Arial" panose="020B0604020202020204" pitchFamily="34" charset="0"/>
                <a:cs typeface="Arial" panose="020B0604020202020204" pitchFamily="34" charset="0"/>
              </a:rPr>
              <a:t>The first step was to make the simulator treat the reservoir zone, and the fault zone as separate distinct regions.</a:t>
            </a:r>
          </a:p>
          <a:p>
            <a:pPr marL="285750" indent="-285750">
              <a:lnSpc>
                <a:spcPct val="150000"/>
              </a:lnSpc>
              <a:buFont typeface="Arial" panose="020B0604020202020204" pitchFamily="34" charset="0"/>
              <a:buChar char="•"/>
              <a:defRPr/>
            </a:pPr>
            <a:r>
              <a:rPr lang="en-GB" sz="1400" b="1" dirty="0">
                <a:latin typeface="Arial" panose="020B0604020202020204" pitchFamily="34" charset="0"/>
                <a:cs typeface="Arial" panose="020B0604020202020204" pitchFamily="34" charset="0"/>
              </a:rPr>
              <a:t>Assign separate relative permeability properties for the fault zone based on data from literature on fault core analysis. Synthetic capillary pressure curves based on literature data following Ringrose’s relation and assigned to the fault </a:t>
            </a:r>
          </a:p>
          <a:p>
            <a:pPr marL="285750" indent="-285750">
              <a:buFont typeface="Arial" panose="020B0604020202020204" pitchFamily="34" charset="0"/>
              <a:buChar char="•"/>
              <a:defRPr/>
            </a:pPr>
            <a:r>
              <a:rPr lang="en-GB" sz="1400" b="1" dirty="0">
                <a:latin typeface="Arial" panose="020B0604020202020204" pitchFamily="34" charset="0"/>
                <a:cs typeface="Arial" panose="020B0604020202020204" pitchFamily="34" charset="0"/>
              </a:rPr>
              <a:t>Zone grid-blocks. </a:t>
            </a:r>
          </a:p>
          <a:p>
            <a:pPr marL="285750" indent="-285750">
              <a:buFont typeface="Arial" panose="020B0604020202020204" pitchFamily="34" charset="0"/>
              <a:buChar char="•"/>
              <a:defRPr/>
            </a:pPr>
            <a:endParaRPr lang="en-GB" sz="1400" b="1" dirty="0">
              <a:solidFill>
                <a:srgbClr val="FF0000"/>
              </a:solidFill>
              <a:latin typeface="Arial" panose="020B0604020202020204" pitchFamily="34" charset="0"/>
              <a:cs typeface="Arial" panose="020B0604020202020204" pitchFamily="34" charset="0"/>
            </a:endParaRPr>
          </a:p>
          <a:p>
            <a:pPr algn="just" defTabSz="4174872">
              <a:lnSpc>
                <a:spcPct val="150000"/>
              </a:lnSpc>
              <a:spcAft>
                <a:spcPct val="15000"/>
              </a:spcAft>
              <a:buClr>
                <a:srgbClr val="7030A0"/>
              </a:buClr>
              <a:buSzPct val="140000"/>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endParaRPr lang="en-GB" sz="1400" b="1" dirty="0">
              <a:solidFill>
                <a:srgbClr val="FF0000"/>
              </a:solidFill>
              <a:latin typeface="Arial" panose="020B0604020202020204" pitchFamily="34" charset="0"/>
              <a:cs typeface="Arial" panose="020B0604020202020204"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63" y="914400"/>
            <a:ext cx="7012858" cy="244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8"/>
          <p:cNvSpPr txBox="1">
            <a:spLocks/>
          </p:cNvSpPr>
          <p:nvPr/>
        </p:nvSpPr>
        <p:spPr bwMode="auto">
          <a:xfrm>
            <a:off x="190500" y="19357"/>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t>P</a:t>
            </a:r>
            <a:r>
              <a:rPr lang="en-GB" sz="2000" b="1" dirty="0">
                <a:cs typeface="Arial" panose="020B0604020202020204" pitchFamily="34" charset="0"/>
              </a:rPr>
              <a:t>revious Work </a:t>
            </a:r>
          </a:p>
          <a:p>
            <a:pPr algn="ctr" eaLnBrk="1" hangingPunct="1"/>
            <a:endParaRPr lang="en-US" altLang="en-US" sz="2000" b="1" dirty="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52</a:t>
            </a:fld>
            <a:endParaRPr lang="en-GB" sz="1800" b="1" dirty="0">
              <a:solidFill>
                <a:srgbClr val="FF0000"/>
              </a:solidFill>
            </a:endParaRPr>
          </a:p>
        </p:txBody>
      </p:sp>
    </p:spTree>
    <p:extLst>
      <p:ext uri="{BB962C8B-B14F-4D97-AF65-F5344CB8AC3E}">
        <p14:creationId xmlns:p14="http://schemas.microsoft.com/office/powerpoint/2010/main" val="221686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r>
              <a:rPr lang="en-US" altLang="en-US" sz="2000" b="1" dirty="0">
                <a:solidFill>
                  <a:srgbClr val="FF0000"/>
                </a:solidFill>
                <a:cs typeface="Arial" panose="020B0604020202020204" pitchFamily="34" charset="0"/>
              </a:rPr>
              <a:t>Determine 2-phase FTM value</a:t>
            </a:r>
          </a:p>
        </p:txBody>
      </p:sp>
      <p:sp>
        <p:nvSpPr>
          <p:cNvPr id="5" name="Title 8"/>
          <p:cNvSpPr txBox="1">
            <a:spLocks/>
          </p:cNvSpPr>
          <p:nvPr/>
        </p:nvSpPr>
        <p:spPr bwMode="auto">
          <a:xfrm>
            <a:off x="81116" y="1142999"/>
            <a:ext cx="8996516" cy="489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9" name="Rectangle 8"/>
          <p:cNvSpPr/>
          <p:nvPr/>
        </p:nvSpPr>
        <p:spPr>
          <a:xfrm>
            <a:off x="81116" y="1160915"/>
            <a:ext cx="8854110" cy="1805110"/>
          </a:xfrm>
          <a:prstGeom prst="rect">
            <a:avLst/>
          </a:prstGeom>
        </p:spPr>
        <p:txBody>
          <a:bodyPr wrap="square">
            <a:spAutoFit/>
          </a:bodyPr>
          <a:lstStyle/>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Reservoir zone and Fault zone grid-blocks assigned as separate regions in simulation</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Fault zone grid-blocks assigned separate relative permeability properties based on laboratory core analysis results </a:t>
            </a:r>
            <a:r>
              <a:rPr lang="en-GB" sz="1400" i="1" dirty="0">
                <a:solidFill>
                  <a:srgbClr val="000000"/>
                </a:solidFill>
                <a:latin typeface="Arial" panose="020B0604020202020204" pitchFamily="34" charset="0"/>
                <a:ea typeface="Arial Unicode MS" panose="020B0604020202020204" pitchFamily="34" charset="-128"/>
                <a:cs typeface="Arial" panose="020B0604020202020204" pitchFamily="34" charset="0"/>
              </a:rPr>
              <a:t>(Knipe et al. 1997, Al-Hinai et al. 2006)</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Synthetic Pc curves generated </a:t>
            </a:r>
          </a:p>
          <a:p>
            <a:pPr marL="285750" indent="-285750" algn="just" defTabSz="4174872">
              <a:lnSpc>
                <a:spcPct val="150000"/>
              </a:lnSpc>
              <a:spcAft>
                <a:spcPct val="15000"/>
              </a:spcAft>
              <a:buClr>
                <a:srgbClr val="7030A0"/>
              </a:buClr>
              <a:buSzPct val="140000"/>
              <a:buFont typeface="Arial" panose="020B0604020202020204" pitchFamily="34" charset="0"/>
              <a:buChar char="•"/>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Sw from seismic used to create pseudo-relative permeability curves and two-phase FTM</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966025"/>
            <a:ext cx="8191501" cy="2381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1116" y="5412658"/>
            <a:ext cx="8996515" cy="989758"/>
          </a:xfrm>
          <a:prstGeom prst="rect">
            <a:avLst/>
          </a:prstGeom>
          <a:noFill/>
        </p:spPr>
        <p:txBody>
          <a:bodyPr wrap="square" rtlCol="0">
            <a:spAutoFit/>
          </a:bodyPr>
          <a:lstStyle/>
          <a:p>
            <a:pPr algn="just" defTabSz="4174872">
              <a:lnSpc>
                <a:spcPct val="150000"/>
              </a:lnSpc>
              <a:spcAft>
                <a:spcPct val="15000"/>
              </a:spcAft>
              <a:buClr>
                <a:srgbClr val="7030A0"/>
              </a:buClr>
              <a:buSzPct val="140000"/>
            </a:pPr>
            <a:r>
              <a:rPr lang="en-US" sz="1100" b="1" dirty="0">
                <a:latin typeface="Arial" panose="020B0604020202020204" pitchFamily="34" charset="0"/>
                <a:cs typeface="Arial" panose="020B0604020202020204" pitchFamily="34" charset="0"/>
              </a:rPr>
              <a:t>Mahmood, I. &amp; Villegas, R., 2016. </a:t>
            </a:r>
            <a:r>
              <a:rPr lang="en-US" sz="11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100" b="1" dirty="0">
                <a:latin typeface="Arial" panose="020B0604020202020204" pitchFamily="34" charset="0"/>
                <a:cs typeface="Arial" panose="020B0604020202020204" pitchFamily="34" charset="0"/>
              </a:rPr>
              <a:t>78 International Conference &amp; Exhibition, Vienna</a:t>
            </a:r>
            <a:endParaRPr lang="en-GB" sz="1100" b="1" dirty="0">
              <a:latin typeface="Arial" panose="020B0604020202020204" pitchFamily="34" charset="0"/>
              <a:cs typeface="Arial" panose="020B0604020202020204" pitchFamily="34" charset="0"/>
            </a:endParaRPr>
          </a:p>
          <a:p>
            <a:pPr marL="285750" indent="-285750" algn="just" defTabSz="4174872">
              <a:lnSpc>
                <a:spcPct val="150000"/>
              </a:lnSpc>
              <a:spcAft>
                <a:spcPct val="15000"/>
              </a:spcAft>
              <a:buClr>
                <a:srgbClr val="7030A0"/>
              </a:buClr>
              <a:buSzPct val="140000"/>
              <a:buFont typeface="Arial" panose="020B0604020202020204" pitchFamily="34" charset="0"/>
              <a:buChar char="•"/>
            </a:pPr>
            <a:endParaRPr lang="en-GB" b="1" dirty="0">
              <a:solidFill>
                <a:srgbClr val="000000"/>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0" name="Title 8"/>
          <p:cNvSpPr txBox="1">
            <a:spLocks/>
          </p:cNvSpPr>
          <p:nvPr/>
        </p:nvSpPr>
        <p:spPr bwMode="auto">
          <a:xfrm>
            <a:off x="190500" y="19357"/>
            <a:ext cx="8382000" cy="69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lnSpc>
                <a:spcPct val="150000"/>
              </a:lnSpc>
              <a:buClr>
                <a:srgbClr val="7030A0"/>
              </a:buClr>
              <a:buSzPct val="140000"/>
            </a:pPr>
            <a:r>
              <a:rPr lang="en-GB" sz="2000" b="1" dirty="0">
                <a:solidFill>
                  <a:srgbClr val="FF0000"/>
                </a:solidFill>
              </a:rPr>
              <a:t>P</a:t>
            </a:r>
            <a:r>
              <a:rPr lang="en-GB" sz="2000" b="1" dirty="0">
                <a:solidFill>
                  <a:srgbClr val="FF0000"/>
                </a:solidFill>
                <a:cs typeface="Arial" panose="020B0604020202020204" pitchFamily="34" charset="0"/>
              </a:rPr>
              <a:t>revious Work </a:t>
            </a:r>
          </a:p>
          <a:p>
            <a:pPr algn="ctr" eaLnBrk="1" hangingPunct="1"/>
            <a:endParaRPr lang="en-US" altLang="en-US" sz="2000" b="1" dirty="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a:p>
            <a:pPr algn="ctr" eaLnBrk="1" hangingPunct="1"/>
            <a:endParaRPr lang="en-US" altLang="en-US" sz="2000" b="1" dirty="0">
              <a:solidFill>
                <a:srgbClr val="000000"/>
              </a:solidFill>
              <a:cs typeface="Arial" panose="020B0604020202020204" pitchFamily="34" charset="0"/>
            </a:endParaRPr>
          </a:p>
        </p:txBody>
      </p:sp>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53</a:t>
            </a:fld>
            <a:endParaRPr lang="en-GB" sz="1800" b="1" dirty="0">
              <a:solidFill>
                <a:srgbClr val="FF0000"/>
              </a:solidFill>
            </a:endParaRPr>
          </a:p>
        </p:txBody>
      </p:sp>
    </p:spTree>
    <p:extLst>
      <p:ext uri="{BB962C8B-B14F-4D97-AF65-F5344CB8AC3E}">
        <p14:creationId xmlns:p14="http://schemas.microsoft.com/office/powerpoint/2010/main" val="3700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Objectives</a:t>
            </a:r>
          </a:p>
        </p:txBody>
      </p:sp>
      <p:sp>
        <p:nvSpPr>
          <p:cNvPr id="5" name="Title 8"/>
          <p:cNvSpPr txBox="1">
            <a:spLocks/>
          </p:cNvSpPr>
          <p:nvPr/>
        </p:nvSpPr>
        <p:spPr bwMode="auto">
          <a:xfrm>
            <a:off x="105896" y="1196752"/>
            <a:ext cx="8981768" cy="5076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85750" indent="-285750" algn="just">
              <a:buSzPct val="140000"/>
              <a:buFont typeface="Arial" panose="020B0604020202020204" pitchFamily="34" charset="0"/>
              <a:buChar char="•"/>
            </a:pPr>
            <a:r>
              <a:rPr lang="en-GB" sz="1600" b="1" dirty="0">
                <a:cs typeface="Arial" panose="020B0604020202020204" pitchFamily="34" charset="0"/>
              </a:rPr>
              <a:t>Given the time-lapse impedance maps and Sw (water saturation) inversion outputs</a:t>
            </a:r>
          </a:p>
          <a:p>
            <a:pPr algn="just">
              <a:buSzPct val="140000"/>
            </a:pPr>
            <a:endParaRPr lang="en-GB" sz="1600" b="1" dirty="0">
              <a:cs typeface="Arial" panose="020B0604020202020204" pitchFamily="34" charset="0"/>
            </a:endParaRPr>
          </a:p>
          <a:p>
            <a:pPr algn="just">
              <a:buSzPct val="140000"/>
            </a:pPr>
            <a:r>
              <a:rPr lang="en-GB" sz="1600" b="1" dirty="0">
                <a:cs typeface="Arial" panose="020B0604020202020204" pitchFamily="34" charset="0"/>
              </a:rPr>
              <a:t>For the initial Deterministic case determine the 2-phase Fault transmissibility multiplier       from prior work</a:t>
            </a: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Generate an ensemble of permeability and porosity fields using the sequential Gaussian simulation (SGS)</a:t>
            </a:r>
          </a:p>
          <a:p>
            <a:pPr marL="342900" indent="-342900" algn="just">
              <a:buSzPct val="140000"/>
              <a:buFont typeface="Arial" panose="020B0604020202020204" pitchFamily="34" charset="0"/>
              <a:buChar char="•"/>
            </a:pPr>
            <a:r>
              <a:rPr lang="en-GB" sz="1600" b="1" dirty="0">
                <a:cs typeface="Arial" panose="020B0604020202020204" pitchFamily="34" charset="0"/>
              </a:rPr>
              <a:t>Generate an ensemble of FTM values initially estimated with</a:t>
            </a:r>
          </a:p>
          <a:p>
            <a:pPr marL="342900" indent="-342900" algn="just">
              <a:buSzPct val="140000"/>
              <a:buFont typeface="Wingdings" panose="05000000000000000000" pitchFamily="2" charset="2"/>
              <a:buChar char="ü"/>
            </a:pPr>
            <a:r>
              <a:rPr lang="en-GB" sz="1600" b="1" dirty="0">
                <a:cs typeface="Arial" panose="020B0604020202020204" pitchFamily="34" charset="0"/>
              </a:rPr>
              <a:t>      4D seismic</a:t>
            </a:r>
          </a:p>
          <a:p>
            <a:pPr marL="342900" indent="-342900" algn="just">
              <a:buSzPct val="140000"/>
              <a:buFont typeface="Wingdings" panose="05000000000000000000" pitchFamily="2" charset="2"/>
              <a:buChar char="ü"/>
            </a:pPr>
            <a:r>
              <a:rPr lang="en-GB" sz="1600" b="1" dirty="0">
                <a:cs typeface="Arial" panose="020B0604020202020204" pitchFamily="34" charset="0"/>
              </a:rPr>
              <a:t>      Without 4D seismic</a:t>
            </a: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History matching the simulation model by using the Ensemble Kalman filter and Levenberg Marquadt procedure(deterministic case) to update the absolute permeability, effective porosity and FTM values</a:t>
            </a:r>
          </a:p>
          <a:p>
            <a:pPr algn="just">
              <a:buSzPct val="140000"/>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Generate synthetic impedance maps using the Gassmann equations to qualitatively compare simulation results to the real model. </a:t>
            </a:r>
          </a:p>
          <a:p>
            <a:pPr marL="342900" indent="-342900" algn="just">
              <a:buSzPct val="140000"/>
              <a:buFont typeface="Arial" panose="020B0604020202020204" pitchFamily="34" charset="0"/>
              <a:buChar char="•"/>
            </a:pPr>
            <a:endParaRPr lang="en-GB" sz="1600" b="1" dirty="0">
              <a:cs typeface="Arial" panose="020B0604020202020204" pitchFamily="34" charset="0"/>
            </a:endParaRPr>
          </a:p>
          <a:p>
            <a:pPr marL="342900" indent="-342900" algn="just">
              <a:buSzPct val="140000"/>
              <a:buFont typeface="Arial" panose="020B0604020202020204" pitchFamily="34" charset="0"/>
              <a:buChar char="•"/>
            </a:pPr>
            <a:r>
              <a:rPr lang="en-GB" sz="1600" b="1" dirty="0">
                <a:cs typeface="Arial" panose="020B0604020202020204" pitchFamily="34" charset="0"/>
              </a:rPr>
              <a:t>Compare production data matches using Root-mean-square Function and Impedance map reconstruction using structural similarity index metric (</a:t>
            </a:r>
            <a:r>
              <a:rPr lang="en-GB" sz="1600" b="1" i="1" dirty="0">
                <a:cs typeface="Arial" panose="020B0604020202020204" pitchFamily="34" charset="0"/>
              </a:rPr>
              <a:t>SSIM)</a:t>
            </a:r>
          </a:p>
          <a:p>
            <a:pPr marL="342900" indent="-342900" algn="just">
              <a:buClr>
                <a:srgbClr val="7030A0"/>
              </a:buClr>
              <a:buSzPct val="140000"/>
              <a:buFont typeface="Arial" panose="020B0604020202020204" pitchFamily="34" charset="0"/>
              <a:buChar char="•"/>
            </a:pPr>
            <a:endParaRPr lang="en-GB" sz="16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54</a:t>
            </a:fld>
            <a:endParaRPr lang="en-GB" sz="1800" b="1" dirty="0">
              <a:solidFill>
                <a:srgbClr val="FF0000"/>
              </a:solidFill>
            </a:endParaRPr>
          </a:p>
        </p:txBody>
      </p:sp>
    </p:spTree>
    <p:extLst>
      <p:ext uri="{BB962C8B-B14F-4D97-AF65-F5344CB8AC3E}">
        <p14:creationId xmlns:p14="http://schemas.microsoft.com/office/powerpoint/2010/main" val="347154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31432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solidFill>
                  <a:srgbClr val="FF0000"/>
                </a:solidFill>
                <a:cs typeface="Arial" panose="020B0604020202020204" pitchFamily="34" charset="0"/>
              </a:rPr>
              <a:t>Workflow</a:t>
            </a:r>
          </a:p>
        </p:txBody>
      </p:sp>
      <p:sp>
        <p:nvSpPr>
          <p:cNvPr id="5" name="Title 8"/>
          <p:cNvSpPr txBox="1">
            <a:spLocks/>
          </p:cNvSpPr>
          <p:nvPr/>
        </p:nvSpPr>
        <p:spPr bwMode="auto">
          <a:xfrm>
            <a:off x="73742" y="819505"/>
            <a:ext cx="9070258" cy="507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pSp>
        <p:nvGrpSpPr>
          <p:cNvPr id="8" name="Group 7"/>
          <p:cNvGrpSpPr/>
          <p:nvPr/>
        </p:nvGrpSpPr>
        <p:grpSpPr>
          <a:xfrm>
            <a:off x="242716" y="1080141"/>
            <a:ext cx="2816410" cy="1615342"/>
            <a:chOff x="295500" y="1284102"/>
            <a:chExt cx="3936164" cy="2603762"/>
          </a:xfrm>
        </p:grpSpPr>
        <p:grpSp>
          <p:nvGrpSpPr>
            <p:cNvPr id="9" name="Group 8"/>
            <p:cNvGrpSpPr/>
            <p:nvPr/>
          </p:nvGrpSpPr>
          <p:grpSpPr>
            <a:xfrm>
              <a:off x="295500" y="1284102"/>
              <a:ext cx="3936164" cy="2603762"/>
              <a:chOff x="295500" y="1284102"/>
              <a:chExt cx="3936164" cy="2603762"/>
            </a:xfrm>
          </p:grpSpPr>
          <p:grpSp>
            <p:nvGrpSpPr>
              <p:cNvPr id="11" name="Group 10"/>
              <p:cNvGrpSpPr/>
              <p:nvPr/>
            </p:nvGrpSpPr>
            <p:grpSpPr>
              <a:xfrm>
                <a:off x="295500" y="1284102"/>
                <a:ext cx="3936164" cy="2603762"/>
                <a:chOff x="295500" y="1284102"/>
                <a:chExt cx="3936164" cy="2603762"/>
              </a:xfrm>
            </p:grpSpPr>
            <p:sp>
              <p:nvSpPr>
                <p:cNvPr id="14" name="TextBox 13"/>
                <p:cNvSpPr txBox="1"/>
                <p:nvPr/>
              </p:nvSpPr>
              <p:spPr>
                <a:xfrm>
                  <a:off x="1085323" y="1398414"/>
                  <a:ext cx="2316867" cy="396882"/>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000" b="1" dirty="0">
                      <a:latin typeface="Arial" panose="020B0604020202020204" pitchFamily="34" charset="0"/>
                      <a:cs typeface="Arial" panose="020B0604020202020204" pitchFamily="34" charset="0"/>
                    </a:rPr>
                    <a:t>4D Seismic Data</a:t>
                  </a:r>
                </a:p>
              </p:txBody>
            </p:sp>
            <mc:AlternateContent xmlns:mc="http://schemas.openxmlformats.org/markup-compatibility/2006" xmlns:a14="http://schemas.microsoft.com/office/drawing/2010/main">
              <mc:Choice Requires="a14">
                <p:sp>
                  <p:nvSpPr>
                    <p:cNvPr id="15" name="TextBox 14"/>
                    <p:cNvSpPr txBox="1"/>
                    <p:nvPr/>
                  </p:nvSpPr>
                  <p:spPr>
                    <a:xfrm>
                      <a:off x="391338" y="3116242"/>
                      <a:ext cx="1348092" cy="3720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GB" sz="900" b="1" i="1" smtClean="0">
                                <a:latin typeface="Cambria Math" panose="02040503050406030204" pitchFamily="18" charset="0"/>
                                <a:ea typeface="Cambria Math" panose="02040503050406030204" pitchFamily="18" charset="0"/>
                              </a:rPr>
                              <m:t>∆</m:t>
                            </m:r>
                            <m:sSub>
                              <m:sSubPr>
                                <m:ctrlPr>
                                  <a:rPr lang="en-GB" sz="900" b="1" i="1" smtClean="0">
                                    <a:latin typeface="Cambria Math" panose="02040503050406030204" pitchFamily="18" charset="0"/>
                                    <a:ea typeface="Cambria Math" panose="02040503050406030204" pitchFamily="18" charset="0"/>
                                  </a:rPr>
                                </m:ctrlPr>
                              </m:sSubPr>
                              <m:e>
                                <m:r>
                                  <a:rPr lang="en-GB" sz="900" b="1" i="1" smtClean="0">
                                    <a:latin typeface="Cambria Math" panose="02040503050406030204" pitchFamily="18" charset="0"/>
                                    <a:ea typeface="Cambria Math" panose="02040503050406030204" pitchFamily="18" charset="0"/>
                                  </a:rPr>
                                  <m:t>𝑺</m:t>
                                </m:r>
                              </m:e>
                              <m:sub>
                                <m:r>
                                  <a:rPr lang="en-GB" sz="900" b="1" i="1" smtClean="0">
                                    <a:latin typeface="Cambria Math" panose="02040503050406030204" pitchFamily="18" charset="0"/>
                                    <a:ea typeface="Cambria Math" panose="02040503050406030204" pitchFamily="18" charset="0"/>
                                  </a:rPr>
                                  <m:t>𝒘</m:t>
                                </m:r>
                              </m:sub>
                            </m:sSub>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𝒇</m:t>
                            </m:r>
                            <m:r>
                              <a:rPr lang="en-GB" sz="900" b="1" i="1" smtClean="0">
                                <a:latin typeface="Cambria Math" panose="02040503050406030204" pitchFamily="18" charset="0"/>
                                <a:ea typeface="Cambria Math" panose="02040503050406030204" pitchFamily="18" charset="0"/>
                              </a:rPr>
                              <m:t>(∆</m:t>
                            </m:r>
                            <m:r>
                              <a:rPr lang="en-GB" sz="900" b="1" i="1" smtClean="0">
                                <a:latin typeface="Cambria Math" panose="02040503050406030204" pitchFamily="18" charset="0"/>
                                <a:ea typeface="Cambria Math" panose="02040503050406030204" pitchFamily="18" charset="0"/>
                              </a:rPr>
                              <m:t>𝑰</m:t>
                            </m:r>
                            <m:r>
                              <a:rPr lang="en-GB" sz="900" b="1" i="1" smtClean="0">
                                <a:latin typeface="Cambria Math" panose="02040503050406030204" pitchFamily="18" charset="0"/>
                                <a:ea typeface="Cambria Math" panose="02040503050406030204" pitchFamily="18" charset="0"/>
                              </a:rPr>
                              <m:t>)</m:t>
                            </m:r>
                          </m:oMath>
                        </m:oMathPara>
                      </a14:m>
                      <a:endParaRPr lang="en-GB" sz="900" b="1" dirty="0">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91338" y="3116242"/>
                      <a:ext cx="1348092" cy="372077"/>
                    </a:xfrm>
                    <a:prstGeom prst="rect">
                      <a:avLst/>
                    </a:prstGeom>
                    <a:blipFill rotWithShape="1">
                      <a:blip r:embed="rId3"/>
                      <a:stretch>
                        <a:fillRect/>
                      </a:stretch>
                    </a:blipFill>
                  </p:spPr>
                  <p:txBody>
                    <a:bodyPr/>
                    <a:lstStyle/>
                    <a:p>
                      <a:r>
                        <a:rPr lang="en-GB">
                          <a:noFill/>
                        </a:rPr>
                        <a:t> </a:t>
                      </a:r>
                    </a:p>
                  </p:txBody>
                </p:sp>
              </mc:Fallback>
            </mc:AlternateContent>
            <p:grpSp>
              <p:nvGrpSpPr>
                <p:cNvPr id="16" name="Group 15"/>
                <p:cNvGrpSpPr/>
                <p:nvPr/>
              </p:nvGrpSpPr>
              <p:grpSpPr>
                <a:xfrm>
                  <a:off x="346717" y="1998362"/>
                  <a:ext cx="1172518" cy="1124310"/>
                  <a:chOff x="-996403" y="212944"/>
                  <a:chExt cx="1932091" cy="1883948"/>
                </a:xfrm>
              </p:grpSpPr>
              <p:pic>
                <p:nvPicPr>
                  <p:cNvPr id="21" name="Picture 20" descr="C:\Users\Intesar\Desktop\4D\Impedancef.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603" r="7030"/>
                  <a:stretch/>
                </p:blipFill>
                <p:spPr bwMode="auto">
                  <a:xfrm>
                    <a:off x="-996403" y="371951"/>
                    <a:ext cx="1932091" cy="1724941"/>
                  </a:xfrm>
                  <a:prstGeom prst="rect">
                    <a:avLst/>
                  </a:prstGeom>
                  <a:noFill/>
                  <a:ln>
                    <a:noFill/>
                  </a:ln>
                </p:spPr>
              </p:pic>
              <p:sp>
                <p:nvSpPr>
                  <p:cNvPr id="22" name="Rectangle 21"/>
                  <p:cNvSpPr/>
                  <p:nvPr/>
                </p:nvSpPr>
                <p:spPr>
                  <a:xfrm>
                    <a:off x="-676185" y="212944"/>
                    <a:ext cx="1114349" cy="243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Arial" panose="020B0604020202020204" pitchFamily="34" charset="0"/>
                      <a:cs typeface="Arial" panose="020B0604020202020204" pitchFamily="34" charset="0"/>
                    </a:endParaRPr>
                  </a:p>
                </p:txBody>
              </p:sp>
            </p:grpSp>
            <p:sp>
              <p:nvSpPr>
                <p:cNvPr id="17" name="Rectangle 16"/>
                <p:cNvSpPr/>
                <p:nvPr/>
              </p:nvSpPr>
              <p:spPr>
                <a:xfrm>
                  <a:off x="295500" y="1284102"/>
                  <a:ext cx="3936164" cy="2590204"/>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2872" y="2037030"/>
                  <a:ext cx="1924509" cy="1199693"/>
                </a:xfrm>
                <a:prstGeom prst="rect">
                  <a:avLst/>
                </a:prstGeom>
              </p:spPr>
            </p:pic>
            <p:sp>
              <p:nvSpPr>
                <p:cNvPr id="19" name="Rectangle 18"/>
                <p:cNvSpPr/>
                <p:nvPr/>
              </p:nvSpPr>
              <p:spPr>
                <a:xfrm>
                  <a:off x="359315" y="3438458"/>
                  <a:ext cx="2012264" cy="414246"/>
                </a:xfrm>
                <a:prstGeom prst="rect">
                  <a:avLst/>
                </a:prstGeom>
              </p:spPr>
              <p:txBody>
                <a:bodyPr wrap="non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Macbeth, et al., 2006</a:t>
                  </a:r>
                  <a:endParaRPr lang="en-GB" sz="1000" dirty="0">
                    <a:latin typeface="Arial" panose="020B0604020202020204" pitchFamily="34" charset="0"/>
                    <a:ea typeface="Calibri" panose="020F0502020204030204" pitchFamily="34" charset="0"/>
                    <a:cs typeface="Arial" panose="020B0604020202020204" pitchFamily="34" charset="0"/>
                  </a:endParaRPr>
                </a:p>
              </p:txBody>
            </p:sp>
            <p:sp>
              <p:nvSpPr>
                <p:cNvPr id="20" name="Rectangle 19"/>
                <p:cNvSpPr/>
                <p:nvPr/>
              </p:nvSpPr>
              <p:spPr>
                <a:xfrm>
                  <a:off x="2342169" y="3492945"/>
                  <a:ext cx="1855087" cy="394919"/>
                </a:xfrm>
                <a:prstGeom prst="rect">
                  <a:avLst/>
                </a:prstGeom>
              </p:spPr>
              <p:txBody>
                <a:bodyPr wrap="square">
                  <a:spAutoFit/>
                </a:bodyPr>
                <a:lstStyle/>
                <a:p>
                  <a:pPr algn="r">
                    <a:lnSpc>
                      <a:spcPct val="107000"/>
                    </a:lnSpc>
                    <a:spcBef>
                      <a:spcPts val="600"/>
                    </a:spcBef>
                    <a:spcAft>
                      <a:spcPts val="600"/>
                    </a:spcAft>
                  </a:pPr>
                  <a:r>
                    <a:rPr lang="en-GB" sz="1000" spc="25" dirty="0">
                      <a:latin typeface="Arial" panose="020B0604020202020204" pitchFamily="34" charset="0"/>
                      <a:ea typeface="Times New Roman" panose="02020603050405020304" pitchFamily="18" charset="0"/>
                      <a:cs typeface="Arial" panose="020B0604020202020204" pitchFamily="34" charset="0"/>
                    </a:rPr>
                    <a:t>Gassmann., 1951</a:t>
                  </a:r>
                  <a:endParaRPr lang="en-GB" sz="1000" dirty="0">
                    <a:latin typeface="Arial" panose="020B0604020202020204" pitchFamily="34" charset="0"/>
                    <a:ea typeface="Calibri" panose="020F0502020204030204" pitchFamily="34" charset="0"/>
                    <a:cs typeface="Arial" panose="020B0604020202020204" pitchFamily="34" charset="0"/>
                  </a:endParaRPr>
                </a:p>
              </p:txBody>
            </p:sp>
          </p:grpSp>
          <p:sp>
            <p:nvSpPr>
              <p:cNvPr id="12" name="Left-Right Arrow 11"/>
              <p:cNvSpPr/>
              <p:nvPr/>
            </p:nvSpPr>
            <p:spPr>
              <a:xfrm>
                <a:off x="1522665" y="2470825"/>
                <a:ext cx="770208" cy="165075"/>
              </a:xfrm>
              <a:prstGeom prst="lef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3" name="Rectangle 12"/>
              <p:cNvSpPr/>
              <p:nvPr/>
            </p:nvSpPr>
            <p:spPr>
              <a:xfrm>
                <a:off x="1323215" y="2320893"/>
                <a:ext cx="1201265"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inversion</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sp>
          <p:nvSpPr>
            <p:cNvPr id="10" name="Rectangle 9"/>
            <p:cNvSpPr/>
            <p:nvPr/>
          </p:nvSpPr>
          <p:spPr>
            <a:xfrm>
              <a:off x="2943953" y="3235503"/>
              <a:ext cx="565012" cy="248051"/>
            </a:xfrm>
            <a:prstGeom prst="rect">
              <a:avLst/>
            </a:prstGeom>
          </p:spPr>
          <p:txBody>
            <a:bodyPr wrap="none">
              <a:spAutoFit/>
            </a:bodyPr>
            <a:lstStyle/>
            <a:p>
              <a:pPr algn="ctr">
                <a:lnSpc>
                  <a:spcPct val="50000"/>
                </a:lnSpc>
                <a:spcBef>
                  <a:spcPts val="600"/>
                </a:spcBef>
                <a:spcAft>
                  <a:spcPts val="600"/>
                </a:spcAft>
              </a:pPr>
              <a:r>
                <a:rPr lang="en-GB" sz="800" b="1" spc="25" dirty="0">
                  <a:latin typeface="Arial" panose="020B0604020202020204" pitchFamily="34" charset="0"/>
                  <a:ea typeface="Calibri" panose="020F0502020204030204" pitchFamily="34" charset="0"/>
                  <a:cs typeface="Arial" panose="020B0604020202020204" pitchFamily="34" charset="0"/>
                </a:rPr>
                <a:t>Sw i</a:t>
              </a:r>
              <a:endParaRPr lang="en-GB" sz="800" i="1" dirty="0">
                <a:latin typeface="Arial" panose="020B0604020202020204" pitchFamily="34" charset="0"/>
                <a:ea typeface="Calibri" panose="020F0502020204030204" pitchFamily="34" charset="0"/>
                <a:cs typeface="Arial" panose="020B0604020202020204" pitchFamily="34" charset="0"/>
              </a:endParaRPr>
            </a:p>
          </p:txBody>
        </p:sp>
      </p:grpSp>
      <p:grpSp>
        <p:nvGrpSpPr>
          <p:cNvPr id="23" name="Group 22"/>
          <p:cNvGrpSpPr/>
          <p:nvPr/>
        </p:nvGrpSpPr>
        <p:grpSpPr>
          <a:xfrm>
            <a:off x="3472199" y="1028998"/>
            <a:ext cx="3607055" cy="1709217"/>
            <a:chOff x="295501" y="4624135"/>
            <a:chExt cx="3358410" cy="1952030"/>
          </a:xfrm>
        </p:grpSpPr>
        <p:grpSp>
          <p:nvGrpSpPr>
            <p:cNvPr id="24" name="Group 23"/>
            <p:cNvGrpSpPr/>
            <p:nvPr/>
          </p:nvGrpSpPr>
          <p:grpSpPr>
            <a:xfrm>
              <a:off x="295501" y="4624135"/>
              <a:ext cx="3358410" cy="1952030"/>
              <a:chOff x="295501" y="4624135"/>
              <a:chExt cx="3135041" cy="1952030"/>
            </a:xfrm>
          </p:grpSpPr>
          <p:grpSp>
            <p:nvGrpSpPr>
              <p:cNvPr id="26" name="Group 25"/>
              <p:cNvGrpSpPr/>
              <p:nvPr/>
            </p:nvGrpSpPr>
            <p:grpSpPr>
              <a:xfrm>
                <a:off x="343311" y="4693446"/>
                <a:ext cx="2541007" cy="1518735"/>
                <a:chOff x="9481413" y="4061543"/>
                <a:chExt cx="2541007" cy="1518735"/>
              </a:xfrm>
            </p:grpSpPr>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81413" y="4522799"/>
                  <a:ext cx="1491082" cy="1057479"/>
                </a:xfrm>
                <a:prstGeom prst="rect">
                  <a:avLst/>
                </a:prstGeom>
              </p:spPr>
            </p:pic>
            <p:sp>
              <p:nvSpPr>
                <p:cNvPr id="30" name="TextBox 29"/>
                <p:cNvSpPr txBox="1"/>
                <p:nvPr/>
              </p:nvSpPr>
              <p:spPr>
                <a:xfrm>
                  <a:off x="10142458" y="4061543"/>
                  <a:ext cx="1879962" cy="338554"/>
                </a:xfrm>
                <a:prstGeom prst="rect">
                  <a:avLst/>
                </a:prstGeom>
                <a:noFill/>
                <a:ln w="19050">
                  <a:solidFill>
                    <a:srgbClr val="00B050"/>
                  </a:solidFill>
                </a:ln>
                <a:effectLst>
                  <a:outerShdw blurRad="63500" sx="102000" sy="102000" algn="ctr" rotWithShape="0">
                    <a:prstClr val="black">
                      <a:alpha val="40000"/>
                    </a:prstClr>
                  </a:outerShdw>
                </a:effectLst>
              </p:spPr>
              <p:txBody>
                <a:bodyPr wrap="square" rtlCol="0">
                  <a:spAutoFit/>
                </a:bodyPr>
                <a:lstStyle/>
                <a:p>
                  <a:pPr algn="ctr"/>
                  <a:r>
                    <a:rPr lang="en-GB" sz="1600" b="1" dirty="0">
                      <a:latin typeface="Arial" panose="020B0604020202020204" pitchFamily="34" charset="0"/>
                      <a:cs typeface="Arial" panose="020B0604020202020204" pitchFamily="34" charset="0"/>
                    </a:rPr>
                    <a:t>Fault Analysis</a:t>
                  </a:r>
                </a:p>
              </p:txBody>
            </p:sp>
          </p:grpSp>
          <p:sp>
            <p:nvSpPr>
              <p:cNvPr id="28" name="Rectangle 27"/>
              <p:cNvSpPr/>
              <p:nvPr/>
            </p:nvSpPr>
            <p:spPr>
              <a:xfrm>
                <a:off x="295501" y="4624135"/>
                <a:ext cx="3135041" cy="1952030"/>
              </a:xfrm>
              <a:prstGeom prst="rect">
                <a:avLst/>
              </a:prstGeom>
              <a:noFill/>
              <a:ln w="19050">
                <a:solidFill>
                  <a:schemeClr val="tx1"/>
                </a:solidFill>
              </a:ln>
              <a:effectLst>
                <a:outerShdw blurRad="63500" sx="102000" sy="102000" algn="ctr" rotWithShape="0">
                  <a:srgbClr val="7030A0">
                    <a:alpha val="8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grpSp>
        <p:sp>
          <p:nvSpPr>
            <p:cNvPr id="25" name="Rectangle 24"/>
            <p:cNvSpPr/>
            <p:nvPr/>
          </p:nvSpPr>
          <p:spPr>
            <a:xfrm>
              <a:off x="346717" y="6166762"/>
              <a:ext cx="1598515" cy="161583"/>
            </a:xfrm>
            <a:prstGeom prst="rect">
              <a:avLst/>
            </a:prstGeom>
          </p:spPr>
          <p:txBody>
            <a:bodyPr wrap="none">
              <a:spAutoFit/>
            </a:bodyPr>
            <a:lstStyle/>
            <a:p>
              <a:pPr algn="ctr">
                <a:lnSpc>
                  <a:spcPct val="50000"/>
                </a:lnSpc>
                <a:spcBef>
                  <a:spcPts val="600"/>
                </a:spcBef>
                <a:spcAft>
                  <a:spcPts val="600"/>
                </a:spcAft>
              </a:pPr>
              <a:r>
                <a:rPr lang="en-GB" sz="900" b="1" spc="25" dirty="0">
                  <a:latin typeface="Arial" panose="020B0604020202020204" pitchFamily="34" charset="0"/>
                  <a:ea typeface="Calibri" panose="020F0502020204030204" pitchFamily="34" charset="0"/>
                  <a:cs typeface="Arial" panose="020B0604020202020204" pitchFamily="34" charset="0"/>
                </a:rPr>
                <a:t>Pseudo rel. perm curves</a:t>
              </a:r>
              <a:endParaRPr lang="en-GB" sz="900" i="1" dirty="0">
                <a:latin typeface="Arial" panose="020B0604020202020204" pitchFamily="34" charset="0"/>
                <a:ea typeface="Calibri" panose="020F0502020204030204" pitchFamily="34" charset="0"/>
                <a:cs typeface="Arial" panose="020B0604020202020204" pitchFamily="34" charset="0"/>
              </a:endParaRPr>
            </a:p>
          </p:txBody>
        </p:sp>
      </p:grpSp>
      <p:pic>
        <p:nvPicPr>
          <p:cNvPr id="31" name="Picture 30"/>
          <p:cNvPicPr>
            <a:picLocks noChangeAspect="1"/>
          </p:cNvPicPr>
          <p:nvPr/>
        </p:nvPicPr>
        <p:blipFill rotWithShape="1">
          <a:blip r:embed="rId7"/>
          <a:srcRect l="3853" t="4932" r="4003" b="4556"/>
          <a:stretch/>
        </p:blipFill>
        <p:spPr>
          <a:xfrm>
            <a:off x="5493774" y="1493568"/>
            <a:ext cx="1326773" cy="1037952"/>
          </a:xfrm>
          <a:prstGeom prst="rect">
            <a:avLst/>
          </a:prstGeom>
        </p:spPr>
      </p:pic>
      <p:pic>
        <p:nvPicPr>
          <p:cNvPr id="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792" y="2843829"/>
            <a:ext cx="6673974" cy="2687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7780" y="4100672"/>
            <a:ext cx="1059961" cy="822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68561" y="4072593"/>
            <a:ext cx="1076633" cy="912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55110" y="4100671"/>
            <a:ext cx="1224144" cy="822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71879" y="3764816"/>
            <a:ext cx="733849" cy="307777"/>
          </a:xfrm>
          <a:prstGeom prst="rect">
            <a:avLst/>
          </a:prstGeom>
          <a:noFill/>
        </p:spPr>
        <p:txBody>
          <a:bodyPr wrap="square" rtlCol="0">
            <a:spAutoFit/>
          </a:bodyPr>
          <a:lstStyle/>
          <a:p>
            <a:r>
              <a:rPr lang="en-GB" sz="1400" b="1" dirty="0">
                <a:latin typeface="Arial" panose="020B0604020202020204" pitchFamily="34" charset="0"/>
                <a:cs typeface="Arial" panose="020B0604020202020204" pitchFamily="34" charset="0"/>
              </a:rPr>
              <a:t>SGS</a:t>
            </a:r>
          </a:p>
        </p:txBody>
      </p:sp>
      <p:sp>
        <p:nvSpPr>
          <p:cNvPr id="3" name="Rectangle 2"/>
          <p:cNvSpPr/>
          <p:nvPr/>
        </p:nvSpPr>
        <p:spPr>
          <a:xfrm>
            <a:off x="950792" y="3075040"/>
            <a:ext cx="1554807" cy="634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Arial" panose="020B0604020202020204" pitchFamily="34" charset="0"/>
                <a:cs typeface="Arial" panose="020B0604020202020204" pitchFamily="34" charset="0"/>
              </a:rPr>
              <a:t>Parametrisation of permeability, porosity and FTM</a:t>
            </a:r>
            <a:r>
              <a:rPr lang="en-GB" dirty="0"/>
              <a:t> </a:t>
            </a:r>
          </a:p>
        </p:txBody>
      </p:sp>
      <p:sp>
        <p:nvSpPr>
          <p:cNvPr id="35" name="TextBox 34"/>
          <p:cNvSpPr txBox="1"/>
          <p:nvPr/>
        </p:nvSpPr>
        <p:spPr>
          <a:xfrm>
            <a:off x="0" y="4303230"/>
            <a:ext cx="902288" cy="1169551"/>
          </a:xfrm>
          <a:prstGeom prst="rect">
            <a:avLst/>
          </a:prstGeom>
          <a:noFill/>
        </p:spPr>
        <p:txBody>
          <a:bodyPr wrap="square" rtlCol="0">
            <a:spAutoFit/>
          </a:bodyPr>
          <a:lstStyle/>
          <a:p>
            <a:r>
              <a:rPr lang="en-GB" sz="1000" b="1" dirty="0">
                <a:latin typeface="Arial" panose="020B0604020202020204" pitchFamily="34" charset="0"/>
                <a:cs typeface="Arial" panose="020B0604020202020204" pitchFamily="34" charset="0"/>
              </a:rPr>
              <a:t>Initial ensemble of FTM values(with and without 4D seismic results)</a:t>
            </a:r>
          </a:p>
        </p:txBody>
      </p:sp>
      <p:cxnSp>
        <p:nvCxnSpPr>
          <p:cNvPr id="37" name="Straight Arrow Connector 36"/>
          <p:cNvCxnSpPr/>
          <p:nvPr/>
        </p:nvCxnSpPr>
        <p:spPr>
          <a:xfrm>
            <a:off x="660349" y="4657173"/>
            <a:ext cx="41743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572000" y="4918587"/>
            <a:ext cx="797284" cy="302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latin typeface="Arial" panose="020B0604020202020204" pitchFamily="34" charset="0"/>
                <a:cs typeface="Arial" panose="020B0604020202020204" pitchFamily="34" charset="0"/>
              </a:rPr>
              <a:t>Objective Function</a:t>
            </a:r>
          </a:p>
        </p:txBody>
      </p:sp>
      <p:cxnSp>
        <p:nvCxnSpPr>
          <p:cNvPr id="40" name="Straight Arrow Connector 39"/>
          <p:cNvCxnSpPr>
            <a:stCxn id="28" idx="3"/>
          </p:cNvCxnSpPr>
          <p:nvPr/>
        </p:nvCxnSpPr>
        <p:spPr>
          <a:xfrm flipV="1">
            <a:off x="7079254" y="1877241"/>
            <a:ext cx="612030" cy="636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91284" y="1274169"/>
            <a:ext cx="1452715" cy="1815882"/>
          </a:xfrm>
          <a:prstGeom prst="rect">
            <a:avLst/>
          </a:prstGeom>
          <a:noFill/>
        </p:spPr>
        <p:txBody>
          <a:bodyPr wrap="square" rtlCol="0">
            <a:spAutoFit/>
          </a:bodyPr>
          <a:lstStyle/>
          <a:p>
            <a:r>
              <a:rPr lang="en-GB" sz="1600" b="1" dirty="0">
                <a:latin typeface="Arial" panose="020B0604020202020204" pitchFamily="34" charset="0"/>
                <a:cs typeface="Arial" panose="020B0604020202020204" pitchFamily="34" charset="0"/>
              </a:rPr>
              <a:t>Generate initial ensemble of</a:t>
            </a:r>
          </a:p>
          <a:p>
            <a:r>
              <a:rPr lang="en-GB" sz="1600" b="1" dirty="0">
                <a:latin typeface="Arial" panose="020B0604020202020204" pitchFamily="34" charset="0"/>
                <a:cs typeface="Arial" panose="020B0604020202020204" pitchFamily="34" charset="0"/>
              </a:rPr>
              <a:t> FTM values to be used in EnKF loop</a:t>
            </a:r>
          </a:p>
          <a:p>
            <a:endParaRPr lang="en-GB" sz="1600" b="1" dirty="0">
              <a:latin typeface="Arial" panose="020B0604020202020204" pitchFamily="34" charset="0"/>
              <a:cs typeface="Arial" panose="020B0604020202020204" pitchFamily="34" charset="0"/>
            </a:endParaRPr>
          </a:p>
        </p:txBody>
      </p:sp>
      <p:sp>
        <p:nvSpPr>
          <p:cNvPr id="44" name="Rectangle 43"/>
          <p:cNvSpPr/>
          <p:nvPr/>
        </p:nvSpPr>
        <p:spPr>
          <a:xfrm>
            <a:off x="4529568" y="4365832"/>
            <a:ext cx="964206" cy="4421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EnKF</a:t>
            </a:r>
          </a:p>
        </p:txBody>
      </p:sp>
      <p:sp>
        <p:nvSpPr>
          <p:cNvPr id="48" name="TextBox 47"/>
          <p:cNvSpPr txBox="1"/>
          <p:nvPr/>
        </p:nvSpPr>
        <p:spPr>
          <a:xfrm>
            <a:off x="7876242" y="4090340"/>
            <a:ext cx="790249" cy="230832"/>
          </a:xfrm>
          <a:prstGeom prst="rect">
            <a:avLst/>
          </a:prstGeom>
          <a:noFill/>
        </p:spPr>
        <p:txBody>
          <a:bodyPr wrap="square" rtlCol="0">
            <a:spAutoFit/>
          </a:bodyPr>
          <a:lstStyle/>
          <a:p>
            <a:r>
              <a:rPr lang="en-GB" sz="900" b="1" dirty="0"/>
              <a:t>Yes/Stop</a:t>
            </a:r>
          </a:p>
        </p:txBody>
      </p:sp>
      <p:sp>
        <p:nvSpPr>
          <p:cNvPr id="49" name="TextBox 48"/>
          <p:cNvSpPr txBox="1"/>
          <p:nvPr/>
        </p:nvSpPr>
        <p:spPr>
          <a:xfrm>
            <a:off x="7514363" y="4461386"/>
            <a:ext cx="1152128" cy="461665"/>
          </a:xfrm>
          <a:prstGeom prst="rect">
            <a:avLst/>
          </a:prstGeom>
          <a:noFill/>
        </p:spPr>
        <p:txBody>
          <a:bodyPr wrap="square" rtlCol="0">
            <a:spAutoFit/>
          </a:bodyPr>
          <a:lstStyle/>
          <a:p>
            <a:r>
              <a:rPr lang="en-GB" sz="800" b="1" dirty="0"/>
              <a:t>Stopping</a:t>
            </a:r>
          </a:p>
          <a:p>
            <a:r>
              <a:rPr lang="en-GB" sz="800" b="1" dirty="0"/>
              <a:t> criterion</a:t>
            </a:r>
          </a:p>
          <a:p>
            <a:r>
              <a:rPr lang="en-GB" sz="800" b="1" dirty="0"/>
              <a:t>Reached?</a:t>
            </a:r>
          </a:p>
        </p:txBody>
      </p:sp>
      <p:cxnSp>
        <p:nvCxnSpPr>
          <p:cNvPr id="46" name="Straight Connector 45"/>
          <p:cNvCxnSpPr/>
          <p:nvPr/>
        </p:nvCxnSpPr>
        <p:spPr>
          <a:xfrm flipV="1">
            <a:off x="7691284" y="4222008"/>
            <a:ext cx="0" cy="275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8" idx="1"/>
          </p:cNvCxnSpPr>
          <p:nvPr/>
        </p:nvCxnSpPr>
        <p:spPr>
          <a:xfrm flipV="1">
            <a:off x="7691284" y="4205756"/>
            <a:ext cx="184958" cy="1839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876242" y="4918587"/>
            <a:ext cx="0" cy="612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2617839" y="5531420"/>
            <a:ext cx="52584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617839" y="5324168"/>
            <a:ext cx="0" cy="20725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29568" y="5592217"/>
            <a:ext cx="790249" cy="230832"/>
          </a:xfrm>
          <a:prstGeom prst="rect">
            <a:avLst/>
          </a:prstGeom>
          <a:noFill/>
        </p:spPr>
        <p:txBody>
          <a:bodyPr wrap="square" rtlCol="0">
            <a:spAutoFit/>
          </a:bodyPr>
          <a:lstStyle/>
          <a:p>
            <a:r>
              <a:rPr lang="en-GB" sz="900" b="1" dirty="0"/>
              <a:t>No</a:t>
            </a:r>
          </a:p>
        </p:txBody>
      </p:sp>
      <p:sp>
        <p:nvSpPr>
          <p:cNvPr id="51" name="TextBox 50"/>
          <p:cNvSpPr txBox="1"/>
          <p:nvPr/>
        </p:nvSpPr>
        <p:spPr>
          <a:xfrm>
            <a:off x="3132082" y="4264868"/>
            <a:ext cx="790249" cy="430887"/>
          </a:xfrm>
          <a:prstGeom prst="rect">
            <a:avLst/>
          </a:prstGeom>
          <a:noFill/>
        </p:spPr>
        <p:txBody>
          <a:bodyPr wrap="square" rtlCol="0">
            <a:spAutoFit/>
          </a:bodyPr>
          <a:lstStyle/>
          <a:p>
            <a:r>
              <a:rPr lang="en-GB" sz="1100" b="1" dirty="0">
                <a:solidFill>
                  <a:srgbClr val="FF0000"/>
                </a:solidFill>
              </a:rPr>
              <a:t>3D images instead</a:t>
            </a:r>
          </a:p>
        </p:txBody>
      </p:sp>
      <p:sp>
        <p:nvSpPr>
          <p:cNvPr id="53" name="TextBox 52"/>
          <p:cNvSpPr txBox="1"/>
          <p:nvPr/>
        </p:nvSpPr>
        <p:spPr>
          <a:xfrm>
            <a:off x="1388912" y="4324709"/>
            <a:ext cx="790249" cy="430887"/>
          </a:xfrm>
          <a:prstGeom prst="rect">
            <a:avLst/>
          </a:prstGeom>
          <a:noFill/>
        </p:spPr>
        <p:txBody>
          <a:bodyPr wrap="square" rtlCol="0">
            <a:spAutoFit/>
          </a:bodyPr>
          <a:lstStyle/>
          <a:p>
            <a:r>
              <a:rPr lang="en-GB" sz="1100" b="1" dirty="0">
                <a:solidFill>
                  <a:srgbClr val="FF0000"/>
                </a:solidFill>
              </a:rPr>
              <a:t>3D images instead</a:t>
            </a:r>
          </a:p>
        </p:txBody>
      </p:sp>
      <p:sp>
        <p:nvSpPr>
          <p:cNvPr id="55" name="TextBox 54"/>
          <p:cNvSpPr txBox="1"/>
          <p:nvPr/>
        </p:nvSpPr>
        <p:spPr>
          <a:xfrm>
            <a:off x="6289005" y="4245942"/>
            <a:ext cx="790249" cy="430887"/>
          </a:xfrm>
          <a:prstGeom prst="rect">
            <a:avLst/>
          </a:prstGeom>
          <a:noFill/>
        </p:spPr>
        <p:txBody>
          <a:bodyPr wrap="square" rtlCol="0">
            <a:spAutoFit/>
          </a:bodyPr>
          <a:lstStyle/>
          <a:p>
            <a:r>
              <a:rPr lang="en-GB" sz="1100" b="1" dirty="0">
                <a:solidFill>
                  <a:srgbClr val="FF0000"/>
                </a:solidFill>
              </a:rPr>
              <a:t>3D images instead</a:t>
            </a:r>
          </a:p>
        </p:txBody>
      </p:sp>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781" y="4093613"/>
            <a:ext cx="1059960" cy="595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4865" y="4423850"/>
            <a:ext cx="1059960" cy="531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8562" y="4072594"/>
            <a:ext cx="1076632" cy="62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45585" y="4048056"/>
            <a:ext cx="1314450" cy="87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8286" y="4364964"/>
            <a:ext cx="916908" cy="57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Slide Number Placeholder 31"/>
          <p:cNvSpPr>
            <a:spLocks noGrp="1"/>
          </p:cNvSpPr>
          <p:nvPr>
            <p:ph type="sldNum" sz="quarter" idx="12"/>
          </p:nvPr>
        </p:nvSpPr>
        <p:spPr/>
        <p:txBody>
          <a:bodyPr/>
          <a:lstStyle/>
          <a:p>
            <a:fld id="{F74E6293-7DA2-4D9E-8605-5715E69AF2C7}" type="slidenum">
              <a:rPr lang="en-GB" sz="1800" b="1" smtClean="0">
                <a:solidFill>
                  <a:srgbClr val="FF0000"/>
                </a:solidFill>
              </a:rPr>
              <a:pPr/>
              <a:t>55</a:t>
            </a:fld>
            <a:endParaRPr lang="en-GB" sz="1800" b="1" dirty="0">
              <a:solidFill>
                <a:srgbClr val="FF0000"/>
              </a:solidFill>
            </a:endParaRPr>
          </a:p>
        </p:txBody>
      </p:sp>
    </p:spTree>
    <p:extLst>
      <p:ext uri="{BB962C8B-B14F-4D97-AF65-F5344CB8AC3E}">
        <p14:creationId xmlns:p14="http://schemas.microsoft.com/office/powerpoint/2010/main" val="427547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solidFill>
                  <a:srgbClr val="FF0000"/>
                </a:solidFill>
                <a:cs typeface="Arial" panose="020B0604020202020204" pitchFamily="34" charset="0"/>
              </a:rPr>
              <a:t>Simulation Model</a:t>
            </a:r>
          </a:p>
        </p:txBody>
      </p:sp>
      <p:sp>
        <p:nvSpPr>
          <p:cNvPr id="5" name="Title 8"/>
          <p:cNvSpPr txBox="1">
            <a:spLocks/>
          </p:cNvSpPr>
          <p:nvPr/>
        </p:nvSpPr>
        <p:spPr bwMode="auto">
          <a:xfrm>
            <a:off x="0" y="1143000"/>
            <a:ext cx="9144000" cy="487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pSp>
        <p:nvGrpSpPr>
          <p:cNvPr id="8" name="Group 7"/>
          <p:cNvGrpSpPr/>
          <p:nvPr/>
        </p:nvGrpSpPr>
        <p:grpSpPr>
          <a:xfrm>
            <a:off x="199022" y="2173439"/>
            <a:ext cx="4431972" cy="2600232"/>
            <a:chOff x="0" y="0"/>
            <a:chExt cx="5908040" cy="3237516"/>
          </a:xfrm>
        </p:grpSpPr>
        <p:grpSp>
          <p:nvGrpSpPr>
            <p:cNvPr id="9" name="Group 8"/>
            <p:cNvGrpSpPr/>
            <p:nvPr/>
          </p:nvGrpSpPr>
          <p:grpSpPr>
            <a:xfrm>
              <a:off x="0" y="0"/>
              <a:ext cx="5908040" cy="3237516"/>
              <a:chOff x="0" y="0"/>
              <a:chExt cx="5908040" cy="3237516"/>
            </a:xfrm>
          </p:grpSpPr>
          <p:grpSp>
            <p:nvGrpSpPr>
              <p:cNvPr id="11" name="Group 10"/>
              <p:cNvGrpSpPr/>
              <p:nvPr/>
            </p:nvGrpSpPr>
            <p:grpSpPr>
              <a:xfrm>
                <a:off x="0" y="0"/>
                <a:ext cx="5908040" cy="2787622"/>
                <a:chOff x="0" y="0"/>
                <a:chExt cx="5908040" cy="2787622"/>
              </a:xfrm>
            </p:grpSpPr>
            <p:grpSp>
              <p:nvGrpSpPr>
                <p:cNvPr id="13" name="Group 12"/>
                <p:cNvGrpSpPr/>
                <p:nvPr/>
              </p:nvGrpSpPr>
              <p:grpSpPr>
                <a:xfrm>
                  <a:off x="0" y="0"/>
                  <a:ext cx="5908040" cy="2787622"/>
                  <a:chOff x="0" y="0"/>
                  <a:chExt cx="5908040" cy="2787622"/>
                </a:xfrm>
              </p:grpSpPr>
              <p:grpSp>
                <p:nvGrpSpPr>
                  <p:cNvPr id="17" name="Group 16"/>
                  <p:cNvGrpSpPr/>
                  <p:nvPr/>
                </p:nvGrpSpPr>
                <p:grpSpPr>
                  <a:xfrm>
                    <a:off x="0" y="0"/>
                    <a:ext cx="5908040" cy="2787622"/>
                    <a:chOff x="0" y="0"/>
                    <a:chExt cx="5908040" cy="2787622"/>
                  </a:xfrm>
                </p:grpSpPr>
                <p:grpSp>
                  <p:nvGrpSpPr>
                    <p:cNvPr id="22" name="Group 21"/>
                    <p:cNvGrpSpPr/>
                    <p:nvPr/>
                  </p:nvGrpSpPr>
                  <p:grpSpPr>
                    <a:xfrm>
                      <a:off x="0" y="0"/>
                      <a:ext cx="5908040" cy="2787622"/>
                      <a:chOff x="0" y="0"/>
                      <a:chExt cx="5908040" cy="2787622"/>
                    </a:xfrm>
                  </p:grpSpPr>
                  <p:pic>
                    <p:nvPicPr>
                      <p:cNvPr id="33" name="Picture 3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237" t="3460" b="5251"/>
                      <a:stretch/>
                    </p:blipFill>
                    <p:spPr bwMode="auto">
                      <a:xfrm>
                        <a:off x="0" y="0"/>
                        <a:ext cx="5908040" cy="2726690"/>
                      </a:xfrm>
                      <a:prstGeom prst="rect">
                        <a:avLst/>
                      </a:prstGeom>
                      <a:ln>
                        <a:noFill/>
                      </a:ln>
                      <a:extLst>
                        <a:ext uri="{53640926-AAD7-44D8-BBD7-CCE9431645EC}">
                          <a14:shadowObscured xmlns:a14="http://schemas.microsoft.com/office/drawing/2010/main"/>
                        </a:ext>
                      </a:extLst>
                    </p:spPr>
                  </p:pic>
                  <p:sp>
                    <p:nvSpPr>
                      <p:cNvPr id="34" name="Text Box 2"/>
                      <p:cNvSpPr txBox="1">
                        <a:spLocks noChangeArrowheads="1"/>
                      </p:cNvSpPr>
                      <p:nvPr/>
                    </p:nvSpPr>
                    <p:spPr bwMode="auto">
                      <a:xfrm>
                        <a:off x="1118597" y="2464045"/>
                        <a:ext cx="2723643" cy="323577"/>
                      </a:xfrm>
                      <a:prstGeom prst="rect">
                        <a:avLst/>
                      </a:prstGeom>
                      <a:solidFill>
                        <a:schemeClr val="bg1"/>
                      </a:solid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Depth (</a:t>
                        </a:r>
                        <a:r>
                          <a:rPr lang="en-GB" sz="900" b="1" dirty="0" err="1">
                            <a:effectLst/>
                            <a:latin typeface="Arial" panose="020B0604020202020204" pitchFamily="34" charset="0"/>
                            <a:ea typeface="Calibri" panose="020F0502020204030204" pitchFamily="34" charset="0"/>
                            <a:cs typeface="Arial" panose="020B0604020202020204" pitchFamily="34" charset="0"/>
                          </a:rPr>
                          <a:t>ft</a:t>
                        </a:r>
                        <a:r>
                          <a:rPr lang="en-GB" sz="900" b="1" dirty="0">
                            <a:effectLst/>
                            <a:latin typeface="Arial" panose="020B0604020202020204" pitchFamily="34" charset="0"/>
                            <a:ea typeface="Calibri" panose="020F0502020204030204" pitchFamily="34" charset="0"/>
                            <a:cs typeface="Arial" panose="020B0604020202020204" pitchFamily="34" charset="0"/>
                          </a:rPr>
                          <a:t>)</a:t>
                        </a:r>
                        <a:endParaRPr lang="en-GB" sz="900" dirty="0">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23" name="Group 22"/>
                    <p:cNvGrpSpPr/>
                    <p:nvPr/>
                  </p:nvGrpSpPr>
                  <p:grpSpPr>
                    <a:xfrm>
                      <a:off x="190500" y="561975"/>
                      <a:ext cx="741494" cy="570556"/>
                      <a:chOff x="-34006" y="0"/>
                      <a:chExt cx="741494" cy="570556"/>
                    </a:xfrm>
                  </p:grpSpPr>
                  <p:grpSp>
                    <p:nvGrpSpPr>
                      <p:cNvPr id="26" name="Group 25"/>
                      <p:cNvGrpSpPr/>
                      <p:nvPr/>
                    </p:nvGrpSpPr>
                    <p:grpSpPr>
                      <a:xfrm>
                        <a:off x="54708" y="0"/>
                        <a:ext cx="652780" cy="484555"/>
                        <a:chOff x="0" y="0"/>
                        <a:chExt cx="652780" cy="484555"/>
                      </a:xfrm>
                    </p:grpSpPr>
                    <p:cxnSp>
                      <p:nvCxnSpPr>
                        <p:cNvPr id="30" name="Straight Arrow Connector 29"/>
                        <p:cNvCxnSpPr/>
                        <p:nvPr/>
                      </p:nvCxnSpPr>
                      <p:spPr>
                        <a:xfrm flipH="1">
                          <a:off x="0" y="0"/>
                          <a:ext cx="218831" cy="39077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22739" y="3908"/>
                          <a:ext cx="0" cy="48064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214859" y="3908"/>
                          <a:ext cx="437921" cy="6252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86" y="113258"/>
                        <a:ext cx="124196" cy="151238"/>
                      </a:xfrm>
                      <a:prstGeom prst="rect">
                        <a:avLst/>
                      </a:prstGeom>
                      <a:ln>
                        <a:solidFill>
                          <a:schemeClr val="tx1"/>
                        </a:solidFill>
                      </a:ln>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6" y="398173"/>
                        <a:ext cx="113370" cy="145067"/>
                      </a:xfrm>
                      <a:prstGeom prst="rect">
                        <a:avLst/>
                      </a:prstGeom>
                      <a:ln>
                        <a:solidFill>
                          <a:schemeClr val="tx1"/>
                        </a:solidFill>
                      </a:ln>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629" y="444908"/>
                        <a:ext cx="125698" cy="125648"/>
                      </a:xfrm>
                      <a:prstGeom prst="rect">
                        <a:avLst/>
                      </a:prstGeom>
                      <a:ln>
                        <a:solidFill>
                          <a:schemeClr val="tx1"/>
                        </a:solidFill>
                      </a:ln>
                    </p:spPr>
                  </p:pic>
                </p:grpSp>
                <p:sp>
                  <p:nvSpPr>
                    <p:cNvPr id="24" name="Text Box 2"/>
                    <p:cNvSpPr txBox="1">
                      <a:spLocks noChangeArrowheads="1"/>
                    </p:cNvSpPr>
                    <p:nvPr/>
                  </p:nvSpPr>
                  <p:spPr bwMode="auto">
                    <a:xfrm rot="436105">
                      <a:off x="236587" y="2027582"/>
                      <a:ext cx="1592725"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Compartment 1</a:t>
                      </a:r>
                      <a:endParaRPr lang="en-GB" sz="1100" dirty="0">
                        <a:effectLst/>
                        <a:latin typeface="Arial" panose="020B0604020202020204" pitchFamily="34" charset="0"/>
                        <a:ea typeface="Calibri" panose="020F0502020204030204" pitchFamily="34" charset="0"/>
                        <a:cs typeface="Arial" panose="020B0604020202020204" pitchFamily="34" charset="0"/>
                      </a:endParaRPr>
                    </a:p>
                  </p:txBody>
                </p:sp>
                <p:sp>
                  <p:nvSpPr>
                    <p:cNvPr id="25" name="Text Box 2"/>
                    <p:cNvSpPr txBox="1">
                      <a:spLocks noChangeArrowheads="1"/>
                    </p:cNvSpPr>
                    <p:nvPr/>
                  </p:nvSpPr>
                  <p:spPr bwMode="auto">
                    <a:xfrm rot="495965">
                      <a:off x="3626961" y="2450734"/>
                      <a:ext cx="1607101" cy="2571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Compartment 2</a:t>
                      </a:r>
                      <a:endParaRPr lang="en-GB" sz="1100" dirty="0">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18" name="Group 17"/>
                  <p:cNvGrpSpPr/>
                  <p:nvPr/>
                </p:nvGrpSpPr>
                <p:grpSpPr>
                  <a:xfrm>
                    <a:off x="1771859" y="753627"/>
                    <a:ext cx="381838" cy="1434402"/>
                    <a:chOff x="0" y="0"/>
                    <a:chExt cx="381838" cy="1434402"/>
                  </a:xfrm>
                </p:grpSpPr>
                <p:cxnSp>
                  <p:nvCxnSpPr>
                    <p:cNvPr id="19" name="Straight Connector 18"/>
                    <p:cNvCxnSpPr/>
                    <p:nvPr/>
                  </p:nvCxnSpPr>
                  <p:spPr>
                    <a:xfrm flipH="1">
                      <a:off x="3350" y="901002"/>
                      <a:ext cx="27039" cy="53340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30145" y="0"/>
                      <a:ext cx="351693" cy="908538"/>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0" y="1386672"/>
                      <a:ext cx="16748" cy="42943"/>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4" name="Group 13"/>
                <p:cNvGrpSpPr/>
                <p:nvPr/>
              </p:nvGrpSpPr>
              <p:grpSpPr>
                <a:xfrm>
                  <a:off x="2038085" y="256939"/>
                  <a:ext cx="1980904" cy="487895"/>
                  <a:chOff x="51023" y="-138715"/>
                  <a:chExt cx="1980904" cy="487895"/>
                </a:xfrm>
              </p:grpSpPr>
              <p:sp>
                <p:nvSpPr>
                  <p:cNvPr id="15" name="Text Box 2"/>
                  <p:cNvSpPr txBox="1">
                    <a:spLocks noChangeArrowheads="1"/>
                  </p:cNvSpPr>
                  <p:nvPr/>
                </p:nvSpPr>
                <p:spPr bwMode="auto">
                  <a:xfrm rot="436105">
                    <a:off x="51023" y="-138715"/>
                    <a:ext cx="1980904" cy="449168"/>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b="1" dirty="0">
                        <a:effectLst/>
                        <a:latin typeface="Arial" panose="020B0604020202020204" pitchFamily="34" charset="0"/>
                        <a:ea typeface="Calibri" panose="020F0502020204030204" pitchFamily="34" charset="0"/>
                        <a:cs typeface="Arial" panose="020B0604020202020204" pitchFamily="34" charset="0"/>
                      </a:rPr>
                      <a:t>y</a:t>
                    </a:r>
                    <a:r>
                      <a:rPr lang="en-GB" sz="900" dirty="0">
                        <a:effectLst/>
                        <a:latin typeface="Arial" panose="020B0604020202020204" pitchFamily="34" charset="0"/>
                        <a:ea typeface="Calibri" panose="020F0502020204030204" pitchFamily="34" charset="0"/>
                        <a:cs typeface="Arial" panose="020B0604020202020204" pitchFamily="34" charset="0"/>
                      </a:rPr>
                      <a:t> – directional </a:t>
                    </a:r>
                    <a:r>
                      <a:rPr lang="en-GB" sz="900" b="1" dirty="0">
                        <a:effectLst/>
                        <a:latin typeface="Arial" panose="020B0604020202020204" pitchFamily="34" charset="0"/>
                        <a:ea typeface="Calibri" panose="020F0502020204030204" pitchFamily="34" charset="0"/>
                        <a:cs typeface="Arial" panose="020B0604020202020204" pitchFamily="34" charset="0"/>
                      </a:rPr>
                      <a:t>Fault</a:t>
                    </a:r>
                    <a:endParaRPr lang="en-GB" sz="900" dirty="0">
                      <a:effectLst/>
                      <a:latin typeface="Arial" panose="020B0604020202020204" pitchFamily="34" charset="0"/>
                      <a:ea typeface="Calibri" panose="020F0502020204030204" pitchFamily="34" charset="0"/>
                      <a:cs typeface="Arial" panose="020B0604020202020204" pitchFamily="34" charset="0"/>
                    </a:endParaRPr>
                  </a:p>
                </p:txBody>
              </p:sp>
              <p:cxnSp>
                <p:nvCxnSpPr>
                  <p:cNvPr id="16" name="Straight Arrow Connector 15"/>
                  <p:cNvCxnSpPr/>
                  <p:nvPr/>
                </p:nvCxnSpPr>
                <p:spPr>
                  <a:xfrm flipH="1">
                    <a:off x="167054" y="123092"/>
                    <a:ext cx="18003" cy="2260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t="52105"/>
              <a:stretch/>
            </p:blipFill>
            <p:spPr bwMode="auto">
              <a:xfrm>
                <a:off x="1469068" y="2800001"/>
                <a:ext cx="2572385" cy="437515"/>
              </a:xfrm>
              <a:prstGeom prst="rect">
                <a:avLst/>
              </a:prstGeom>
              <a:ln>
                <a:noFill/>
              </a:ln>
              <a:extLst>
                <a:ext uri="{53640926-AAD7-44D8-BBD7-CCE9431645EC}">
                  <a14:shadowObscured xmlns:a14="http://schemas.microsoft.com/office/drawing/2010/main"/>
                </a:ext>
              </a:extLst>
            </p:spPr>
          </p:pic>
        </p:grpSp>
        <p:sp>
          <p:nvSpPr>
            <p:cNvPr id="10" name="Rectangle 9"/>
            <p:cNvSpPr/>
            <p:nvPr/>
          </p:nvSpPr>
          <p:spPr>
            <a:xfrm>
              <a:off x="2884674" y="2401594"/>
              <a:ext cx="300200" cy="89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Arial" panose="020B0604020202020204" pitchFamily="34" charset="0"/>
                <a:cs typeface="Arial" panose="020B0604020202020204" pitchFamily="34" charset="0"/>
              </a:endParaRPr>
            </a:p>
          </p:txBody>
        </p:sp>
      </p:gr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7974" y="2619867"/>
            <a:ext cx="4221726" cy="2365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56</a:t>
            </a:fld>
            <a:endParaRPr lang="en-GB" sz="1800" b="1" dirty="0">
              <a:solidFill>
                <a:srgbClr val="FF0000"/>
              </a:solidFill>
            </a:endParaRPr>
          </a:p>
        </p:txBody>
      </p:sp>
    </p:spTree>
    <p:extLst>
      <p:ext uri="{BB962C8B-B14F-4D97-AF65-F5344CB8AC3E}">
        <p14:creationId xmlns:p14="http://schemas.microsoft.com/office/powerpoint/2010/main" val="39008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Numerical Experiments</a:t>
            </a: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39956858"/>
              </p:ext>
            </p:extLst>
          </p:nvPr>
        </p:nvGraphicFramePr>
        <p:xfrm>
          <a:off x="1079706" y="1384064"/>
          <a:ext cx="6840792" cy="2661122"/>
        </p:xfrm>
        <a:graphic>
          <a:graphicData uri="http://schemas.openxmlformats.org/drawingml/2006/table">
            <a:tbl>
              <a:tblPr firstRow="1" bandRow="1">
                <a:tableStyleId>{5C22544A-7EE6-4342-B048-85BDC9FD1C3A}</a:tableStyleId>
              </a:tblPr>
              <a:tblGrid>
                <a:gridCol w="1710198">
                  <a:extLst>
                    <a:ext uri="{9D8B030D-6E8A-4147-A177-3AD203B41FA5}">
                      <a16:colId xmlns:a16="http://schemas.microsoft.com/office/drawing/2014/main" val="20000"/>
                    </a:ext>
                  </a:extLst>
                </a:gridCol>
                <a:gridCol w="1710198">
                  <a:extLst>
                    <a:ext uri="{9D8B030D-6E8A-4147-A177-3AD203B41FA5}">
                      <a16:colId xmlns:a16="http://schemas.microsoft.com/office/drawing/2014/main" val="20001"/>
                    </a:ext>
                  </a:extLst>
                </a:gridCol>
                <a:gridCol w="1710198">
                  <a:extLst>
                    <a:ext uri="{9D8B030D-6E8A-4147-A177-3AD203B41FA5}">
                      <a16:colId xmlns:a16="http://schemas.microsoft.com/office/drawing/2014/main" val="20002"/>
                    </a:ext>
                  </a:extLst>
                </a:gridCol>
                <a:gridCol w="1710198">
                  <a:extLst>
                    <a:ext uri="{9D8B030D-6E8A-4147-A177-3AD203B41FA5}">
                      <a16:colId xmlns:a16="http://schemas.microsoft.com/office/drawing/2014/main" val="20003"/>
                    </a:ext>
                  </a:extLst>
                </a:gridCol>
              </a:tblGrid>
              <a:tr h="412446">
                <a:tc>
                  <a:txBody>
                    <a:bodyPr/>
                    <a:lstStyle/>
                    <a:p>
                      <a:pPr algn="ctr"/>
                      <a:r>
                        <a:rPr lang="en-GB" b="1" dirty="0"/>
                        <a:t>Model</a:t>
                      </a:r>
                    </a:p>
                  </a:txBody>
                  <a:tcPr/>
                </a:tc>
                <a:tc>
                  <a:txBody>
                    <a:bodyPr/>
                    <a:lstStyle/>
                    <a:p>
                      <a:pPr algn="ctr"/>
                      <a:r>
                        <a:rPr lang="en-GB" b="1" dirty="0"/>
                        <a:t>4D-seismic</a:t>
                      </a:r>
                    </a:p>
                  </a:txBody>
                  <a:tcPr/>
                </a:tc>
                <a:tc>
                  <a:txBody>
                    <a:bodyPr/>
                    <a:lstStyle/>
                    <a:p>
                      <a:pPr algn="ctr"/>
                      <a:r>
                        <a:rPr lang="en-GB" b="1" dirty="0"/>
                        <a:t>FTM value</a:t>
                      </a:r>
                    </a:p>
                  </a:txBody>
                  <a:tcPr/>
                </a:tc>
                <a:tc>
                  <a:txBody>
                    <a:bodyPr/>
                    <a:lstStyle/>
                    <a:p>
                      <a:pPr algn="ctr"/>
                      <a:r>
                        <a:rPr lang="en-GB" b="1" dirty="0"/>
                        <a:t>Mode</a:t>
                      </a:r>
                    </a:p>
                  </a:txBody>
                  <a:tcPr/>
                </a:tc>
                <a:extLst>
                  <a:ext uri="{0D108BD9-81ED-4DB2-BD59-A6C34878D82A}">
                    <a16:rowId xmlns:a16="http://schemas.microsoft.com/office/drawing/2014/main" val="10000"/>
                  </a:ext>
                </a:extLst>
              </a:tr>
              <a:tr h="711892">
                <a:tc>
                  <a:txBody>
                    <a:bodyPr/>
                    <a:lstStyle/>
                    <a:p>
                      <a:pPr algn="ctr"/>
                      <a:r>
                        <a:rPr lang="en-GB" b="1" dirty="0"/>
                        <a:t>LM-</a:t>
                      </a:r>
                      <a:r>
                        <a:rPr lang="en-GB" b="1" baseline="0" dirty="0"/>
                        <a:t> 2 phase FTM</a:t>
                      </a:r>
                      <a:endParaRPr lang="en-GB" b="1" dirty="0"/>
                    </a:p>
                  </a:txBody>
                  <a:tcPr/>
                </a:tc>
                <a:tc>
                  <a:txBody>
                    <a:bodyPr/>
                    <a:lstStyle/>
                    <a:p>
                      <a:pPr algn="ctr"/>
                      <a:r>
                        <a:rPr lang="en-GB" b="1" dirty="0"/>
                        <a:t>Yes</a:t>
                      </a:r>
                    </a:p>
                  </a:txBody>
                  <a:tcPr/>
                </a:tc>
                <a:tc>
                  <a:txBody>
                    <a:bodyPr/>
                    <a:lstStyle/>
                    <a:p>
                      <a:pPr algn="ctr"/>
                      <a:r>
                        <a:rPr lang="en-GB" b="1" dirty="0"/>
                        <a:t>0.0039</a:t>
                      </a:r>
                    </a:p>
                  </a:txBody>
                  <a:tcPr/>
                </a:tc>
                <a:tc>
                  <a:txBody>
                    <a:bodyPr/>
                    <a:lstStyle/>
                    <a:p>
                      <a:pPr algn="ctr"/>
                      <a:r>
                        <a:rPr lang="en-GB" b="1" dirty="0"/>
                        <a:t>Deterministic</a:t>
                      </a:r>
                    </a:p>
                  </a:txBody>
                  <a:tcPr/>
                </a:tc>
                <a:extLst>
                  <a:ext uri="{0D108BD9-81ED-4DB2-BD59-A6C34878D82A}">
                    <a16:rowId xmlns:a16="http://schemas.microsoft.com/office/drawing/2014/main" val="10001"/>
                  </a:ext>
                </a:extLst>
              </a:tr>
              <a:tr h="412446">
                <a:tc>
                  <a:txBody>
                    <a:bodyPr/>
                    <a:lstStyle/>
                    <a:p>
                      <a:pPr algn="ctr"/>
                      <a:r>
                        <a:rPr lang="en-GB" b="1" dirty="0"/>
                        <a:t>EnKF-no-FTM</a:t>
                      </a:r>
                    </a:p>
                  </a:txBody>
                  <a:tcPr/>
                </a:tc>
                <a:tc>
                  <a:txBody>
                    <a:bodyPr/>
                    <a:lstStyle/>
                    <a:p>
                      <a:pPr algn="ctr"/>
                      <a:r>
                        <a:rPr lang="en-GB" b="1" dirty="0"/>
                        <a:t>No</a:t>
                      </a:r>
                    </a:p>
                  </a:txBody>
                  <a:tcPr/>
                </a:tc>
                <a:tc>
                  <a:txBody>
                    <a:bodyPr/>
                    <a:lstStyle/>
                    <a:p>
                      <a:pPr algn="ctr"/>
                      <a:r>
                        <a:rPr lang="en-GB" b="1" dirty="0"/>
                        <a:t>0.002</a:t>
                      </a:r>
                    </a:p>
                  </a:txBody>
                  <a:tcPr/>
                </a:tc>
                <a:tc>
                  <a:txBody>
                    <a:bodyPr/>
                    <a:lstStyle/>
                    <a:p>
                      <a:pPr algn="ctr"/>
                      <a:r>
                        <a:rPr lang="en-GB" b="1" dirty="0"/>
                        <a:t>Stochastic</a:t>
                      </a:r>
                    </a:p>
                  </a:txBody>
                  <a:tcPr/>
                </a:tc>
                <a:extLst>
                  <a:ext uri="{0D108BD9-81ED-4DB2-BD59-A6C34878D82A}">
                    <a16:rowId xmlns:a16="http://schemas.microsoft.com/office/drawing/2014/main" val="10002"/>
                  </a:ext>
                </a:extLst>
              </a:tr>
              <a:tr h="412446">
                <a:tc>
                  <a:txBody>
                    <a:bodyPr/>
                    <a:lstStyle/>
                    <a:p>
                      <a:pPr algn="ctr"/>
                      <a:r>
                        <a:rPr lang="en-GB" b="1" dirty="0"/>
                        <a:t>EnKF-FTM</a:t>
                      </a:r>
                    </a:p>
                  </a:txBody>
                  <a:tcPr/>
                </a:tc>
                <a:tc>
                  <a:txBody>
                    <a:bodyPr/>
                    <a:lstStyle/>
                    <a:p>
                      <a:pPr algn="ctr"/>
                      <a:r>
                        <a:rPr lang="en-GB" b="1" dirty="0"/>
                        <a:t>No</a:t>
                      </a:r>
                    </a:p>
                  </a:txBody>
                  <a:tcPr/>
                </a:tc>
                <a:tc>
                  <a:txBody>
                    <a:bodyPr/>
                    <a:lstStyle/>
                    <a:p>
                      <a:pPr algn="ctr"/>
                      <a:r>
                        <a:rPr lang="en-GB" b="1" dirty="0"/>
                        <a:t>0.056</a:t>
                      </a:r>
                    </a:p>
                  </a:txBody>
                  <a:tcPr/>
                </a:tc>
                <a:tc>
                  <a:txBody>
                    <a:bodyPr/>
                    <a:lstStyle/>
                    <a:p>
                      <a:pPr algn="ctr"/>
                      <a:r>
                        <a:rPr lang="en-GB" b="1" dirty="0"/>
                        <a:t>Stochastic</a:t>
                      </a:r>
                    </a:p>
                  </a:txBody>
                  <a:tcPr/>
                </a:tc>
                <a:extLst>
                  <a:ext uri="{0D108BD9-81ED-4DB2-BD59-A6C34878D82A}">
                    <a16:rowId xmlns:a16="http://schemas.microsoft.com/office/drawing/2014/main" val="10003"/>
                  </a:ext>
                </a:extLst>
              </a:tr>
              <a:tr h="711892">
                <a:tc>
                  <a:txBody>
                    <a:bodyPr/>
                    <a:lstStyle/>
                    <a:p>
                      <a:pPr algn="ctr"/>
                      <a:r>
                        <a:rPr lang="en-GB" b="1" dirty="0"/>
                        <a:t>EnKF-2 phase FTM</a:t>
                      </a:r>
                    </a:p>
                  </a:txBody>
                  <a:tcPr/>
                </a:tc>
                <a:tc>
                  <a:txBody>
                    <a:bodyPr/>
                    <a:lstStyle/>
                    <a:p>
                      <a:pPr algn="ctr"/>
                      <a:r>
                        <a:rPr lang="en-GB" b="1" dirty="0"/>
                        <a:t>Yes</a:t>
                      </a:r>
                    </a:p>
                  </a:txBody>
                  <a:tcPr/>
                </a:tc>
                <a:tc>
                  <a:txBody>
                    <a:bodyPr/>
                    <a:lstStyle/>
                    <a:p>
                      <a:pPr algn="ctr"/>
                      <a:r>
                        <a:rPr lang="en-GB" b="1" dirty="0"/>
                        <a:t>0.0043</a:t>
                      </a:r>
                    </a:p>
                  </a:txBody>
                  <a:tcPr/>
                </a:tc>
                <a:tc>
                  <a:txBody>
                    <a:bodyPr/>
                    <a:lstStyle/>
                    <a:p>
                      <a:pPr algn="ctr"/>
                      <a:r>
                        <a:rPr lang="en-GB" b="1" dirty="0"/>
                        <a:t>Stochastic</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317090" y="4490884"/>
                <a:ext cx="8089491" cy="120032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1" i="1" smtClean="0">
                          <a:latin typeface="Cambria Math"/>
                        </a:rPr>
                        <m:t>𝝋</m:t>
                      </m:r>
                      <m:r>
                        <a:rPr lang="en-US" b="1" i="1">
                          <a:latin typeface="Cambria Math"/>
                        </a:rPr>
                        <m:t>=</m:t>
                      </m:r>
                      <m:r>
                        <a:rPr lang="en-US" b="1" i="1">
                          <a:latin typeface="Cambria Math"/>
                        </a:rPr>
                        <m:t>𝟎</m:t>
                      </m:r>
                      <m:r>
                        <a:rPr lang="en-US" b="1" i="1">
                          <a:latin typeface="Cambria Math"/>
                        </a:rPr>
                        <m:t>.</m:t>
                      </m:r>
                      <m:r>
                        <a:rPr lang="en-US" b="1" i="1">
                          <a:latin typeface="Cambria Math"/>
                        </a:rPr>
                        <m:t>𝟎𝟎𝟎𝟏𝟑𝟒𝟑𝟏𝟑</m:t>
                      </m:r>
                      <m:r>
                        <a:rPr lang="en-GB" b="1" i="1">
                          <a:latin typeface="Cambria Math"/>
                        </a:rPr>
                        <m:t>×</m:t>
                      </m:r>
                      <m:r>
                        <a:rPr lang="en-GB" b="1" i="1">
                          <a:latin typeface="Cambria Math"/>
                        </a:rPr>
                        <m:t>𝑲</m:t>
                      </m:r>
                      <m:r>
                        <a:rPr lang="en-US" b="1" i="1">
                          <a:latin typeface="Cambria Math"/>
                        </a:rPr>
                        <m:t>+</m:t>
                      </m:r>
                      <m:r>
                        <a:rPr lang="en-US" b="1" i="1">
                          <a:latin typeface="Cambria Math"/>
                        </a:rPr>
                        <m:t>𝟎</m:t>
                      </m:r>
                      <m:r>
                        <a:rPr lang="en-US" b="1" i="1">
                          <a:latin typeface="Cambria Math"/>
                        </a:rPr>
                        <m:t>.</m:t>
                      </m:r>
                      <m:r>
                        <a:rPr lang="en-US" b="1" i="1">
                          <a:latin typeface="Cambria Math"/>
                        </a:rPr>
                        <m:t>𝟎𝟗𝟖𝟏𝟕𝟗𝟕</m:t>
                      </m:r>
                    </m:oMath>
                  </m:oMathPara>
                </a14:m>
                <a:endParaRPr lang="en-GB" b="1" dirty="0"/>
              </a:p>
              <a:p>
                <a:endParaRPr lang="en-GB" b="1" dirty="0"/>
              </a:p>
              <a:p>
                <a14:m>
                  <m:oMath xmlns:m="http://schemas.openxmlformats.org/officeDocument/2006/math">
                    <m:r>
                      <a:rPr lang="en-GB" b="1" i="1">
                        <a:latin typeface="Cambria Math"/>
                      </a:rPr>
                      <m:t>𝑲</m:t>
                    </m:r>
                    <m:r>
                      <a:rPr lang="en-GB" b="1" i="0" smtClean="0">
                        <a:latin typeface="Cambria Math"/>
                      </a:rPr>
                      <m:t>= </m:t>
                    </m:r>
                  </m:oMath>
                </a14:m>
                <a:r>
                  <a:rPr lang="en-US" b="1" dirty="0">
                    <a:latin typeface="Arial" panose="020B0604020202020204" pitchFamily="34" charset="0"/>
                    <a:cs typeface="Arial" panose="020B0604020202020204" pitchFamily="34" charset="0"/>
                  </a:rPr>
                  <a:t>absolute permeability ensemble </a:t>
                </a:r>
              </a:p>
              <a:p>
                <a14:m>
                  <m:oMath xmlns:m="http://schemas.openxmlformats.org/officeDocument/2006/math">
                    <m:r>
                      <a:rPr lang="en-GB" b="1" i="1">
                        <a:latin typeface="Cambria Math"/>
                      </a:rPr>
                      <m:t>𝝋</m:t>
                    </m:r>
                  </m:oMath>
                </a14:m>
                <a:r>
                  <a:rPr lang="en-US" b="1" dirty="0">
                    <a:latin typeface="Arial" panose="020B0604020202020204" pitchFamily="34" charset="0"/>
                    <a:cs typeface="Arial" panose="020B0604020202020204" pitchFamily="34" charset="0"/>
                  </a:rPr>
                  <a:t> = porosity ensemble</a:t>
                </a:r>
                <a:endParaRPr lang="en-GB" b="1" dirty="0">
                  <a:latin typeface="Arial" panose="020B0604020202020204" pitchFamily="34" charset="0"/>
                  <a:cs typeface="Arial" panose="020B0604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7090" y="4490884"/>
                <a:ext cx="8089491" cy="1200329"/>
              </a:xfrm>
              <a:prstGeom prst="rect">
                <a:avLst/>
              </a:prstGeom>
              <a:blipFill rotWithShape="1">
                <a:blip r:embed="rId2"/>
                <a:stretch>
                  <a:fillRect b="-7107"/>
                </a:stretch>
              </a:blipFill>
            </p:spPr>
            <p:txBody>
              <a:bodyPr/>
              <a:lstStyle/>
              <a:p>
                <a:r>
                  <a:rPr lang="en-GB">
                    <a:noFill/>
                  </a:rPr>
                  <a:t> </a:t>
                </a:r>
              </a:p>
            </p:txBody>
          </p:sp>
        </mc:Fallback>
      </mc:AlternateContent>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57</a:t>
            </a:fld>
            <a:endParaRPr lang="en-GB" sz="1800" b="1" dirty="0">
              <a:solidFill>
                <a:srgbClr val="FF0000"/>
              </a:solidFill>
            </a:endParaRPr>
          </a:p>
        </p:txBody>
      </p:sp>
    </p:spTree>
    <p:extLst>
      <p:ext uri="{BB962C8B-B14F-4D97-AF65-F5344CB8AC3E}">
        <p14:creationId xmlns:p14="http://schemas.microsoft.com/office/powerpoint/2010/main" val="2625705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6" name="TextBox 5"/>
          <p:cNvSpPr txBox="1">
            <a:spLocks noChangeArrowheads="1"/>
          </p:cNvSpPr>
          <p:nvPr/>
        </p:nvSpPr>
        <p:spPr bwMode="auto">
          <a:xfrm>
            <a:off x="8001000" y="7938"/>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b="1" dirty="0">
                <a:solidFill>
                  <a:srgbClr val="000000"/>
                </a:solidFill>
                <a:latin typeface="Calibri" panose="020F0502020204030204" pitchFamily="34" charset="0"/>
              </a:rPr>
              <a:t>Slide </a:t>
            </a:r>
            <a:fld id="{8722A3E3-5CFA-44D8-8118-A3C2EE6CA214}" type="slidenum">
              <a:rPr lang="en-US" altLang="en-US" sz="1200" b="1">
                <a:solidFill>
                  <a:srgbClr val="000000"/>
                </a:solidFill>
                <a:latin typeface="Calibri" panose="020F0502020204030204" pitchFamily="34" charset="0"/>
              </a:rPr>
              <a:pPr algn="r" eaLnBrk="1" hangingPunct="1"/>
              <a:t>58</a:t>
            </a:fld>
            <a:endParaRPr lang="en-US" altLang="en-US" sz="1200" b="1" dirty="0">
              <a:solidFill>
                <a:srgbClr val="000000"/>
              </a:solidFill>
              <a:latin typeface="Calibri" panose="020F0502020204030204" pitchFamily="34" charset="0"/>
            </a:endParaRPr>
          </a:p>
        </p:txBody>
      </p:sp>
      <p:pic>
        <p:nvPicPr>
          <p:cNvPr id="8" name="Picture 7"/>
          <p:cNvPicPr/>
          <p:nvPr/>
        </p:nvPicPr>
        <p:blipFill>
          <a:blip r:embed="rId2"/>
          <a:stretch>
            <a:fillRect/>
          </a:stretch>
        </p:blipFill>
        <p:spPr>
          <a:xfrm>
            <a:off x="0" y="1255911"/>
            <a:ext cx="8892480" cy="3215005"/>
          </a:xfrm>
          <a:prstGeom prst="rect">
            <a:avLst/>
          </a:prstGeom>
        </p:spPr>
      </p:pic>
      <p:sp>
        <p:nvSpPr>
          <p:cNvPr id="2" name="TextBox 1"/>
          <p:cNvSpPr txBox="1"/>
          <p:nvPr/>
        </p:nvSpPr>
        <p:spPr>
          <a:xfrm>
            <a:off x="250722" y="4470916"/>
            <a:ext cx="82148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3D Fault model of the EnKF -2 phase FTM scheme</a:t>
            </a:r>
            <a:endParaRPr lang="en-GB" b="1" dirty="0">
              <a:latin typeface="Arial" panose="020B0604020202020204" pitchFamily="34" charset="0"/>
              <a:cs typeface="Arial" panose="020B0604020202020204" pitchFamily="34" charset="0"/>
            </a:endParaRPr>
          </a:p>
        </p:txBody>
      </p:sp>
      <p:sp>
        <p:nvSpPr>
          <p:cNvPr id="9" name="Subtitle 2"/>
          <p:cNvSpPr txBox="1">
            <a:spLocks/>
          </p:cNvSpPr>
          <p:nvPr/>
        </p:nvSpPr>
        <p:spPr bwMode="auto">
          <a:xfrm>
            <a:off x="7696199" y="1499479"/>
            <a:ext cx="609601" cy="356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1000" b="1" dirty="0">
                <a:cs typeface="Arial" panose="020B0604020202020204" pitchFamily="34" charset="0"/>
              </a:rPr>
              <a:t>FTM</a:t>
            </a:r>
          </a:p>
        </p:txBody>
      </p:sp>
      <p:sp>
        <p:nvSpPr>
          <p:cNvPr id="10" name="Slide Number Placeholder 9"/>
          <p:cNvSpPr>
            <a:spLocks noGrp="1"/>
          </p:cNvSpPr>
          <p:nvPr>
            <p:ph type="sldNum" sz="quarter" idx="12"/>
          </p:nvPr>
        </p:nvSpPr>
        <p:spPr/>
        <p:txBody>
          <a:bodyPr/>
          <a:lstStyle/>
          <a:p>
            <a:fld id="{F74E6293-7DA2-4D9E-8605-5715E69AF2C7}" type="slidenum">
              <a:rPr lang="en-GB" sz="1800" b="1" smtClean="0">
                <a:solidFill>
                  <a:srgbClr val="FF0000"/>
                </a:solidFill>
              </a:rPr>
              <a:pPr/>
              <a:t>58</a:t>
            </a:fld>
            <a:endParaRPr lang="en-GB" sz="1800" b="1" dirty="0">
              <a:solidFill>
                <a:srgbClr val="FF0000"/>
              </a:solidFill>
            </a:endParaRPr>
          </a:p>
        </p:txBody>
      </p:sp>
    </p:spTree>
    <p:extLst>
      <p:ext uri="{BB962C8B-B14F-4D97-AF65-F5344CB8AC3E}">
        <p14:creationId xmlns:p14="http://schemas.microsoft.com/office/powerpoint/2010/main" val="2412087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0999" y="-2857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a:p>
            <a:pPr algn="ctr" eaLnBrk="1" hangingPunct="1"/>
            <a:endParaRPr lang="en-US" altLang="en-US" sz="2000" b="1" dirty="0">
              <a:solidFill>
                <a:srgbClr val="000000"/>
              </a:solidFill>
              <a:cs typeface="Arial" panose="020B0604020202020204" pitchFamily="34" charset="0"/>
            </a:endParaRP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380999" y="5639432"/>
            <a:ext cx="8598309" cy="430887"/>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(A-E) Permeability for the true model, (F-J) final permeability for the EnKF-FTM model without 4D seismic, and (K-O) final permeability for the 3D </a:t>
            </a:r>
            <a:r>
              <a:rPr lang="en-US" sz="1100" b="1" dirty="0" err="1">
                <a:latin typeface="Arial" panose="020B0604020202020204" pitchFamily="34" charset="0"/>
                <a:cs typeface="Arial" panose="020B0604020202020204" pitchFamily="34" charset="0"/>
              </a:rPr>
              <a:t>EnKF</a:t>
            </a:r>
            <a:r>
              <a:rPr lang="en-US" sz="1100" b="1" dirty="0">
                <a:latin typeface="Arial" panose="020B0604020202020204" pitchFamily="34" charset="0"/>
                <a:cs typeface="Arial" panose="020B0604020202020204" pitchFamily="34" charset="0"/>
              </a:rPr>
              <a:t> No-FTM with 4D seismic</a:t>
            </a:r>
            <a:endParaRPr lang="en-GB" sz="1100" b="1" dirty="0">
              <a:latin typeface="Arial" panose="020B0604020202020204" pitchFamily="34" charset="0"/>
              <a:cs typeface="Arial" panose="020B0604020202020204" pitchFamily="34" charset="0"/>
            </a:endParaRPr>
          </a:p>
        </p:txBody>
      </p:sp>
      <p:sp>
        <p:nvSpPr>
          <p:cNvPr id="9" name="TextBox 8"/>
          <p:cNvSpPr txBox="1"/>
          <p:nvPr/>
        </p:nvSpPr>
        <p:spPr>
          <a:xfrm>
            <a:off x="381000" y="565666"/>
            <a:ext cx="8214851" cy="369332"/>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EnKF (without 4D seismic)</a:t>
            </a:r>
            <a:endParaRPr lang="en-GB" b="1" dirty="0">
              <a:solidFill>
                <a:srgbClr val="FF0000"/>
              </a:solidFill>
              <a:latin typeface="Arial" panose="020B0604020202020204" pitchFamily="34" charset="0"/>
              <a:cs typeface="Arial" panose="020B0604020202020204" pitchFamily="34" charset="0"/>
            </a:endParaRPr>
          </a:p>
        </p:txBody>
      </p:sp>
      <p:sp>
        <p:nvSpPr>
          <p:cNvPr id="12" name="Rectangle 11"/>
          <p:cNvSpPr/>
          <p:nvPr/>
        </p:nvSpPr>
        <p:spPr>
          <a:xfrm>
            <a:off x="33851" y="4483324"/>
            <a:ext cx="1004374"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EnKF   (K only)</a:t>
            </a:r>
            <a:endParaRPr lang="en-GB" sz="1600" dirty="0"/>
          </a:p>
        </p:txBody>
      </p:sp>
      <p:sp>
        <p:nvSpPr>
          <p:cNvPr id="13" name="Right Arrow 12"/>
          <p:cNvSpPr/>
          <p:nvPr/>
        </p:nvSpPr>
        <p:spPr>
          <a:xfrm>
            <a:off x="209142" y="5044316"/>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9458" y="1644134"/>
            <a:ext cx="1105716"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True model</a:t>
            </a:r>
            <a:endParaRPr lang="en-GB" sz="1600" dirty="0"/>
          </a:p>
        </p:txBody>
      </p:sp>
      <p:sp>
        <p:nvSpPr>
          <p:cNvPr id="15" name="Right Arrow 14"/>
          <p:cNvSpPr/>
          <p:nvPr/>
        </p:nvSpPr>
        <p:spPr>
          <a:xfrm>
            <a:off x="155833" y="21384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0" y="2910959"/>
            <a:ext cx="1105716"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EnKF   (K, FTM)</a:t>
            </a:r>
            <a:endParaRPr lang="en-GB" sz="1600" dirty="0"/>
          </a:p>
        </p:txBody>
      </p:sp>
      <p:sp>
        <p:nvSpPr>
          <p:cNvPr id="17" name="Right Arrow 16"/>
          <p:cNvSpPr/>
          <p:nvPr/>
        </p:nvSpPr>
        <p:spPr>
          <a:xfrm>
            <a:off x="175291" y="34719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077" y="1521722"/>
            <a:ext cx="7724774" cy="3948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59</a:t>
            </a:fld>
            <a:endParaRPr lang="en-GB" sz="1800" b="1" dirty="0">
              <a:solidFill>
                <a:srgbClr val="FF0000"/>
              </a:solidFill>
            </a:endParaRPr>
          </a:p>
        </p:txBody>
      </p:sp>
    </p:spTree>
    <p:extLst>
      <p:ext uri="{BB962C8B-B14F-4D97-AF65-F5344CB8AC3E}">
        <p14:creationId xmlns:p14="http://schemas.microsoft.com/office/powerpoint/2010/main" val="308358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81336" y="272852"/>
            <a:ext cx="5842992" cy="1143000"/>
          </a:xfrm>
        </p:spPr>
        <p:txBody>
          <a:bodyPr/>
          <a:lstStyle/>
          <a:p>
            <a:pPr marL="457200" indent="-457200" algn="ctr">
              <a:buFont typeface="Wingdings" panose="05000000000000000000" pitchFamily="2" charset="2"/>
              <a:buChar char="Ø"/>
            </a:pPr>
            <a:r>
              <a:rPr lang="en-GB" sz="2400" dirty="0"/>
              <a:t>3D Forward Problem. </a:t>
            </a:r>
            <a:br>
              <a:rPr lang="en-GB" sz="2400" dirty="0"/>
            </a:br>
            <a:r>
              <a:rPr lang="en-GB" sz="2400" dirty="0"/>
              <a:t>3 phase fluid flow in porous media</a:t>
            </a:r>
          </a:p>
        </p:txBody>
      </p:sp>
      <p:sp>
        <p:nvSpPr>
          <p:cNvPr id="10" name="Slide Number Placeholder 9"/>
          <p:cNvSpPr>
            <a:spLocks noGrp="1"/>
          </p:cNvSpPr>
          <p:nvPr>
            <p:ph type="sldNum" sz="quarter" idx="12"/>
          </p:nvPr>
        </p:nvSpPr>
        <p:spPr/>
        <p:txBody>
          <a:bodyPr/>
          <a:lstStyle/>
          <a:p>
            <a:fld id="{F758A139-7ABE-46A1-B082-C2C77667394C}" type="slidenum">
              <a:rPr lang="en-GB" sz="1800" b="1" smtClean="0">
                <a:solidFill>
                  <a:srgbClr val="FF0000"/>
                </a:solidFill>
              </a:rPr>
              <a:pPr/>
              <a:t>6</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190712" y="1431933"/>
                <a:ext cx="3778727"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𝑤</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𝑤</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𝑤</m:t>
                              </m:r>
                            </m:sub>
                          </m:sSub>
                        </m:e>
                      </m:d>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𝑤</m:t>
                          </m:r>
                        </m:sub>
                      </m:sSub>
                      <m:r>
                        <a:rPr lang="en-GB" i="1">
                          <a:effectLst/>
                          <a:latin typeface="Cambria Math"/>
                          <a:ea typeface="Times New Roman"/>
                          <a:cs typeface="Times New Roman"/>
                        </a:rPr>
                        <m:t>=  −</m:t>
                      </m:r>
                      <m:f>
                        <m:fPr>
                          <m:ctrlPr>
                            <a:rPr lang="en-GB" i="1">
                              <a:effectLst/>
                              <a:latin typeface="Cambria Math" panose="02040503050406030204" pitchFamily="18" charset="0"/>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𝜑𝜌</m:t>
                                  </m:r>
                                </m:e>
                                <m:sub>
                                  <m:r>
                                    <a:rPr lang="en-GB" i="1">
                                      <a:effectLst/>
                                      <a:latin typeface="Cambria Math"/>
                                      <a:ea typeface="Times New Roman"/>
                                      <a:cs typeface="Times New Roman"/>
                                    </a:rPr>
                                    <m:t>𝑤</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𝑤</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𝑤</m:t>
                              </m:r>
                            </m:sub>
                          </m:sSub>
                        </m:e>
                      </m:d>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190712" y="1431933"/>
                <a:ext cx="3778727" cy="714683"/>
              </a:xfrm>
              <a:prstGeom prst="rect">
                <a:avLst/>
              </a:prstGeom>
              <a:blipFill rotWithShape="1">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4249679" y="1412776"/>
                <a:ext cx="3583481"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𝑜</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𝑜</m:t>
                              </m:r>
                            </m:sub>
                          </m:sSub>
                        </m:e>
                      </m:d>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𝑜</m:t>
                          </m:r>
                        </m:sub>
                      </m:sSub>
                      <m:r>
                        <a:rPr lang="en-GB" i="1">
                          <a:effectLst/>
                          <a:latin typeface="Cambria Math"/>
                          <a:ea typeface="Times New Roman"/>
                          <a:cs typeface="Times New Roman"/>
                        </a:rPr>
                        <m:t>=  −</m:t>
                      </m:r>
                      <m:f>
                        <m:fPr>
                          <m:ctrlPr>
                            <a:rPr lang="en-GB" i="1">
                              <a:effectLst/>
                              <a:latin typeface="Cambria Math" panose="02040503050406030204" pitchFamily="18" charset="0"/>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𝜑𝜌</m:t>
                                  </m:r>
                                </m:e>
                                <m:sub>
                                  <m:r>
                                    <a:rPr lang="en-GB" i="1">
                                      <a:effectLst/>
                                      <a:latin typeface="Cambria Math"/>
                                      <a:ea typeface="Times New Roman"/>
                                      <a:cs typeface="Times New Roman"/>
                                    </a:rPr>
                                    <m:t>𝑜</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e>
                      </m:d>
                    </m:oMath>
                  </m:oMathPara>
                </a14:m>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4249679" y="1412776"/>
                <a:ext cx="3583481" cy="714683"/>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23739" y="2322854"/>
                <a:ext cx="6030416" cy="72090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a:ea typeface="Times New Roman"/>
                          <a:cs typeface="Times New Roman"/>
                        </a:rPr>
                        <m:t>𝛻</m:t>
                      </m:r>
                      <m:r>
                        <a:rPr lang="en-GB" i="1">
                          <a:latin typeface="Cambria Math"/>
                          <a:ea typeface="Times New Roman"/>
                          <a:cs typeface="Times New Roman"/>
                        </a:rPr>
                        <m:t>.</m:t>
                      </m:r>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𝑔</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𝑅</m:t>
                                  </m:r>
                                </m:e>
                                <m:sub>
                                  <m:r>
                                    <a:rPr lang="en-GB" i="1">
                                      <a:effectLst/>
                                      <a:latin typeface="Cambria Math"/>
                                      <a:ea typeface="Times New Roman"/>
                                      <a:cs typeface="Times New Roman"/>
                                    </a:rPr>
                                    <m:t>𝑠𝑜</m:t>
                                  </m:r>
                                </m:sub>
                              </m:sSub>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𝑜</m:t>
                              </m:r>
                            </m:sub>
                          </m:sSub>
                        </m:e>
                      </m:d>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𝑞</m:t>
                          </m:r>
                        </m:e>
                        <m:sub>
                          <m:r>
                            <a:rPr lang="en-GB" i="1">
                              <a:effectLst/>
                              <a:latin typeface="Cambria Math"/>
                              <a:ea typeface="Times New Roman"/>
                              <a:cs typeface="Times New Roman"/>
                            </a:rPr>
                            <m:t>𝑔</m:t>
                          </m:r>
                        </m:sub>
                      </m:sSub>
                      <m:r>
                        <a:rPr lang="en-GB" i="1">
                          <a:effectLst/>
                          <a:latin typeface="Cambria Math"/>
                          <a:ea typeface="Times New Roman"/>
                          <a:cs typeface="Times New Roman"/>
                        </a:rPr>
                        <m:t>=  −</m:t>
                      </m:r>
                      <m:f>
                        <m:fPr>
                          <m:ctrlPr>
                            <a:rPr lang="en-GB" i="1">
                              <a:effectLst/>
                              <a:latin typeface="Cambria Math" panose="02040503050406030204" pitchFamily="18" charset="0"/>
                            </a:rPr>
                          </m:ctrlPr>
                        </m:fPr>
                        <m:num>
                          <m:r>
                            <a:rPr lang="en-GB" i="1">
                              <a:effectLst/>
                              <a:latin typeface="Cambria Math"/>
                              <a:ea typeface="Times New Roman"/>
                              <a:cs typeface="Times New Roman"/>
                            </a:rPr>
                            <m:t>𝜕</m:t>
                          </m:r>
                          <m:r>
                            <a:rPr lang="en-GB">
                              <a:effectLst/>
                              <a:latin typeface="Cambria Math"/>
                              <a:ea typeface="Times New Roman"/>
                              <a:cs typeface="Times New Roman"/>
                            </a:rPr>
                            <m:t> </m:t>
                          </m:r>
                        </m:num>
                        <m:den>
                          <m:r>
                            <a:rPr lang="en-GB" i="1">
                              <a:effectLst/>
                              <a:latin typeface="Cambria Math"/>
                              <a:ea typeface="Times New Roman"/>
                              <a:cs typeface="Times New Roman"/>
                            </a:rPr>
                            <m:t>𝜕</m:t>
                          </m:r>
                          <m:r>
                            <a:rPr lang="en-GB" i="1">
                              <a:effectLst/>
                              <a:latin typeface="Cambria Math"/>
                              <a:ea typeface="Times New Roman"/>
                              <a:cs typeface="Times New Roman"/>
                            </a:rPr>
                            <m:t>𝑡</m:t>
                          </m:r>
                        </m:den>
                      </m:f>
                      <m:d>
                        <m:dPr>
                          <m:begChr m:val="["/>
                          <m:endChr m:val="]"/>
                          <m:ctrlPr>
                            <a:rPr lang="en-GB" i="1">
                              <a:effectLst/>
                              <a:latin typeface="Cambria Math" panose="02040503050406030204" pitchFamily="18" charset="0"/>
                            </a:rPr>
                          </m:ctrlPr>
                        </m:dPr>
                        <m:e>
                          <m:r>
                            <a:rPr lang="en-GB" i="1">
                              <a:effectLst/>
                              <a:latin typeface="Cambria Math"/>
                              <a:ea typeface="Times New Roman"/>
                              <a:cs typeface="Times New Roman"/>
                            </a:rPr>
                            <m:t>𝜑</m:t>
                          </m:r>
                          <m:d>
                            <m:dPr>
                              <m:ctrlPr>
                                <a:rPr lang="en-GB" i="1">
                                  <a:effectLst/>
                                  <a:latin typeface="Cambria Math" panose="02040503050406030204" pitchFamily="18" charset="0"/>
                                </a:rPr>
                              </m:ctrlPr>
                            </m:dPr>
                            <m:e>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𝑔</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𝑅</m:t>
                                      </m:r>
                                    </m:e>
                                    <m:sub>
                                      <m:r>
                                        <a:rPr lang="en-GB" i="1">
                                          <a:effectLst/>
                                          <a:latin typeface="Cambria Math"/>
                                          <a:ea typeface="Times New Roman"/>
                                          <a:cs typeface="Times New Roman"/>
                                        </a:rPr>
                                        <m:t>𝑠𝑜</m:t>
                                      </m:r>
                                    </m:sub>
                                  </m:sSub>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𝑔</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𝐵</m:t>
                                      </m:r>
                                    </m:e>
                                    <m:sub>
                                      <m:r>
                                        <a:rPr lang="en-GB" i="1">
                                          <a:effectLst/>
                                          <a:latin typeface="Cambria Math"/>
                                          <a:ea typeface="Times New Roman"/>
                                          <a:cs typeface="Times New Roman"/>
                                        </a:rPr>
                                        <m:t>𝑜</m:t>
                                      </m:r>
                                    </m:sub>
                                  </m:sSub>
                                </m:den>
                              </m:f>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e>
                          </m:d>
                        </m:e>
                      </m:d>
                    </m:oMath>
                  </m:oMathPara>
                </a14:m>
                <a:endParaRPr lang="en-GB" dirty="0"/>
              </a:p>
            </p:txBody>
          </p:sp>
        </mc:Choice>
        <mc:Fallback xmlns="">
          <p:sp>
            <p:nvSpPr>
              <p:cNvPr id="12" name="Rectangle 11"/>
              <p:cNvSpPr>
                <a:spLocks noRot="1" noChangeAspect="1" noMove="1" noResize="1" noEditPoints="1" noAdjustHandles="1" noChangeArrowheads="1" noChangeShapeType="1" noTextEdit="1"/>
              </p:cNvSpPr>
              <p:nvPr/>
            </p:nvSpPr>
            <p:spPr>
              <a:xfrm>
                <a:off x="223739" y="2322854"/>
                <a:ext cx="6030416" cy="720903"/>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556" y="3140968"/>
                <a:ext cx="3045706" cy="704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𝛾</m:t>
                          </m:r>
                        </m:sub>
                      </m:sSub>
                      <m:r>
                        <a:rPr lang="en-GB" i="1">
                          <a:effectLst/>
                          <a:latin typeface="Cambria Math"/>
                          <a:ea typeface="Times New Roman"/>
                          <a:cs typeface="Times New Roman"/>
                        </a:rPr>
                        <m:t>=−</m:t>
                      </m:r>
                      <m:f>
                        <m:fPr>
                          <m:ctrlPr>
                            <a:rPr lang="en-GB" i="1">
                              <a:effectLst/>
                              <a:latin typeface="Cambria Math" panose="02040503050406030204" pitchFamily="18" charset="0"/>
                            </a:rPr>
                          </m:ctrlPr>
                        </m:fPr>
                        <m:num>
                          <m:sSub>
                            <m:sSubPr>
                              <m:ctrlPr>
                                <a:rPr lang="en-GB" i="1">
                                  <a:effectLst/>
                                  <a:latin typeface="Cambria Math" panose="02040503050406030204" pitchFamily="18" charset="0"/>
                                </a:rPr>
                              </m:ctrlPr>
                            </m:sSubPr>
                            <m:e>
                              <m:r>
                                <a:rPr lang="en-GB" i="1">
                                  <a:effectLst/>
                                  <a:latin typeface="Cambria Math"/>
                                  <a:ea typeface="Times New Roman"/>
                                  <a:cs typeface="Times New Roman"/>
                                </a:rPr>
                                <m:t>𝑘</m:t>
                              </m:r>
                            </m:e>
                            <m:sub>
                              <m:r>
                                <a:rPr lang="en-GB" i="1">
                                  <a:effectLst/>
                                  <a:latin typeface="Cambria Math"/>
                                  <a:ea typeface="Times New Roman"/>
                                  <a:cs typeface="Times New Roman"/>
                                </a:rPr>
                                <m:t>𝑟</m:t>
                              </m:r>
                              <m:r>
                                <a:rPr lang="en-GB" i="1">
                                  <a:effectLst/>
                                  <a:latin typeface="Cambria Math"/>
                                  <a:ea typeface="Times New Roman"/>
                                  <a:cs typeface="Times New Roman"/>
                                </a:rPr>
                                <m:t>𝛾</m:t>
                              </m:r>
                            </m:sub>
                          </m:sSub>
                        </m:num>
                        <m:den>
                          <m:sSub>
                            <m:sSubPr>
                              <m:ctrlPr>
                                <a:rPr lang="en-GB" i="1">
                                  <a:effectLst/>
                                  <a:latin typeface="Cambria Math" panose="02040503050406030204" pitchFamily="18" charset="0"/>
                                </a:rPr>
                              </m:ctrlPr>
                            </m:sSubPr>
                            <m:e>
                              <m:r>
                                <a:rPr lang="en-GB" i="1">
                                  <a:effectLst/>
                                  <a:latin typeface="Cambria Math"/>
                                  <a:ea typeface="Times New Roman"/>
                                  <a:cs typeface="Times New Roman"/>
                                </a:rPr>
                                <m:t>𝜇</m:t>
                              </m:r>
                            </m:e>
                            <m:sub>
                              <m:r>
                                <a:rPr lang="en-GB" i="1">
                                  <a:effectLst/>
                                  <a:latin typeface="Cambria Math"/>
                                  <a:ea typeface="Times New Roman"/>
                                  <a:cs typeface="Times New Roman"/>
                                </a:rPr>
                                <m:t>𝛾</m:t>
                              </m:r>
                            </m:sub>
                          </m:sSub>
                        </m:den>
                      </m:f>
                      <m:r>
                        <a:rPr lang="en-GB" i="1">
                          <a:effectLst/>
                          <a:latin typeface="Cambria Math"/>
                          <a:ea typeface="Times New Roman"/>
                          <a:cs typeface="Times New Roman"/>
                        </a:rPr>
                        <m:t>𝐾</m:t>
                      </m:r>
                      <m:d>
                        <m:dPr>
                          <m:ctrlPr>
                            <a:rPr lang="en-GB" i="1">
                              <a:effectLst/>
                              <a:latin typeface="Cambria Math" panose="02040503050406030204" pitchFamily="18" charset="0"/>
                            </a:rPr>
                          </m:ctrlPr>
                        </m:dPr>
                        <m:e>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𝛾</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𝜌</m:t>
                              </m:r>
                            </m:e>
                            <m:sub>
                              <m:r>
                                <a:rPr lang="en-GB" i="1">
                                  <a:effectLst/>
                                  <a:latin typeface="Cambria Math"/>
                                  <a:ea typeface="Times New Roman"/>
                                  <a:cs typeface="Times New Roman"/>
                                </a:rPr>
                                <m:t>𝛾</m:t>
                              </m:r>
                            </m:sub>
                          </m:sSub>
                          <m:acc>
                            <m:accPr>
                              <m:chr m:val="̂"/>
                              <m:ctrlPr>
                                <a:rPr lang="en-GB" i="1">
                                  <a:effectLst/>
                                  <a:latin typeface="Cambria Math" panose="02040503050406030204" pitchFamily="18" charset="0"/>
                                </a:rPr>
                              </m:ctrlPr>
                            </m:accPr>
                            <m:e>
                              <m:r>
                                <a:rPr lang="en-GB" i="1">
                                  <a:effectLst/>
                                  <a:latin typeface="Cambria Math"/>
                                  <a:ea typeface="Times New Roman"/>
                                  <a:cs typeface="Times New Roman"/>
                                </a:rPr>
                                <m:t>𝑔</m:t>
                              </m:r>
                            </m:e>
                          </m:acc>
                          <m:r>
                            <a:rPr lang="en-GB" i="1">
                              <a:effectLst/>
                              <a:latin typeface="Cambria Math"/>
                              <a:ea typeface="Times New Roman"/>
                              <a:cs typeface="Times New Roman"/>
                            </a:rPr>
                            <m:t>𝛻</m:t>
                          </m:r>
                          <m:r>
                            <a:rPr lang="en-GB" i="1">
                              <a:effectLst/>
                              <a:latin typeface="Cambria Math"/>
                              <a:ea typeface="Times New Roman"/>
                              <a:cs typeface="Times New Roman"/>
                            </a:rPr>
                            <m:t>𝑧</m:t>
                          </m:r>
                        </m:e>
                      </m:d>
                    </m:oMath>
                  </m:oMathPara>
                </a14:m>
                <a:endParaRPr lang="en-GB" dirty="0"/>
              </a:p>
            </p:txBody>
          </p:sp>
        </mc:Choice>
        <mc:Fallback xmlns="">
          <p:sp>
            <p:nvSpPr>
              <p:cNvPr id="13" name="Rectangle 12"/>
              <p:cNvSpPr>
                <a:spLocks noRot="1" noChangeAspect="1" noMove="1" noResize="1" noEditPoints="1" noAdjustHandles="1" noChangeArrowheads="1" noChangeShapeType="1" noTextEdit="1"/>
              </p:cNvSpPr>
              <p:nvPr/>
            </p:nvSpPr>
            <p:spPr>
              <a:xfrm>
                <a:off x="86556" y="3140968"/>
                <a:ext cx="3045706" cy="704104"/>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438865" y="3297069"/>
                <a:ext cx="1942455"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𝑤</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𝑆</m:t>
                          </m:r>
                        </m:e>
                        <m:sub>
                          <m:r>
                            <a:rPr lang="en-GB" i="1">
                              <a:effectLst/>
                              <a:latin typeface="Cambria Math"/>
                              <a:ea typeface="Times New Roman"/>
                              <a:cs typeface="Times New Roman"/>
                            </a:rPr>
                            <m:t>𝑔</m:t>
                          </m:r>
                        </m:sub>
                      </m:sSub>
                      <m:r>
                        <a:rPr lang="en-GB" i="1">
                          <a:effectLst/>
                          <a:latin typeface="Cambria Math"/>
                          <a:ea typeface="Times New Roman"/>
                          <a:cs typeface="Times New Roman"/>
                        </a:rPr>
                        <m:t>=1</m:t>
                      </m:r>
                    </m:oMath>
                  </m:oMathPara>
                </a14:m>
                <a:endParaRPr lang="en-GB" dirty="0"/>
              </a:p>
            </p:txBody>
          </p:sp>
        </mc:Choice>
        <mc:Fallback xmlns="">
          <p:sp>
            <p:nvSpPr>
              <p:cNvPr id="14" name="Rectangle 13"/>
              <p:cNvSpPr>
                <a:spLocks noRot="1" noChangeAspect="1" noMove="1" noResize="1" noEditPoints="1" noAdjustHandles="1" noChangeArrowheads="1" noChangeShapeType="1" noTextEdit="1"/>
              </p:cNvSpPr>
              <p:nvPr/>
            </p:nvSpPr>
            <p:spPr>
              <a:xfrm>
                <a:off x="3438865" y="3297069"/>
                <a:ext cx="1942455" cy="391902"/>
              </a:xfrm>
              <a:prstGeom prst="rect">
                <a:avLst/>
              </a:prstGeom>
              <a:blipFill rotWithShape="1">
                <a:blip r:embed="rId7"/>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495676" y="3299711"/>
                <a:ext cx="1783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𝑤</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𝑐𝑜𝑤</m:t>
                          </m:r>
                        </m:sub>
                      </m:sSub>
                    </m:oMath>
                  </m:oMathPara>
                </a14:m>
                <a:endParaRPr lang="en-GB" dirty="0"/>
              </a:p>
            </p:txBody>
          </p:sp>
        </mc:Choice>
        <mc:Fallback xmlns="">
          <p:sp>
            <p:nvSpPr>
              <p:cNvPr id="15" name="Rectangle 14"/>
              <p:cNvSpPr>
                <a:spLocks noRot="1" noChangeAspect="1" noMove="1" noResize="1" noEditPoints="1" noAdjustHandles="1" noChangeArrowheads="1" noChangeShapeType="1" noTextEdit="1"/>
              </p:cNvSpPr>
              <p:nvPr/>
            </p:nvSpPr>
            <p:spPr>
              <a:xfrm>
                <a:off x="5495676" y="3299711"/>
                <a:ext cx="1783885" cy="369332"/>
              </a:xfrm>
              <a:prstGeom prst="rect">
                <a:avLst/>
              </a:prstGeom>
              <a:blipFill rotWithShape="1">
                <a:blip r:embed="rId8"/>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260270" y="3280842"/>
                <a:ext cx="1727396"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𝑔</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𝑜</m:t>
                          </m:r>
                        </m:sub>
                      </m:sSub>
                      <m:r>
                        <a:rPr lang="en-GB" i="1">
                          <a:effectLst/>
                          <a:latin typeface="Cambria Math"/>
                          <a:ea typeface="Times New Roman"/>
                          <a:cs typeface="Times New Roman"/>
                        </a:rPr>
                        <m:t>=</m:t>
                      </m:r>
                      <m:sSub>
                        <m:sSubPr>
                          <m:ctrlPr>
                            <a:rPr lang="en-GB" i="1">
                              <a:effectLst/>
                              <a:latin typeface="Cambria Math" panose="02040503050406030204" pitchFamily="18" charset="0"/>
                            </a:rPr>
                          </m:ctrlPr>
                        </m:sSubPr>
                        <m:e>
                          <m:r>
                            <a:rPr lang="en-GB" i="1">
                              <a:effectLst/>
                              <a:latin typeface="Cambria Math"/>
                              <a:ea typeface="Times New Roman"/>
                              <a:cs typeface="Times New Roman"/>
                            </a:rPr>
                            <m:t>𝑝</m:t>
                          </m:r>
                        </m:e>
                        <m:sub>
                          <m:r>
                            <a:rPr lang="en-GB" i="1">
                              <a:effectLst/>
                              <a:latin typeface="Cambria Math"/>
                              <a:ea typeface="Times New Roman"/>
                              <a:cs typeface="Times New Roman"/>
                            </a:rPr>
                            <m:t>𝑐𝑔𝑜</m:t>
                          </m:r>
                        </m:sub>
                      </m:sSub>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7260270" y="3280842"/>
                <a:ext cx="1727396" cy="391902"/>
              </a:xfrm>
              <a:prstGeom prst="rect">
                <a:avLst/>
              </a:prstGeom>
              <a:blipFill rotWithShape="1">
                <a:blip r:embed="rId9"/>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8991" y="3861048"/>
                <a:ext cx="3614374" cy="541110"/>
              </a:xfrm>
              <a:prstGeom prst="rect">
                <a:avLst/>
              </a:prstGeom>
              <a:noFill/>
            </p:spPr>
            <p:txBody>
              <a:bodyPr wrap="square" rtlCol="0">
                <a:spAutoFit/>
              </a:bodyPr>
              <a:lstStyle/>
              <a:p>
                <a:pPr algn="just">
                  <a:lnSpc>
                    <a:spcPct val="150000"/>
                  </a:lnSpc>
                  <a:spcAft>
                    <a:spcPts val="1000"/>
                  </a:spcAft>
                </a:pPr>
                <a:r>
                  <a:rPr lang="en-GB" dirty="0">
                    <a:latin typeface="Calibri"/>
                    <a:ea typeface="Times New Roman"/>
                    <a:cs typeface="Times New Roman"/>
                  </a:rPr>
                  <a:t> </a:t>
                </a:r>
                <a14:m>
                  <m:oMath xmlns:m="http://schemas.openxmlformats.org/officeDocument/2006/math">
                    <m:sSub>
                      <m:sSubPr>
                        <m:ctrlPr>
                          <a:rPr lang="en-GB" i="1" smtClean="0">
                            <a:effectLst/>
                            <a:latin typeface="Cambria Math" panose="02040503050406030204" pitchFamily="18" charset="0"/>
                            <a:ea typeface="Times New Roman"/>
                            <a:cs typeface="Times New Roman"/>
                          </a:rPr>
                        </m:ctrlPr>
                      </m:sSubPr>
                      <m:e>
                        <m:r>
                          <a:rPr lang="en-GB" i="1">
                            <a:effectLst/>
                            <a:latin typeface="Cambria Math"/>
                            <a:ea typeface="Times New Roman"/>
                            <a:cs typeface="Times New Roman"/>
                          </a:rPr>
                          <m:t>𝑢</m:t>
                        </m:r>
                      </m:e>
                      <m:sub>
                        <m:r>
                          <a:rPr lang="en-GB" i="1">
                            <a:effectLst/>
                            <a:latin typeface="Cambria Math"/>
                            <a:ea typeface="Times New Roman"/>
                            <a:cs typeface="Times New Roman"/>
                          </a:rPr>
                          <m:t>𝛾</m:t>
                        </m:r>
                      </m:sub>
                    </m:sSub>
                    <m:r>
                      <a:rPr lang="en-GB" b="0" i="0" smtClean="0">
                        <a:effectLst/>
                        <a:latin typeface="Cambria Math"/>
                        <a:ea typeface="Times New Roman"/>
                        <a:cs typeface="Times New Roman"/>
                      </a:rPr>
                      <m:t>=</m:t>
                    </m:r>
                  </m:oMath>
                </a14:m>
                <a:r>
                  <a:rPr lang="en-GB" dirty="0">
                    <a:effectLst/>
                    <a:latin typeface="Calibri"/>
                    <a:ea typeface="Times New Roman"/>
                    <a:cs typeface="Times New Roman"/>
                  </a:rPr>
                  <a:t>Darcy velocity of each phase,</a:t>
                </a:r>
              </a:p>
            </p:txBody>
          </p:sp>
        </mc:Choice>
        <mc:Fallback xmlns="">
          <p:sp>
            <p:nvSpPr>
              <p:cNvPr id="17" name="TextBox 16"/>
              <p:cNvSpPr txBox="1">
                <a:spLocks noRot="1" noChangeAspect="1" noMove="1" noResize="1" noEditPoints="1" noAdjustHandles="1" noChangeArrowheads="1" noChangeShapeType="1" noTextEdit="1"/>
              </p:cNvSpPr>
              <p:nvPr/>
            </p:nvSpPr>
            <p:spPr>
              <a:xfrm>
                <a:off x="78991" y="3861048"/>
                <a:ext cx="3614374" cy="541110"/>
              </a:xfrm>
              <a:prstGeom prst="rect">
                <a:avLst/>
              </a:prstGeom>
              <a:blipFill rotWithShape="1">
                <a:blip r:embed="rId10"/>
                <a:stretch>
                  <a:fillRect b="-67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813359" y="3953601"/>
                <a:ext cx="5330641" cy="646331"/>
              </a:xfrm>
              <a:prstGeom prst="rect">
                <a:avLst/>
              </a:prstGeom>
            </p:spPr>
            <p:txBody>
              <a:bodyPr wrap="square">
                <a:spAutoFit/>
              </a:bodyPr>
              <a:lstStyle/>
              <a:p>
                <a14:m>
                  <m:oMath xmlns:m="http://schemas.openxmlformats.org/officeDocument/2006/math">
                    <m:r>
                      <a:rPr lang="en-GB" i="1">
                        <a:effectLst/>
                        <a:latin typeface="Cambria Math"/>
                        <a:ea typeface="Times New Roman"/>
                        <a:cs typeface="Times New Roman"/>
                      </a:rPr>
                      <m:t>𝛾</m:t>
                    </m:r>
                    <m:r>
                      <a:rPr lang="en-GB" i="1">
                        <a:effectLst/>
                        <a:latin typeface="Cambria Math"/>
                        <a:ea typeface="Times New Roman"/>
                        <a:cs typeface="Times New Roman"/>
                      </a:rPr>
                      <m:t> </m:t>
                    </m:r>
                    <m:r>
                      <a:rPr lang="en-GB" i="1">
                        <a:effectLst/>
                        <a:latin typeface="Cambria Math"/>
                        <a:ea typeface="Times New Roman"/>
                        <a:cs typeface="Times New Roman"/>
                      </a:rPr>
                      <m:t>𝜖</m:t>
                    </m:r>
                    <m:r>
                      <a:rPr lang="en-GB" i="1">
                        <a:effectLst/>
                        <a:latin typeface="Cambria Math"/>
                        <a:ea typeface="Times New Roman"/>
                        <a:cs typeface="Times New Roman"/>
                      </a:rPr>
                      <m:t> </m:t>
                    </m:r>
                    <m:d>
                      <m:dPr>
                        <m:begChr m:val="{"/>
                        <m:endChr m:val="}"/>
                        <m:ctrlPr>
                          <a:rPr lang="en-GB" i="1">
                            <a:effectLst/>
                            <a:latin typeface="Cambria Math" panose="02040503050406030204" pitchFamily="18" charset="0"/>
                          </a:rPr>
                        </m:ctrlPr>
                      </m:dPr>
                      <m:e>
                        <m:r>
                          <a:rPr lang="en-GB" i="1">
                            <a:effectLst/>
                            <a:latin typeface="Cambria Math"/>
                            <a:ea typeface="Times New Roman"/>
                            <a:cs typeface="Times New Roman"/>
                          </a:rPr>
                          <m:t>𝑜</m:t>
                        </m:r>
                        <m:r>
                          <a:rPr lang="en-GB" i="1">
                            <a:effectLst/>
                            <a:latin typeface="Cambria Math"/>
                            <a:ea typeface="Times New Roman"/>
                            <a:cs typeface="Times New Roman"/>
                          </a:rPr>
                          <m:t>,</m:t>
                        </m:r>
                        <m:r>
                          <a:rPr lang="en-GB" i="1">
                            <a:effectLst/>
                            <a:latin typeface="Cambria Math"/>
                            <a:ea typeface="Times New Roman"/>
                            <a:cs typeface="Times New Roman"/>
                          </a:rPr>
                          <m:t>𝑤</m:t>
                        </m:r>
                        <m:r>
                          <a:rPr lang="en-GB" i="1">
                            <a:effectLst/>
                            <a:latin typeface="Cambria Math"/>
                            <a:ea typeface="Times New Roman"/>
                            <a:cs typeface="Times New Roman"/>
                          </a:rPr>
                          <m:t>,</m:t>
                        </m:r>
                        <m:r>
                          <a:rPr lang="en-GB" i="1">
                            <a:effectLst/>
                            <a:latin typeface="Cambria Math"/>
                            <a:ea typeface="Times New Roman"/>
                            <a:cs typeface="Times New Roman"/>
                          </a:rPr>
                          <m:t>𝑔</m:t>
                        </m:r>
                      </m:e>
                    </m:d>
                  </m:oMath>
                </a14:m>
                <a:r>
                  <a:rPr lang="en-GB" dirty="0">
                    <a:effectLst/>
                    <a:latin typeface="Calibri"/>
                    <a:ea typeface="Times New Roman"/>
                    <a:cs typeface="Times New Roman"/>
                  </a:rPr>
                  <a:t> indicates the quantities relating to oil, water and gas respectively</a:t>
                </a:r>
                <a:endParaRPr lang="en-GB" dirty="0"/>
              </a:p>
            </p:txBody>
          </p:sp>
        </mc:Choice>
        <mc:Fallback xmlns="">
          <p:sp>
            <p:nvSpPr>
              <p:cNvPr id="18" name="Rectangle 17"/>
              <p:cNvSpPr>
                <a:spLocks noRot="1" noChangeAspect="1" noMove="1" noResize="1" noEditPoints="1" noAdjustHandles="1" noChangeArrowheads="1" noChangeShapeType="1" noTextEdit="1"/>
              </p:cNvSpPr>
              <p:nvPr/>
            </p:nvSpPr>
            <p:spPr>
              <a:xfrm>
                <a:off x="3813359" y="3953601"/>
                <a:ext cx="5330641" cy="646331"/>
              </a:xfrm>
              <a:prstGeom prst="rect">
                <a:avLst/>
              </a:prstGeom>
              <a:blipFill rotWithShape="1">
                <a:blip r:embed="rId11"/>
                <a:stretch>
                  <a:fillRect l="-1030" t="-4717" b="-14151"/>
                </a:stretch>
              </a:blipFill>
            </p:spPr>
            <p:txBody>
              <a:bodyPr/>
              <a:lstStyle/>
              <a:p>
                <a:r>
                  <a:rPr lang="en-GB">
                    <a:noFill/>
                  </a:rPr>
                  <a:t> </a:t>
                </a:r>
              </a:p>
            </p:txBody>
          </p:sp>
        </mc:Fallback>
      </mc:AlternateContent>
      <p:sp>
        <p:nvSpPr>
          <p:cNvPr id="20" name="Oval 19"/>
          <p:cNvSpPr/>
          <p:nvPr/>
        </p:nvSpPr>
        <p:spPr>
          <a:xfrm>
            <a:off x="1355216" y="3299711"/>
            <a:ext cx="144016" cy="3730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3969439" y="2431277"/>
            <a:ext cx="144016" cy="5040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9" name="Rectangle 18"/>
              <p:cNvSpPr/>
              <p:nvPr/>
            </p:nvSpPr>
            <p:spPr>
              <a:xfrm>
                <a:off x="249611" y="4404013"/>
                <a:ext cx="1687898" cy="391839"/>
              </a:xfrm>
              <a:prstGeom prst="rect">
                <a:avLst/>
              </a:prstGeom>
            </p:spPr>
            <p:txBody>
              <a:bodyPr wrap="none">
                <a:spAutoFit/>
              </a:bodyPr>
              <a:lstStyle/>
              <a:p>
                <a14:m>
                  <m:oMath xmlns:m="http://schemas.openxmlformats.org/officeDocument/2006/math">
                    <m:sSub>
                      <m:sSubPr>
                        <m:ctrlPr>
                          <a:rPr lang="en-GB" i="1">
                            <a:solidFill>
                              <a:srgbClr val="000000"/>
                            </a:solidFill>
                            <a:latin typeface="Cambria Math" panose="02040503050406030204" pitchFamily="18" charset="0"/>
                          </a:rPr>
                        </m:ctrlPr>
                      </m:sSubPr>
                      <m:e>
                        <m:r>
                          <a:rPr lang="en-GB" i="1">
                            <a:solidFill>
                              <a:srgbClr val="000000"/>
                            </a:solidFill>
                            <a:effectLst/>
                            <a:latin typeface="Cambria Math"/>
                            <a:ea typeface="Times New Roman"/>
                            <a:cs typeface="Times New Roman"/>
                          </a:rPr>
                          <m:t>𝑑</m:t>
                        </m:r>
                      </m:e>
                      <m:sub>
                        <m:r>
                          <a:rPr lang="en-GB" i="1">
                            <a:solidFill>
                              <a:srgbClr val="000000"/>
                            </a:solidFill>
                            <a:effectLst/>
                            <a:latin typeface="Cambria Math"/>
                            <a:ea typeface="Times New Roman"/>
                            <a:cs typeface="Times New Roman"/>
                          </a:rPr>
                          <m:t>𝑜𝑏𝑠</m:t>
                        </m:r>
                      </m:sub>
                    </m:sSub>
                    <m:r>
                      <a:rPr lang="en-GB" i="1">
                        <a:solidFill>
                          <a:srgbClr val="000000"/>
                        </a:solidFill>
                        <a:latin typeface="Cambria Math"/>
                        <a:ea typeface="Times New Roman"/>
                        <a:cs typeface="Times New Roman"/>
                      </a:rPr>
                      <m:t>=</m:t>
                    </m:r>
                    <m:r>
                      <a:rPr lang="en-GB" i="1">
                        <a:solidFill>
                          <a:srgbClr val="000000"/>
                        </a:solidFill>
                        <a:latin typeface="Cambria Math"/>
                        <a:ea typeface="Times New Roman"/>
                        <a:cs typeface="Times New Roman"/>
                      </a:rPr>
                      <m:t>𝐺𝑚</m:t>
                    </m:r>
                  </m:oMath>
                </a14:m>
                <a:r>
                  <a:rPr lang="en-GB" dirty="0"/>
                  <a:t>=</a:t>
                </a:r>
                <a:r>
                  <a:rPr lang="en-GB" dirty="0">
                    <a:ea typeface="Times New Roman"/>
                    <a:cs typeface="Times New Roman"/>
                  </a:rPr>
                  <a:t> </a:t>
                </a:r>
                <a14:m>
                  <m:oMath xmlns:m="http://schemas.openxmlformats.org/officeDocument/2006/math">
                    <m:sSub>
                      <m:sSubPr>
                        <m:ctrlPr>
                          <a:rPr lang="en-GB" i="1" smtClean="0">
                            <a:latin typeface="Cambria Math" panose="02040503050406030204" pitchFamily="18" charset="0"/>
                          </a:rPr>
                        </m:ctrlPr>
                      </m:sSubPr>
                      <m:e>
                        <m:r>
                          <a:rPr lang="en-GB" i="1">
                            <a:latin typeface="Cambria Math"/>
                            <a:ea typeface="Times New Roman"/>
                            <a:cs typeface="Times New Roman"/>
                          </a:rPr>
                          <m:t>𝑞</m:t>
                        </m:r>
                      </m:e>
                      <m:sub>
                        <m:r>
                          <a:rPr lang="en-GB" b="1" i="1">
                            <a:latin typeface="Cambria Math"/>
                            <a:ea typeface="Times New Roman"/>
                            <a:cs typeface="Times New Roman"/>
                          </a:rPr>
                          <m:t>𝜸</m:t>
                        </m:r>
                      </m:sub>
                    </m:sSub>
                  </m:oMath>
                </a14:m>
                <a:endParaRPr lang="en-GB" dirty="0"/>
              </a:p>
            </p:txBody>
          </p:sp>
        </mc:Choice>
        <mc:Fallback xmlns="">
          <p:sp>
            <p:nvSpPr>
              <p:cNvPr id="19" name="Rectangle 18"/>
              <p:cNvSpPr>
                <a:spLocks noRot="1" noChangeAspect="1" noMove="1" noResize="1" noEditPoints="1" noAdjustHandles="1" noChangeArrowheads="1" noChangeShapeType="1" noTextEdit="1"/>
              </p:cNvSpPr>
              <p:nvPr/>
            </p:nvSpPr>
            <p:spPr>
              <a:xfrm>
                <a:off x="249611" y="4404013"/>
                <a:ext cx="1687898" cy="391839"/>
              </a:xfrm>
              <a:prstGeom prst="rect">
                <a:avLst/>
              </a:prstGeom>
              <a:blipFill rotWithShape="1">
                <a:blip r:embed="rId12"/>
                <a:stretch>
                  <a:fillRect t="-7692" b="-1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0" y="4800018"/>
                <a:ext cx="8820472" cy="1905843"/>
              </a:xfrm>
              <a:prstGeom prst="rect">
                <a:avLst/>
              </a:prstGeom>
            </p:spPr>
            <p:txBody>
              <a:bodyPr wrap="square">
                <a:spAutoFit/>
              </a:bodyPr>
              <a:lstStyle/>
              <a:p>
                <a:pPr algn="just">
                  <a:lnSpc>
                    <a:spcPct val="150000"/>
                  </a:lnSpc>
                  <a:spcAft>
                    <a:spcPts val="1000"/>
                  </a:spcAft>
                </a:pPr>
                <a14:m>
                  <m:oMath xmlns:m="http://schemas.openxmlformats.org/officeDocument/2006/math">
                    <m:r>
                      <a:rPr lang="en-GB" sz="1400" i="1" smtClean="0">
                        <a:effectLst/>
                        <a:latin typeface="Cambria Math"/>
                        <a:ea typeface="Times New Roman"/>
                        <a:cs typeface="Times New Roman"/>
                      </a:rPr>
                      <m:t> </m:t>
                    </m:r>
                    <m:r>
                      <a:rPr lang="en-GB" sz="1400" b="1" i="1" smtClean="0">
                        <a:effectLst/>
                        <a:latin typeface="Cambria Math"/>
                        <a:ea typeface="Times New Roman"/>
                        <a:cs typeface="Times New Roman"/>
                      </a:rPr>
                      <m:t>𝝋</m:t>
                    </m:r>
                    <m:r>
                      <a:rPr lang="en-GB" sz="1400" b="1" i="0" smtClean="0">
                        <a:effectLst/>
                        <a:latin typeface="Cambria Math"/>
                        <a:ea typeface="Times New Roman"/>
                        <a:cs typeface="Times New Roman"/>
                      </a:rPr>
                      <m:t>=</m:t>
                    </m:r>
                  </m:oMath>
                </a14:m>
                <a:r>
                  <a:rPr lang="en-GB" sz="1400" b="1" dirty="0">
                    <a:effectLst/>
                    <a:latin typeface="Times New Roman" panose="02020603050405020304" pitchFamily="18" charset="0"/>
                    <a:ea typeface="Times New Roman"/>
                    <a:cs typeface="Times New Roman" panose="02020603050405020304" pitchFamily="18" charset="0"/>
                  </a:rPr>
                  <a:t>effective porosity,</a:t>
                </a:r>
                <a14:m>
                  <m:oMath xmlns:m="http://schemas.openxmlformats.org/officeDocument/2006/math">
                    <m:r>
                      <a:rPr lang="en-GB" sz="1400" b="1" i="1">
                        <a:effectLst/>
                        <a:latin typeface="Cambria Math"/>
                        <a:ea typeface="Times New Roman"/>
                        <a:cs typeface="Times New Roman"/>
                      </a:rPr>
                      <m:t> </m:t>
                    </m:r>
                    <m:sSub>
                      <m:sSubPr>
                        <m:ctrlPr>
                          <a:rPr lang="en-GB" sz="1400" b="1" i="1">
                            <a:effectLst/>
                            <a:latin typeface="Cambria Math" panose="02040503050406030204" pitchFamily="18" charset="0"/>
                            <a:ea typeface="Times New Roman"/>
                            <a:cs typeface="Times New Roman"/>
                          </a:rPr>
                        </m:ctrlPr>
                      </m:sSubPr>
                      <m:e>
                        <m:eqArr>
                          <m:eqArrPr>
                            <m:ctrlPr>
                              <a:rPr lang="en-GB" sz="1400" b="1" i="1" smtClean="0">
                                <a:effectLst/>
                                <a:latin typeface="Cambria Math" panose="02040503050406030204" pitchFamily="18" charset="0"/>
                                <a:ea typeface="Times New Roman"/>
                                <a:cs typeface="Times New Roman"/>
                              </a:rPr>
                            </m:ctrlPr>
                          </m:eqArrPr>
                          <m:e>
                            <m:r>
                              <a:rPr lang="en-GB" sz="1400" b="1" i="1" smtClean="0">
                                <a:effectLst/>
                                <a:latin typeface="Cambria Math"/>
                                <a:ea typeface="Times New Roman"/>
                                <a:cs typeface="Times New Roman"/>
                              </a:rPr>
                              <m:t> </m:t>
                            </m:r>
                          </m:e>
                          <m:e>
                            <m:r>
                              <a:rPr lang="en-GB" sz="1400" b="1" i="1">
                                <a:effectLst/>
                                <a:latin typeface="Cambria Math"/>
                                <a:ea typeface="Times New Roman"/>
                                <a:cs typeface="Times New Roman"/>
                              </a:rPr>
                              <m:t>𝑺</m:t>
                            </m:r>
                          </m:e>
                        </m:eqAr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and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=phase saturation and phase pressure,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𝒌</m:t>
                        </m:r>
                      </m:e>
                      <m:sub>
                        <m:r>
                          <a:rPr lang="en-GB" sz="1400" b="1" i="1">
                            <a:effectLst/>
                            <a:latin typeface="Cambria Math"/>
                            <a:ea typeface="Times New Roman"/>
                            <a:cs typeface="Times New Roman"/>
                          </a:rPr>
                          <m:t>𝒓</m:t>
                        </m:r>
                        <m:r>
                          <a:rPr lang="en-GB" sz="1400" b="1" i="1">
                            <a:effectLst/>
                            <a:latin typeface="Cambria Math"/>
                            <a:ea typeface="Times New Roman"/>
                            <a:cs typeface="Times New Roman"/>
                          </a:rPr>
                          <m:t>𝜸</m:t>
                        </m:r>
                      </m:sub>
                    </m:sSub>
                    <m:r>
                      <a:rPr lang="en-GB" sz="1400" b="1" i="0" smtClean="0">
                        <a:effectLst/>
                        <a:latin typeface="Cambria Math"/>
                        <a:ea typeface="Times New Roman"/>
                        <a:cs typeface="Times New Roman"/>
                      </a:rPr>
                      <m:t>=</m:t>
                    </m:r>
                  </m:oMath>
                </a14:m>
                <a:r>
                  <a:rPr lang="en-GB" sz="1400" b="1" dirty="0">
                    <a:effectLst/>
                    <a:latin typeface="Times New Roman" panose="02020603050405020304" pitchFamily="18" charset="0"/>
                    <a:ea typeface="Times New Roman"/>
                    <a:cs typeface="Times New Roman" panose="02020603050405020304" pitchFamily="18" charset="0"/>
                  </a:rPr>
                  <a:t>relative </a:t>
                </a:r>
                <a:r>
                  <a:rPr lang="en-GB" sz="1400" b="1" dirty="0" err="1">
                    <a:effectLst/>
                    <a:latin typeface="Times New Roman" panose="02020603050405020304" pitchFamily="18" charset="0"/>
                    <a:ea typeface="Times New Roman"/>
                    <a:cs typeface="Times New Roman" panose="02020603050405020304" pitchFamily="18" charset="0"/>
                  </a:rPr>
                  <a:t>permeabilit</a:t>
                </a:r>
                <a:r>
                  <a:rPr lang="en-GB" sz="1400" b="1" dirty="0">
                    <a:effectLst/>
                    <a:latin typeface="Times New Roman" panose="02020603050405020304" pitchFamily="18" charset="0"/>
                    <a:ea typeface="Times New Roman"/>
                    <a:cs typeface="Times New Roman" panose="02020603050405020304" pitchFamily="18" charset="0"/>
                  </a:rPr>
                  <a:t>y. </a:t>
                </a:r>
                <a14:m>
                  <m:oMath xmlns:m="http://schemas.openxmlformats.org/officeDocument/2006/math">
                    <m:r>
                      <a:rPr lang="en-GB" sz="1400" b="1" i="1">
                        <a:effectLst/>
                        <a:latin typeface="Cambria Math"/>
                        <a:ea typeface="Times New Roman"/>
                        <a:cs typeface="Times New Roman"/>
                      </a:rPr>
                      <m:t> </m:t>
                    </m:r>
                    <m:r>
                      <a:rPr lang="en-GB" sz="1400" b="1" i="1">
                        <a:effectLst/>
                        <a:latin typeface="Cambria Math"/>
                        <a:ea typeface="Times New Roman"/>
                        <a:cs typeface="Times New Roman"/>
                      </a:rPr>
                      <m:t>𝑲</m:t>
                    </m:r>
                  </m:oMath>
                </a14:m>
                <a:r>
                  <a:rPr lang="en-GB" sz="1400" b="1" dirty="0">
                    <a:effectLst/>
                    <a:latin typeface="Times New Roman" panose="02020603050405020304" pitchFamily="18" charset="0"/>
                    <a:ea typeface="Times New Roman"/>
                    <a:cs typeface="Times New Roman" panose="02020603050405020304" pitchFamily="18" charset="0"/>
                  </a:rPr>
                  <a:t> =absolute permeability,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𝒌</m:t>
                        </m:r>
                      </m:e>
                      <m:sub>
                        <m:r>
                          <a:rPr lang="en-GB" sz="1400" b="1" i="1">
                            <a:effectLst/>
                            <a:latin typeface="Cambria Math"/>
                            <a:ea typeface="Times New Roman"/>
                            <a:cs typeface="Times New Roman"/>
                          </a:rPr>
                          <m:t>𝒓</m:t>
                        </m:r>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=phase relative permeability,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𝝆</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=phase density,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𝝁</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phase viscosity,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𝑩</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=phase formation volume factor.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𝒒</m:t>
                        </m:r>
                      </m:e>
                      <m:sub>
                        <m:r>
                          <a:rPr lang="en-GB" sz="1400" b="1" i="1">
                            <a:effectLst/>
                            <a:latin typeface="Cambria Math"/>
                            <a:ea typeface="Times New Roman"/>
                            <a:cs typeface="Times New Roman"/>
                          </a:rPr>
                          <m:t>𝜸</m:t>
                        </m:r>
                      </m:sub>
                    </m:sSub>
                  </m:oMath>
                </a14:m>
                <a:r>
                  <a:rPr lang="en-GB" sz="1400" b="1" dirty="0">
                    <a:effectLst/>
                    <a:latin typeface="Times New Roman" panose="02020603050405020304" pitchFamily="18" charset="0"/>
                    <a:ea typeface="Times New Roman"/>
                    <a:cs typeface="Times New Roman" panose="02020603050405020304" pitchFamily="18" charset="0"/>
                  </a:rPr>
                  <a:t> =source and sink terms representing the phase production and injection.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𝑹</m:t>
                        </m:r>
                      </m:e>
                      <m:sub>
                        <m:r>
                          <a:rPr lang="en-GB" sz="1400" b="1" i="1">
                            <a:effectLst/>
                            <a:latin typeface="Cambria Math"/>
                            <a:ea typeface="Times New Roman"/>
                            <a:cs typeface="Times New Roman"/>
                          </a:rPr>
                          <m:t>𝒔𝒐</m:t>
                        </m:r>
                      </m:sub>
                    </m:sSub>
                  </m:oMath>
                </a14:m>
                <a:r>
                  <a:rPr lang="en-GB" sz="1400" b="1" dirty="0">
                    <a:effectLst/>
                    <a:latin typeface="Times New Roman" panose="02020603050405020304" pitchFamily="18" charset="0"/>
                    <a:ea typeface="Times New Roman"/>
                    <a:cs typeface="Times New Roman" panose="02020603050405020304" pitchFamily="18" charset="0"/>
                  </a:rPr>
                  <a:t> =solution gas-oil ratio,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𝒄𝒐𝒘</m:t>
                        </m:r>
                      </m:sub>
                    </m:sSub>
                  </m:oMath>
                </a14:m>
                <a:r>
                  <a:rPr lang="en-GB" sz="1400" b="1" dirty="0">
                    <a:effectLst/>
                    <a:latin typeface="Times New Roman" panose="02020603050405020304" pitchFamily="18" charset="0"/>
                    <a:ea typeface="Times New Roman"/>
                    <a:cs typeface="Times New Roman" panose="02020603050405020304" pitchFamily="18" charset="0"/>
                  </a:rPr>
                  <a:t> =oil-water capillary pressure ,</a:t>
                </a:r>
                <a14:m>
                  <m:oMath xmlns:m="http://schemas.openxmlformats.org/officeDocument/2006/math">
                    <m:sSub>
                      <m:sSubPr>
                        <m:ctrlPr>
                          <a:rPr lang="en-GB" sz="1400" b="1" i="1">
                            <a:effectLst/>
                            <a:latin typeface="Cambria Math" panose="02040503050406030204" pitchFamily="18" charset="0"/>
                            <a:ea typeface="Times New Roman"/>
                            <a:cs typeface="Times New Roman"/>
                          </a:rPr>
                        </m:ctrlPr>
                      </m:sSubPr>
                      <m:e>
                        <m:r>
                          <a:rPr lang="en-GB" sz="1400" b="1" i="1">
                            <a:effectLst/>
                            <a:latin typeface="Cambria Math"/>
                            <a:ea typeface="Times New Roman"/>
                            <a:cs typeface="Times New Roman"/>
                          </a:rPr>
                          <m:t>𝒑</m:t>
                        </m:r>
                      </m:e>
                      <m:sub>
                        <m:r>
                          <a:rPr lang="en-GB" sz="1400" b="1" i="1">
                            <a:effectLst/>
                            <a:latin typeface="Cambria Math"/>
                            <a:ea typeface="Times New Roman"/>
                            <a:cs typeface="Times New Roman"/>
                          </a:rPr>
                          <m:t>𝒄𝒈𝒐</m:t>
                        </m:r>
                      </m:sub>
                    </m:sSub>
                  </m:oMath>
                </a14:m>
                <a:r>
                  <a:rPr lang="en-GB" sz="1400" b="1" dirty="0">
                    <a:effectLst/>
                    <a:latin typeface="Times New Roman" panose="02020603050405020304" pitchFamily="18" charset="0"/>
                    <a:ea typeface="Times New Roman"/>
                    <a:cs typeface="Times New Roman" panose="02020603050405020304" pitchFamily="18" charset="0"/>
                  </a:rPr>
                  <a:t> = gas-oil capillary pressure.</a:t>
                </a:r>
                <a14:m>
                  <m:oMath xmlns:m="http://schemas.openxmlformats.org/officeDocument/2006/math">
                    <m:r>
                      <a:rPr lang="en-GB" sz="1400" b="1" i="1">
                        <a:effectLst/>
                        <a:latin typeface="Cambria Math"/>
                        <a:ea typeface="Times New Roman"/>
                        <a:cs typeface="Times New Roman"/>
                      </a:rPr>
                      <m:t> </m:t>
                    </m:r>
                    <m:r>
                      <a:rPr lang="en-GB" sz="1400" b="1" i="1">
                        <a:effectLst/>
                        <a:latin typeface="Cambria Math"/>
                        <a:ea typeface="Times New Roman"/>
                        <a:cs typeface="Times New Roman"/>
                      </a:rPr>
                      <m:t>𝒛</m:t>
                    </m:r>
                  </m:oMath>
                </a14:m>
                <a:r>
                  <a:rPr lang="en-GB" sz="1400" b="1" dirty="0">
                    <a:effectLst/>
                    <a:latin typeface="Times New Roman" panose="02020603050405020304" pitchFamily="18" charset="0"/>
                    <a:ea typeface="Times New Roman"/>
                    <a:cs typeface="Times New Roman" panose="02020603050405020304" pitchFamily="18" charset="0"/>
                  </a:rPr>
                  <a:t> =vertical coordinate (height) and </a:t>
                </a:r>
                <a14:m>
                  <m:oMath xmlns:m="http://schemas.openxmlformats.org/officeDocument/2006/math">
                    <m:acc>
                      <m:accPr>
                        <m:chr m:val="̂"/>
                        <m:ctrlPr>
                          <a:rPr lang="en-GB" sz="1400" b="1" i="1">
                            <a:effectLst/>
                            <a:latin typeface="Cambria Math" panose="02040503050406030204" pitchFamily="18" charset="0"/>
                            <a:ea typeface="Times New Roman"/>
                            <a:cs typeface="Times New Roman"/>
                          </a:rPr>
                        </m:ctrlPr>
                      </m:accPr>
                      <m:e>
                        <m:r>
                          <a:rPr lang="en-GB" sz="1400" b="1" i="1">
                            <a:effectLst/>
                            <a:latin typeface="Cambria Math"/>
                            <a:ea typeface="Times New Roman"/>
                            <a:cs typeface="Times New Roman"/>
                          </a:rPr>
                          <m:t>𝒈</m:t>
                        </m:r>
                      </m:e>
                    </m:acc>
                  </m:oMath>
                </a14:m>
                <a:r>
                  <a:rPr lang="en-GB" sz="1400" b="1" dirty="0">
                    <a:effectLst/>
                    <a:latin typeface="Times New Roman" panose="02020603050405020304" pitchFamily="18" charset="0"/>
                    <a:ea typeface="Times New Roman"/>
                    <a:cs typeface="Times New Roman" panose="02020603050405020304" pitchFamily="18" charset="0"/>
                  </a:rPr>
                  <a:t> =magnitude of the gravitational acceleration.</a:t>
                </a:r>
              </a:p>
            </p:txBody>
          </p:sp>
        </mc:Choice>
        <mc:Fallback xmlns="">
          <p:sp>
            <p:nvSpPr>
              <p:cNvPr id="22" name="Rectangle 21"/>
              <p:cNvSpPr>
                <a:spLocks noRot="1" noChangeAspect="1" noMove="1" noResize="1" noEditPoints="1" noAdjustHandles="1" noChangeArrowheads="1" noChangeShapeType="1" noTextEdit="1"/>
              </p:cNvSpPr>
              <p:nvPr/>
            </p:nvSpPr>
            <p:spPr>
              <a:xfrm>
                <a:off x="0" y="4800018"/>
                <a:ext cx="8820472" cy="1905843"/>
              </a:xfrm>
              <a:prstGeom prst="rect">
                <a:avLst/>
              </a:prstGeom>
              <a:blipFill rotWithShape="1">
                <a:blip r:embed="rId13"/>
                <a:stretch>
                  <a:fillRect l="-138" r="-3248"/>
                </a:stretch>
              </a:blipFill>
            </p:spPr>
            <p:txBody>
              <a:bodyPr/>
              <a:lstStyle/>
              <a:p>
                <a:r>
                  <a:rPr lang="en-GB">
                    <a:noFill/>
                  </a:rPr>
                  <a:t> </a:t>
                </a:r>
              </a:p>
            </p:txBody>
          </p:sp>
        </mc:Fallback>
      </mc:AlternateContent>
      <p:sp>
        <p:nvSpPr>
          <p:cNvPr id="3" name="TextBox 2"/>
          <p:cNvSpPr txBox="1"/>
          <p:nvPr/>
        </p:nvSpPr>
        <p:spPr>
          <a:xfrm>
            <a:off x="3930458" y="1641118"/>
            <a:ext cx="638445" cy="369332"/>
          </a:xfrm>
          <a:prstGeom prst="rect">
            <a:avLst/>
          </a:prstGeom>
          <a:noFill/>
        </p:spPr>
        <p:txBody>
          <a:bodyPr wrap="square" rtlCol="0">
            <a:spAutoFit/>
          </a:bodyPr>
          <a:lstStyle/>
          <a:p>
            <a:r>
              <a:rPr lang="en-GB" dirty="0"/>
              <a:t>,</a:t>
            </a:r>
          </a:p>
        </p:txBody>
      </p:sp>
      <p:sp>
        <p:nvSpPr>
          <p:cNvPr id="2" name="Rectangle 1"/>
          <p:cNvSpPr/>
          <p:nvPr/>
        </p:nvSpPr>
        <p:spPr>
          <a:xfrm>
            <a:off x="3755419" y="6391870"/>
            <a:ext cx="4572000" cy="461665"/>
          </a:xfrm>
          <a:prstGeom prst="rect">
            <a:avLst/>
          </a:prstGeom>
        </p:spPr>
        <p:txBody>
          <a:bodyPr>
            <a:spAutoFit/>
          </a:bodyPr>
          <a:lstStyle/>
          <a:p>
            <a:r>
              <a:rPr lang="en-US" sz="1200" dirty="0"/>
              <a:t>Craft, B. C. &amp; Hawkins, M., 1991. </a:t>
            </a:r>
            <a:r>
              <a:rPr lang="en-US" sz="1200" b="1" i="1" dirty="0"/>
              <a:t>Applied Petroleum Reservoir Engineering.</a:t>
            </a:r>
            <a:r>
              <a:rPr lang="en-US" sz="1200" i="1" dirty="0"/>
              <a:t> </a:t>
            </a:r>
            <a:r>
              <a:rPr lang="en-US" sz="1200" dirty="0"/>
              <a:t>.:Prentice Hall.</a:t>
            </a:r>
            <a:endParaRPr lang="en-GB" sz="1200" dirty="0"/>
          </a:p>
        </p:txBody>
      </p:sp>
    </p:spTree>
    <p:extLst>
      <p:ext uri="{BB962C8B-B14F-4D97-AF65-F5344CB8AC3E}">
        <p14:creationId xmlns:p14="http://schemas.microsoft.com/office/powerpoint/2010/main" val="12933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sp>
        <p:nvSpPr>
          <p:cNvPr id="2" name="TextBox 1"/>
          <p:cNvSpPr txBox="1"/>
          <p:nvPr/>
        </p:nvSpPr>
        <p:spPr>
          <a:xfrm>
            <a:off x="381000" y="5550001"/>
            <a:ext cx="867451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(A-E) Permeability for the true model, (F-J) final permeability for the EnKF-2phase FTM model with 4D seismic, and (K-O) final permeability for the 3D LM-2phase FTM model with 4D seismic</a:t>
            </a:r>
            <a:endParaRPr lang="en-GB" sz="1200" b="1" dirty="0">
              <a:latin typeface="Arial" panose="020B0604020202020204" pitchFamily="34" charset="0"/>
              <a:cs typeface="Arial" panose="020B0604020202020204" pitchFamily="34" charset="0"/>
            </a:endParaRPr>
          </a:p>
        </p:txBody>
      </p:sp>
      <p:sp>
        <p:nvSpPr>
          <p:cNvPr id="9" name="TextBox 8"/>
          <p:cNvSpPr txBox="1"/>
          <p:nvPr/>
        </p:nvSpPr>
        <p:spPr>
          <a:xfrm>
            <a:off x="840659" y="973693"/>
            <a:ext cx="8214851" cy="369332"/>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EnKF vs Gradient method (with 4D seismic) </a:t>
            </a:r>
            <a:endParaRPr lang="en-GB" b="1" dirty="0">
              <a:solidFill>
                <a:srgbClr val="FF0000"/>
              </a:solidFill>
              <a:latin typeface="Arial" panose="020B0604020202020204" pitchFamily="34" charset="0"/>
              <a:cs typeface="Arial" panose="020B0604020202020204" pitchFamily="34" charset="0"/>
            </a:endParaRPr>
          </a:p>
        </p:txBody>
      </p:sp>
      <p:sp>
        <p:nvSpPr>
          <p:cNvPr id="12" name="Rectangle 11"/>
          <p:cNvSpPr/>
          <p:nvPr/>
        </p:nvSpPr>
        <p:spPr>
          <a:xfrm>
            <a:off x="-19458" y="1644134"/>
            <a:ext cx="1105716" cy="584775"/>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True model</a:t>
            </a:r>
            <a:endParaRPr lang="en-GB" sz="1600" dirty="0"/>
          </a:p>
        </p:txBody>
      </p:sp>
      <p:sp>
        <p:nvSpPr>
          <p:cNvPr id="13" name="Right Arrow 12"/>
          <p:cNvSpPr/>
          <p:nvPr/>
        </p:nvSpPr>
        <p:spPr>
          <a:xfrm>
            <a:off x="155833" y="2138451"/>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0" y="2910959"/>
            <a:ext cx="1105716" cy="830997"/>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EnKF    (K &amp; FTM4D)</a:t>
            </a:r>
            <a:endParaRPr lang="en-GB" sz="1600" dirty="0"/>
          </a:p>
        </p:txBody>
      </p:sp>
      <p:sp>
        <p:nvSpPr>
          <p:cNvPr id="15" name="Right Arrow 14"/>
          <p:cNvSpPr/>
          <p:nvPr/>
        </p:nvSpPr>
        <p:spPr>
          <a:xfrm>
            <a:off x="175291" y="3697813"/>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9525" y="4273034"/>
            <a:ext cx="952500" cy="830997"/>
          </a:xfrm>
          <a:prstGeom prst="rect">
            <a:avLst/>
          </a:prstGeom>
        </p:spPr>
        <p:txBody>
          <a:bodyPr wrap="square">
            <a:spAutoFit/>
          </a:bodyPr>
          <a:lstStyle/>
          <a:p>
            <a:r>
              <a:rPr lang="en-US" sz="1600" b="1" dirty="0">
                <a:latin typeface="Arial" panose="020B0604020202020204" pitchFamily="34" charset="0"/>
                <a:cs typeface="Arial" panose="020B0604020202020204" pitchFamily="34" charset="0"/>
              </a:rPr>
              <a:t>LM        (K &amp; FTM4D)</a:t>
            </a:r>
            <a:endParaRPr lang="en-GB"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58" y="1531851"/>
            <a:ext cx="7801206" cy="388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a:off x="99091" y="5052833"/>
            <a:ext cx="411418" cy="18091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p:cNvSpPr>
            <a:spLocks noGrp="1"/>
          </p:cNvSpPr>
          <p:nvPr>
            <p:ph type="sldNum" sz="quarter" idx="12"/>
          </p:nvPr>
        </p:nvSpPr>
        <p:spPr/>
        <p:txBody>
          <a:bodyPr/>
          <a:lstStyle/>
          <a:p>
            <a:fld id="{F74E6293-7DA2-4D9E-8605-5715E69AF2C7}" type="slidenum">
              <a:rPr lang="en-GB" smtClean="0"/>
              <a:pPr/>
              <a:t>60</a:t>
            </a:fld>
            <a:endParaRPr lang="en-GB" dirty="0"/>
          </a:p>
        </p:txBody>
      </p:sp>
    </p:spTree>
    <p:extLst>
      <p:ext uri="{BB962C8B-B14F-4D97-AF65-F5344CB8AC3E}">
        <p14:creationId xmlns:p14="http://schemas.microsoft.com/office/powerpoint/2010/main" val="251365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a:t>
            </a:r>
          </a:p>
        </p:txBody>
      </p:sp>
      <p:sp>
        <p:nvSpPr>
          <p:cNvPr id="5" name="Title 8"/>
          <p:cNvSpPr txBox="1">
            <a:spLocks/>
          </p:cNvSpPr>
          <p:nvPr/>
        </p:nvSpPr>
        <p:spPr bwMode="auto">
          <a:xfrm>
            <a:off x="84803" y="873842"/>
            <a:ext cx="8974393" cy="423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159" y="873842"/>
            <a:ext cx="2809221" cy="276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3"/>
          <a:stretch>
            <a:fillRect/>
          </a:stretch>
        </p:blipFill>
        <p:spPr>
          <a:xfrm>
            <a:off x="84803" y="914400"/>
            <a:ext cx="3163356" cy="3038475"/>
          </a:xfrm>
          <a:prstGeom prst="rect">
            <a:avLst/>
          </a:prstGeom>
        </p:spPr>
      </p:pic>
      <p:pic>
        <p:nvPicPr>
          <p:cNvPr id="9" name="Picture 8"/>
          <p:cNvPicPr/>
          <p:nvPr/>
        </p:nvPicPr>
        <p:blipFill>
          <a:blip r:embed="rId4"/>
          <a:stretch>
            <a:fillRect/>
          </a:stretch>
        </p:blipFill>
        <p:spPr>
          <a:xfrm>
            <a:off x="6170736" y="914400"/>
            <a:ext cx="2663548" cy="2724150"/>
          </a:xfrm>
          <a:prstGeom prst="rect">
            <a:avLst/>
          </a:prstGeom>
        </p:spPr>
      </p:pic>
      <p:sp>
        <p:nvSpPr>
          <p:cNvPr id="2" name="TextBox 1"/>
          <p:cNvSpPr txBox="1"/>
          <p:nvPr/>
        </p:nvSpPr>
        <p:spPr>
          <a:xfrm>
            <a:off x="84803" y="4594282"/>
            <a:ext cx="9059197" cy="1061829"/>
          </a:xfrm>
          <a:prstGeom prst="rect">
            <a:avLst/>
          </a:prstGeom>
          <a:noFill/>
        </p:spPr>
        <p:txBody>
          <a:bodyPr wrap="square" rtlCol="0">
            <a:spAutoFit/>
          </a:bodyPr>
          <a:lstStyle/>
          <a:p>
            <a:pPr>
              <a:lnSpc>
                <a:spcPct val="150000"/>
              </a:lnSpc>
            </a:pPr>
            <a:r>
              <a:rPr lang="en-US" sz="1400" b="1" dirty="0">
                <a:latin typeface="Arial" panose="020B0604020202020204" pitchFamily="34" charset="0"/>
                <a:cs typeface="Arial" panose="020B0604020202020204" pitchFamily="34" charset="0"/>
              </a:rPr>
              <a:t>Comparison between the History matched models of the EnKF-FTM, EnKF-2 phase FTM, EnKF No-FTM and LM-2 phase FTM: (a) oil production rate profile, (b) water production rate profile and  (c) injection pressure profile</a:t>
            </a:r>
            <a:endParaRPr lang="en-GB" sz="1400" b="1" dirty="0">
              <a:solidFill>
                <a:srgbClr val="FF0000"/>
              </a:solidFill>
              <a:latin typeface="Arial" panose="020B0604020202020204" pitchFamily="34" charset="0"/>
              <a:cs typeface="Arial" panose="020B0604020202020204" pitchFamily="34" charset="0"/>
            </a:endParaRPr>
          </a:p>
        </p:txBody>
      </p:sp>
      <p:sp>
        <p:nvSpPr>
          <p:cNvPr id="3" name="TextBox 2"/>
          <p:cNvSpPr txBox="1"/>
          <p:nvPr/>
        </p:nvSpPr>
        <p:spPr>
          <a:xfrm>
            <a:off x="409266" y="3952875"/>
            <a:ext cx="8325465" cy="369332"/>
          </a:xfrm>
          <a:prstGeom prst="rect">
            <a:avLst/>
          </a:prstGeom>
          <a:noFill/>
        </p:spPr>
        <p:txBody>
          <a:bodyPr wrap="square" rtlCol="0">
            <a:spAutoFit/>
          </a:bodyPr>
          <a:lstStyle/>
          <a:p>
            <a:r>
              <a:rPr lang="en-GB" dirty="0"/>
              <a:t>               </a:t>
            </a:r>
            <a:r>
              <a:rPr lang="en-GB" sz="1400" b="1" dirty="0">
                <a:latin typeface="Arial" panose="020B0604020202020204" pitchFamily="34" charset="0"/>
                <a:cs typeface="Arial" panose="020B0604020202020204" pitchFamily="34" charset="0"/>
              </a:rPr>
              <a:t>(a)                                                           (b)                                                         (c)</a:t>
            </a:r>
          </a:p>
        </p:txBody>
      </p:sp>
      <p:sp>
        <p:nvSpPr>
          <p:cNvPr id="11" name="Slide Number Placeholder 10"/>
          <p:cNvSpPr>
            <a:spLocks noGrp="1"/>
          </p:cNvSpPr>
          <p:nvPr>
            <p:ph type="sldNum" sz="quarter" idx="12"/>
          </p:nvPr>
        </p:nvSpPr>
        <p:spPr/>
        <p:txBody>
          <a:bodyPr/>
          <a:lstStyle/>
          <a:p>
            <a:fld id="{F74E6293-7DA2-4D9E-8605-5715E69AF2C7}" type="slidenum">
              <a:rPr lang="en-GB" sz="1800" b="1" smtClean="0">
                <a:solidFill>
                  <a:srgbClr val="FF0000"/>
                </a:solidFill>
              </a:rPr>
              <a:pPr/>
              <a:t>61</a:t>
            </a:fld>
            <a:endParaRPr lang="en-GB" sz="1800" b="1" dirty="0">
              <a:solidFill>
                <a:srgbClr val="FF0000"/>
              </a:solidFill>
            </a:endParaRPr>
          </a:p>
        </p:txBody>
      </p:sp>
    </p:spTree>
    <p:extLst>
      <p:ext uri="{BB962C8B-B14F-4D97-AF65-F5344CB8AC3E}">
        <p14:creationId xmlns:p14="http://schemas.microsoft.com/office/powerpoint/2010/main" val="4101978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p:txBody>
      </p:sp>
      <p:sp>
        <p:nvSpPr>
          <p:cNvPr id="5" name="Title 8"/>
          <p:cNvSpPr txBox="1">
            <a:spLocks/>
          </p:cNvSpPr>
          <p:nvPr/>
        </p:nvSpPr>
        <p:spPr bwMode="auto">
          <a:xfrm>
            <a:off x="381000" y="1143000"/>
            <a:ext cx="8382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solidFill>
                  <a:srgbClr val="FF0000"/>
                </a:solidFill>
                <a:cs typeface="Arial" panose="020B0604020202020204" pitchFamily="34" charset="0"/>
              </a:rPr>
              <a:t>RMS values</a:t>
            </a:r>
          </a:p>
          <a:p>
            <a:pPr algn="ctr" eaLnBrk="1" hangingPunct="1"/>
            <a:endParaRPr lang="en-US" altLang="en-US" sz="2000" dirty="0">
              <a:solidFill>
                <a:srgbClr val="000000"/>
              </a:solidFill>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297606654"/>
              </p:ext>
            </p:extLst>
          </p:nvPr>
        </p:nvGraphicFramePr>
        <p:xfrm>
          <a:off x="870154" y="1758027"/>
          <a:ext cx="7403691" cy="3632506"/>
        </p:xfrm>
        <a:graphic>
          <a:graphicData uri="http://schemas.openxmlformats.org/drawingml/2006/table">
            <a:tbl>
              <a:tblPr firstRow="1" bandRow="1">
                <a:tableStyleId>{5C22544A-7EE6-4342-B048-85BDC9FD1C3A}</a:tableStyleId>
              </a:tblPr>
              <a:tblGrid>
                <a:gridCol w="2467897">
                  <a:extLst>
                    <a:ext uri="{9D8B030D-6E8A-4147-A177-3AD203B41FA5}">
                      <a16:colId xmlns:a16="http://schemas.microsoft.com/office/drawing/2014/main" val="20000"/>
                    </a:ext>
                  </a:extLst>
                </a:gridCol>
                <a:gridCol w="2467897">
                  <a:extLst>
                    <a:ext uri="{9D8B030D-6E8A-4147-A177-3AD203B41FA5}">
                      <a16:colId xmlns:a16="http://schemas.microsoft.com/office/drawing/2014/main" val="20001"/>
                    </a:ext>
                  </a:extLst>
                </a:gridCol>
                <a:gridCol w="2467897">
                  <a:extLst>
                    <a:ext uri="{9D8B030D-6E8A-4147-A177-3AD203B41FA5}">
                      <a16:colId xmlns:a16="http://schemas.microsoft.com/office/drawing/2014/main" val="20002"/>
                    </a:ext>
                  </a:extLst>
                </a:gridCol>
              </a:tblGrid>
              <a:tr h="634385">
                <a:tc>
                  <a:txBody>
                    <a:bodyPr/>
                    <a:lstStyle/>
                    <a:p>
                      <a:pPr algn="ctr"/>
                      <a:r>
                        <a:rPr lang="en-GB" b="1" dirty="0">
                          <a:latin typeface="Arial" panose="020B0604020202020204" pitchFamily="34" charset="0"/>
                          <a:cs typeface="Arial" panose="020B0604020202020204" pitchFamily="34" charset="0"/>
                        </a:rPr>
                        <a:t>Model</a:t>
                      </a:r>
                    </a:p>
                  </a:txBody>
                  <a:tcPr/>
                </a:tc>
                <a:tc>
                  <a:txBody>
                    <a:bodyPr/>
                    <a:lstStyle/>
                    <a:p>
                      <a:pPr algn="ctr"/>
                      <a:r>
                        <a:rPr lang="en-GB" b="1" dirty="0">
                          <a:latin typeface="Arial" panose="020B0604020202020204" pitchFamily="34" charset="0"/>
                          <a:cs typeface="Arial" panose="020B0604020202020204" pitchFamily="34" charset="0"/>
                        </a:rPr>
                        <a:t>4D Seismic</a:t>
                      </a:r>
                    </a:p>
                  </a:txBody>
                  <a:tcPr/>
                </a:tc>
                <a:tc>
                  <a:txBody>
                    <a:bodyPr/>
                    <a:lstStyle/>
                    <a:p>
                      <a:pPr algn="ctr"/>
                      <a:r>
                        <a:rPr lang="en-GB" b="1" dirty="0">
                          <a:latin typeface="Arial" panose="020B0604020202020204" pitchFamily="34" charset="0"/>
                          <a:cs typeface="Arial" panose="020B0604020202020204" pitchFamily="34" charset="0"/>
                        </a:rPr>
                        <a:t>RMS value</a:t>
                      </a:r>
                    </a:p>
                  </a:txBody>
                  <a:tcPr/>
                </a:tc>
                <a:extLst>
                  <a:ext uri="{0D108BD9-81ED-4DB2-BD59-A6C34878D82A}">
                    <a16:rowId xmlns:a16="http://schemas.microsoft.com/office/drawing/2014/main" val="10000"/>
                  </a:ext>
                </a:extLst>
              </a:tr>
              <a:tr h="634385">
                <a:tc>
                  <a:txBody>
                    <a:bodyPr/>
                    <a:lstStyle/>
                    <a:p>
                      <a:pPr algn="ctr"/>
                      <a:r>
                        <a:rPr lang="en-GB" b="1" dirty="0">
                          <a:latin typeface="Arial" panose="020B0604020202020204" pitchFamily="34" charset="0"/>
                          <a:cs typeface="Arial" panose="020B0604020202020204" pitchFamily="34" charset="0"/>
                        </a:rPr>
                        <a:t>EnKF-FTM</a:t>
                      </a:r>
                    </a:p>
                  </a:txBody>
                  <a:tcPr/>
                </a:tc>
                <a:tc>
                  <a:txBody>
                    <a:bodyPr/>
                    <a:lstStyle/>
                    <a:p>
                      <a:pPr algn="ctr"/>
                      <a:r>
                        <a:rPr lang="en-GB" b="1" dirty="0">
                          <a:latin typeface="Arial" panose="020B0604020202020204" pitchFamily="34" charset="0"/>
                          <a:cs typeface="Arial" panose="020B0604020202020204" pitchFamily="34" charset="0"/>
                        </a:rPr>
                        <a:t>No</a:t>
                      </a:r>
                    </a:p>
                  </a:txBody>
                  <a:tcPr/>
                </a:tc>
                <a:tc>
                  <a:txBody>
                    <a:bodyPr/>
                    <a:lstStyle/>
                    <a:p>
                      <a:pPr algn="ctr"/>
                      <a:r>
                        <a:rPr lang="en-GB" b="1" dirty="0">
                          <a:latin typeface="Arial" panose="020B0604020202020204" pitchFamily="34" charset="0"/>
                          <a:cs typeface="Arial" panose="020B0604020202020204" pitchFamily="34" charset="0"/>
                        </a:rPr>
                        <a:t>4.97</a:t>
                      </a:r>
                    </a:p>
                  </a:txBody>
                  <a:tcPr/>
                </a:tc>
                <a:extLst>
                  <a:ext uri="{0D108BD9-81ED-4DB2-BD59-A6C34878D82A}">
                    <a16:rowId xmlns:a16="http://schemas.microsoft.com/office/drawing/2014/main" val="10001"/>
                  </a:ext>
                </a:extLst>
              </a:tr>
              <a:tr h="1094966">
                <a:tc>
                  <a:txBody>
                    <a:bodyPr/>
                    <a:lstStyle/>
                    <a:p>
                      <a:pPr algn="ctr"/>
                      <a:r>
                        <a:rPr lang="en-GB" b="1" dirty="0">
                          <a:latin typeface="Arial" panose="020B0604020202020204" pitchFamily="34" charset="0"/>
                          <a:cs typeface="Arial" panose="020B0604020202020204" pitchFamily="34" charset="0"/>
                        </a:rPr>
                        <a:t>EnKF-2 phase FTM</a:t>
                      </a:r>
                    </a:p>
                  </a:txBody>
                  <a:tcPr/>
                </a:tc>
                <a:tc>
                  <a:txBody>
                    <a:bodyPr/>
                    <a:lstStyle/>
                    <a:p>
                      <a:pPr algn="ctr"/>
                      <a:r>
                        <a:rPr lang="en-GB" b="1" dirty="0">
                          <a:latin typeface="Arial" panose="020B0604020202020204" pitchFamily="34" charset="0"/>
                          <a:cs typeface="Arial" panose="020B0604020202020204" pitchFamily="34" charset="0"/>
                        </a:rPr>
                        <a:t>Yes</a:t>
                      </a:r>
                    </a:p>
                  </a:txBody>
                  <a:tcPr/>
                </a:tc>
                <a:tc>
                  <a:txBody>
                    <a:bodyPr/>
                    <a:lstStyle/>
                    <a:p>
                      <a:pPr algn="ctr"/>
                      <a:r>
                        <a:rPr lang="en-GB" b="1" dirty="0">
                          <a:latin typeface="Arial" panose="020B0604020202020204" pitchFamily="34" charset="0"/>
                          <a:cs typeface="Arial" panose="020B0604020202020204" pitchFamily="34" charset="0"/>
                        </a:rPr>
                        <a:t>2.98</a:t>
                      </a:r>
                    </a:p>
                  </a:txBody>
                  <a:tcPr/>
                </a:tc>
                <a:extLst>
                  <a:ext uri="{0D108BD9-81ED-4DB2-BD59-A6C34878D82A}">
                    <a16:rowId xmlns:a16="http://schemas.microsoft.com/office/drawing/2014/main" val="10002"/>
                  </a:ext>
                </a:extLst>
              </a:tr>
              <a:tr h="634385">
                <a:tc>
                  <a:txBody>
                    <a:bodyPr/>
                    <a:lstStyle/>
                    <a:p>
                      <a:pPr algn="ctr"/>
                      <a:r>
                        <a:rPr lang="en-GB" b="1" dirty="0">
                          <a:latin typeface="Arial" panose="020B0604020202020204" pitchFamily="34" charset="0"/>
                          <a:cs typeface="Arial" panose="020B0604020202020204" pitchFamily="34" charset="0"/>
                        </a:rPr>
                        <a:t>EnKF-No FTM</a:t>
                      </a:r>
                    </a:p>
                  </a:txBody>
                  <a:tcPr/>
                </a:tc>
                <a:tc>
                  <a:txBody>
                    <a:bodyPr/>
                    <a:lstStyle/>
                    <a:p>
                      <a:pPr algn="ctr"/>
                      <a:r>
                        <a:rPr lang="en-GB" b="1" dirty="0">
                          <a:latin typeface="Arial" panose="020B0604020202020204" pitchFamily="34" charset="0"/>
                          <a:cs typeface="Arial" panose="020B0604020202020204" pitchFamily="34" charset="0"/>
                        </a:rPr>
                        <a:t>No</a:t>
                      </a:r>
                    </a:p>
                  </a:txBody>
                  <a:tcPr/>
                </a:tc>
                <a:tc>
                  <a:txBody>
                    <a:bodyPr/>
                    <a:lstStyle/>
                    <a:p>
                      <a:pPr algn="ctr"/>
                      <a:r>
                        <a:rPr lang="en-GB" b="1" dirty="0">
                          <a:latin typeface="Arial" panose="020B0604020202020204" pitchFamily="34" charset="0"/>
                          <a:cs typeface="Arial" panose="020B0604020202020204" pitchFamily="34" charset="0"/>
                        </a:rPr>
                        <a:t>5.26</a:t>
                      </a:r>
                    </a:p>
                  </a:txBody>
                  <a:tcPr/>
                </a:tc>
                <a:extLst>
                  <a:ext uri="{0D108BD9-81ED-4DB2-BD59-A6C34878D82A}">
                    <a16:rowId xmlns:a16="http://schemas.microsoft.com/office/drawing/2014/main" val="10003"/>
                  </a:ext>
                </a:extLst>
              </a:tr>
              <a:tr h="634385">
                <a:tc>
                  <a:txBody>
                    <a:bodyPr/>
                    <a:lstStyle/>
                    <a:p>
                      <a:pPr algn="ctr"/>
                      <a:r>
                        <a:rPr lang="en-GB" b="1" dirty="0">
                          <a:latin typeface="Arial" panose="020B0604020202020204" pitchFamily="34" charset="0"/>
                          <a:cs typeface="Arial" panose="020B0604020202020204" pitchFamily="34" charset="0"/>
                        </a:rPr>
                        <a:t>LM-2 phase FTM</a:t>
                      </a:r>
                    </a:p>
                  </a:txBody>
                  <a:tcPr/>
                </a:tc>
                <a:tc>
                  <a:txBody>
                    <a:bodyPr/>
                    <a:lstStyle/>
                    <a:p>
                      <a:pPr algn="ctr"/>
                      <a:r>
                        <a:rPr lang="en-GB" b="1" dirty="0">
                          <a:latin typeface="Arial" panose="020B0604020202020204" pitchFamily="34" charset="0"/>
                          <a:cs typeface="Arial" panose="020B0604020202020204" pitchFamily="34" charset="0"/>
                        </a:rPr>
                        <a:t>Yes</a:t>
                      </a:r>
                    </a:p>
                  </a:txBody>
                  <a:tcPr/>
                </a:tc>
                <a:tc>
                  <a:txBody>
                    <a:bodyPr/>
                    <a:lstStyle/>
                    <a:p>
                      <a:pPr algn="ctr"/>
                      <a:r>
                        <a:rPr lang="en-GB" b="1" dirty="0">
                          <a:latin typeface="Arial" panose="020B0604020202020204" pitchFamily="34" charset="0"/>
                          <a:cs typeface="Arial" panose="020B0604020202020204" pitchFamily="34" charset="0"/>
                        </a:rPr>
                        <a:t>9.64</a:t>
                      </a:r>
                    </a:p>
                  </a:txBody>
                  <a:tcPr/>
                </a:tc>
                <a:extLst>
                  <a:ext uri="{0D108BD9-81ED-4DB2-BD59-A6C34878D82A}">
                    <a16:rowId xmlns:a16="http://schemas.microsoft.com/office/drawing/2014/main" val="10004"/>
                  </a:ext>
                </a:extLst>
              </a:tr>
            </a:tbl>
          </a:graphicData>
        </a:graphic>
      </p:graphicFrame>
      <p:sp>
        <p:nvSpPr>
          <p:cNvPr id="3" name="Oval 2"/>
          <p:cNvSpPr/>
          <p:nvPr/>
        </p:nvSpPr>
        <p:spPr>
          <a:xfrm>
            <a:off x="6553200" y="2924174"/>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62</a:t>
            </a:fld>
            <a:endParaRPr lang="en-GB" sz="1800" b="1" dirty="0">
              <a:solidFill>
                <a:srgbClr val="FF0000"/>
              </a:solidFill>
            </a:endParaRPr>
          </a:p>
        </p:txBody>
      </p:sp>
    </p:spTree>
    <p:extLst>
      <p:ext uri="{BB962C8B-B14F-4D97-AF65-F5344CB8AC3E}">
        <p14:creationId xmlns:p14="http://schemas.microsoft.com/office/powerpoint/2010/main" val="969599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p:txBody>
      </p:sp>
      <p:sp>
        <p:nvSpPr>
          <p:cNvPr id="5" name="Title 8"/>
          <p:cNvSpPr txBox="1">
            <a:spLocks/>
          </p:cNvSpPr>
          <p:nvPr/>
        </p:nvSpPr>
        <p:spPr bwMode="auto">
          <a:xfrm>
            <a:off x="381000" y="936522"/>
            <a:ext cx="8382000" cy="37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solidFill>
                  <a:srgbClr val="FF0000"/>
                </a:solidFill>
                <a:cs typeface="Arial" panose="020B0604020202020204" pitchFamily="34" charset="0"/>
              </a:rPr>
              <a:t>Synthetic Impedance map</a:t>
            </a:r>
          </a:p>
        </p:txBody>
      </p:sp>
      <p:sp>
        <p:nvSpPr>
          <p:cNvPr id="2" name="TextBox 1"/>
          <p:cNvSpPr txBox="1"/>
          <p:nvPr/>
        </p:nvSpPr>
        <p:spPr>
          <a:xfrm>
            <a:off x="228600" y="1331563"/>
            <a:ext cx="8686800" cy="698717"/>
          </a:xfrm>
          <a:prstGeom prst="rect">
            <a:avLst/>
          </a:prstGeom>
          <a:noFill/>
        </p:spPr>
        <p:txBody>
          <a:bodyPr wrap="square" rtlCol="0">
            <a:spAutoFit/>
          </a:bodyPr>
          <a:lstStyle/>
          <a:p>
            <a:pPr lvl="0" algn="just" defTabSz="4174872">
              <a:lnSpc>
                <a:spcPct val="150000"/>
              </a:lnSpc>
              <a:spcAft>
                <a:spcPct val="15000"/>
              </a:spcAft>
            </a:pPr>
            <a:r>
              <a:rPr lang="en-GB" sz="14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Forward  modelling  of  rock  and  fluid physics relationships enables the expression of seismic attributes(acoustic impedance), as a function of reservoir properties such as fluid saturation. </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2684"/>
          <a:stretch/>
        </p:blipFill>
        <p:spPr bwMode="auto">
          <a:xfrm>
            <a:off x="2981324" y="2063902"/>
            <a:ext cx="5591175" cy="280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5682"/>
            <a:ext cx="2466529" cy="1839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4877835"/>
            <a:ext cx="9058275" cy="646331"/>
          </a:xfrm>
          <a:prstGeom prst="rect">
            <a:avLst/>
          </a:prstGeom>
        </p:spPr>
        <p:txBody>
          <a:bodyPr wrap="square">
            <a:spAutoFit/>
          </a:bodyPr>
          <a:lstStyle/>
          <a:p>
            <a:pPr algn="just">
              <a:lnSpc>
                <a:spcPct val="150000"/>
              </a:lnSpc>
              <a:buClr>
                <a:srgbClr val="7030A0"/>
              </a:buClr>
              <a:buSzPct val="103000"/>
              <a:defRPr/>
            </a:pPr>
            <a:r>
              <a:rPr lang="en-US" sz="1200" b="1" dirty="0">
                <a:latin typeface="Arial" panose="020B0604020202020204" pitchFamily="34" charset="0"/>
                <a:cs typeface="Arial" panose="020B0604020202020204" pitchFamily="34" charset="0"/>
              </a:rPr>
              <a:t>Mahmood, I. &amp; Villegas, R., 2016. </a:t>
            </a:r>
            <a:r>
              <a:rPr lang="en-US" sz="1200" b="1" i="1" dirty="0">
                <a:latin typeface="Arial" panose="020B0604020202020204" pitchFamily="34" charset="0"/>
                <a:cs typeface="Arial" panose="020B0604020202020204" pitchFamily="34" charset="0"/>
              </a:rPr>
              <a:t>History Matching of Reservoirs by Updating Fault Properties and Rock-fluid Properties Using 4D Seismic Results. Conference Proceeding. EAGE, </a:t>
            </a:r>
            <a:r>
              <a:rPr lang="en-US" sz="1200" b="1" dirty="0">
                <a:latin typeface="Arial" panose="020B0604020202020204" pitchFamily="34" charset="0"/>
                <a:cs typeface="Arial" panose="020B0604020202020204" pitchFamily="34" charset="0"/>
              </a:rPr>
              <a:t>78 International Conference &amp; Exhibition, Vienna</a:t>
            </a:r>
            <a:endParaRPr lang="en-GB" sz="12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F74E6293-7DA2-4D9E-8605-5715E69AF2C7}" type="slidenum">
              <a:rPr lang="en-GB" sz="1800" b="1" smtClean="0">
                <a:solidFill>
                  <a:srgbClr val="FF0000"/>
                </a:solidFill>
              </a:rPr>
              <a:pPr/>
              <a:t>63</a:t>
            </a:fld>
            <a:endParaRPr lang="en-GB" sz="1800" b="1" dirty="0">
              <a:solidFill>
                <a:srgbClr val="FF0000"/>
              </a:solidFill>
            </a:endParaRPr>
          </a:p>
        </p:txBody>
      </p:sp>
    </p:spTree>
    <p:extLst>
      <p:ext uri="{BB962C8B-B14F-4D97-AF65-F5344CB8AC3E}">
        <p14:creationId xmlns:p14="http://schemas.microsoft.com/office/powerpoint/2010/main" val="2153479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314325"/>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a:p>
            <a:pPr algn="ctr" eaLnBrk="1" hangingPunct="1"/>
            <a:r>
              <a:rPr lang="en-US" altLang="en-US" sz="2000" b="1" dirty="0">
                <a:solidFill>
                  <a:srgbClr val="FF0000"/>
                </a:solidFill>
                <a:cs typeface="Arial" panose="020B0604020202020204" pitchFamily="34" charset="0"/>
              </a:rPr>
              <a:t>Reconstructed Impedance images</a:t>
            </a:r>
          </a:p>
        </p:txBody>
      </p:sp>
      <p:sp>
        <p:nvSpPr>
          <p:cNvPr id="5" name="Title 8"/>
          <p:cNvSpPr txBox="1">
            <a:spLocks/>
          </p:cNvSpPr>
          <p:nvPr/>
        </p:nvSpPr>
        <p:spPr bwMode="auto">
          <a:xfrm>
            <a:off x="381000" y="1213412"/>
            <a:ext cx="8382000" cy="379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pic>
        <p:nvPicPr>
          <p:cNvPr id="8" name="Picture 7"/>
          <p:cNvPicPr/>
          <p:nvPr/>
        </p:nvPicPr>
        <p:blipFill>
          <a:blip r:embed="rId2"/>
          <a:stretch>
            <a:fillRect/>
          </a:stretch>
        </p:blipFill>
        <p:spPr>
          <a:xfrm>
            <a:off x="6517005" y="1120703"/>
            <a:ext cx="2055495" cy="1704340"/>
          </a:xfrm>
          <a:prstGeom prst="rect">
            <a:avLst/>
          </a:prstGeom>
        </p:spPr>
      </p:pic>
      <p:pic>
        <p:nvPicPr>
          <p:cNvPr id="9" name="Picture 8"/>
          <p:cNvPicPr/>
          <p:nvPr/>
        </p:nvPicPr>
        <p:blipFill>
          <a:blip r:embed="rId3"/>
          <a:stretch>
            <a:fillRect/>
          </a:stretch>
        </p:blipFill>
        <p:spPr>
          <a:xfrm>
            <a:off x="3640234" y="1213412"/>
            <a:ext cx="2054225" cy="1673225"/>
          </a:xfrm>
          <a:prstGeom prst="rect">
            <a:avLst/>
          </a:prstGeom>
        </p:spPr>
      </p:pic>
      <p:pic>
        <p:nvPicPr>
          <p:cNvPr id="10" name="Picture 9"/>
          <p:cNvPicPr/>
          <p:nvPr/>
        </p:nvPicPr>
        <p:blipFill>
          <a:blip r:embed="rId4"/>
          <a:stretch>
            <a:fillRect/>
          </a:stretch>
        </p:blipFill>
        <p:spPr>
          <a:xfrm>
            <a:off x="381000" y="1198808"/>
            <a:ext cx="2033270" cy="1702435"/>
          </a:xfrm>
          <a:prstGeom prst="rect">
            <a:avLst/>
          </a:prstGeom>
        </p:spPr>
      </p:pic>
      <p:pic>
        <p:nvPicPr>
          <p:cNvPr id="11" name="Picture 10"/>
          <p:cNvPicPr/>
          <p:nvPr/>
        </p:nvPicPr>
        <p:blipFill>
          <a:blip r:embed="rId5"/>
          <a:stretch>
            <a:fillRect/>
          </a:stretch>
        </p:blipFill>
        <p:spPr>
          <a:xfrm>
            <a:off x="1351470" y="3449802"/>
            <a:ext cx="2084705" cy="1708785"/>
          </a:xfrm>
          <a:prstGeom prst="rect">
            <a:avLst/>
          </a:prstGeom>
        </p:spPr>
      </p:pic>
      <p:pic>
        <p:nvPicPr>
          <p:cNvPr id="12" name="Picture 11"/>
          <p:cNvPicPr/>
          <p:nvPr/>
        </p:nvPicPr>
        <p:blipFill>
          <a:blip r:embed="rId6"/>
          <a:stretch>
            <a:fillRect/>
          </a:stretch>
        </p:blipFill>
        <p:spPr>
          <a:xfrm>
            <a:off x="5569521" y="3360953"/>
            <a:ext cx="2159635" cy="1711325"/>
          </a:xfrm>
          <a:prstGeom prst="rect">
            <a:avLst/>
          </a:prstGeom>
        </p:spPr>
      </p:pic>
      <p:sp>
        <p:nvSpPr>
          <p:cNvPr id="15" name="Rectangle 14"/>
          <p:cNvSpPr/>
          <p:nvPr/>
        </p:nvSpPr>
        <p:spPr>
          <a:xfrm>
            <a:off x="1061613" y="2901243"/>
            <a:ext cx="67204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True</a:t>
            </a:r>
            <a:endParaRPr lang="en-GB" dirty="0"/>
          </a:p>
        </p:txBody>
      </p:sp>
      <p:sp>
        <p:nvSpPr>
          <p:cNvPr id="16" name="Rectangle 15"/>
          <p:cNvSpPr/>
          <p:nvPr/>
        </p:nvSpPr>
        <p:spPr>
          <a:xfrm>
            <a:off x="3640234" y="2840172"/>
            <a:ext cx="2339102"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EnKF-2 phase-FTM </a:t>
            </a:r>
            <a:endParaRPr lang="en-GB" dirty="0"/>
          </a:p>
        </p:txBody>
      </p:sp>
      <p:sp>
        <p:nvSpPr>
          <p:cNvPr id="17" name="Rectangle 16"/>
          <p:cNvSpPr/>
          <p:nvPr/>
        </p:nvSpPr>
        <p:spPr>
          <a:xfrm>
            <a:off x="6773163" y="2825043"/>
            <a:ext cx="1402948"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EnKF-FTM </a:t>
            </a:r>
            <a:endParaRPr lang="en-GB" dirty="0"/>
          </a:p>
        </p:txBody>
      </p:sp>
      <p:sp>
        <p:nvSpPr>
          <p:cNvPr id="18" name="Rectangle 17"/>
          <p:cNvSpPr/>
          <p:nvPr/>
        </p:nvSpPr>
        <p:spPr>
          <a:xfrm>
            <a:off x="1224271" y="5240472"/>
            <a:ext cx="1787669"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EnKF-No-FTM </a:t>
            </a:r>
            <a:endParaRPr lang="en-GB" dirty="0"/>
          </a:p>
        </p:txBody>
      </p:sp>
      <p:sp>
        <p:nvSpPr>
          <p:cNvPr id="19" name="Rectangle 18"/>
          <p:cNvSpPr/>
          <p:nvPr/>
        </p:nvSpPr>
        <p:spPr>
          <a:xfrm>
            <a:off x="5479787" y="5072278"/>
            <a:ext cx="2069797"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LM-2 phase-FTM </a:t>
            </a:r>
            <a:endParaRPr lang="en-GB" dirty="0"/>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64</a:t>
            </a:fld>
            <a:endParaRPr lang="en-GB" sz="1800" b="1" dirty="0">
              <a:solidFill>
                <a:srgbClr val="FF0000"/>
              </a:solidFill>
            </a:endParaRPr>
          </a:p>
        </p:txBody>
      </p:sp>
    </p:spTree>
    <p:extLst>
      <p:ext uri="{BB962C8B-B14F-4D97-AF65-F5344CB8AC3E}">
        <p14:creationId xmlns:p14="http://schemas.microsoft.com/office/powerpoint/2010/main" val="2541492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p:txBody>
      </p:sp>
      <p:sp>
        <p:nvSpPr>
          <p:cNvPr id="5" name="Title 8"/>
          <p:cNvSpPr txBox="1">
            <a:spLocks/>
          </p:cNvSpPr>
          <p:nvPr/>
        </p:nvSpPr>
        <p:spPr bwMode="auto">
          <a:xfrm>
            <a:off x="381000" y="1143000"/>
            <a:ext cx="8382000" cy="39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solidFill>
                  <a:srgbClr val="FF0000"/>
                </a:solidFill>
                <a:cs typeface="Arial" panose="020B0604020202020204" pitchFamily="34" charset="0"/>
              </a:rPr>
              <a:t>Structural Similarity Index Metric(</a:t>
            </a:r>
            <a:r>
              <a:rPr lang="en-US" altLang="en-US" sz="2000" b="1" i="1" dirty="0">
                <a:solidFill>
                  <a:srgbClr val="FF0000"/>
                </a:solidFill>
                <a:cs typeface="Arial" panose="020B0604020202020204" pitchFamily="34" charset="0"/>
              </a:rPr>
              <a:t>SSIM)</a:t>
            </a:r>
          </a:p>
        </p:txBody>
      </p:sp>
      <mc:AlternateContent xmlns:mc="http://schemas.openxmlformats.org/markup-compatibility/2006" xmlns:a14="http://schemas.microsoft.com/office/drawing/2010/main">
        <mc:Choice Requires="a14">
          <p:sp>
            <p:nvSpPr>
              <p:cNvPr id="2" name="TextBox 1"/>
              <p:cNvSpPr txBox="1"/>
              <p:nvPr/>
            </p:nvSpPr>
            <p:spPr>
              <a:xfrm>
                <a:off x="73742" y="1541206"/>
                <a:ext cx="9018639" cy="4171527"/>
              </a:xfrm>
              <a:prstGeom prst="rect">
                <a:avLst/>
              </a:prstGeom>
              <a:noFill/>
            </p:spPr>
            <p:txBody>
              <a:bodyPr wrap="square" rtlCol="0">
                <a:spAutoFit/>
              </a:bodyPr>
              <a:lstStyle/>
              <a:p>
                <a:pPr algn="just" hangingPunct="0">
                  <a:lnSpc>
                    <a:spcPct val="150000"/>
                  </a:lnSpc>
                </a:pPr>
                <a:r>
                  <a:rPr lang="en-US" sz="1400" b="1" dirty="0">
                    <a:latin typeface="Arial" panose="020B0604020202020204" pitchFamily="34" charset="0"/>
                    <a:cs typeface="Arial" panose="020B0604020202020204" pitchFamily="34" charset="0"/>
                  </a:rPr>
                  <a:t>We use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to compare the EnKF-FTM, EnKF-2 phase FTM, EnKF No-FTM and LM-2 phase FTM final impedance maps of the history matched models.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is an image quality metric that assesses the visual impact of three characteristics of an image: luminance, contrast, and structure (</a:t>
                </a:r>
                <a14:m>
                  <m:oMath xmlns:m="http://schemas.openxmlformats.org/officeDocument/2006/math">
                    <m:r>
                      <a:rPr lang="en-US" sz="1400" b="1" i="1">
                        <a:latin typeface="Cambria Math"/>
                      </a:rPr>
                      <m:t> </m:t>
                    </m:r>
                    <m:r>
                      <a:rPr lang="en-US" sz="1400" b="1" i="1">
                        <a:latin typeface="Cambria Math"/>
                      </a:rPr>
                      <m:t>𝒍</m:t>
                    </m:r>
                  </m:oMath>
                </a14:m>
                <a:r>
                  <a:rPr lang="en-US" sz="1400" b="1" dirty="0">
                    <a:latin typeface="Arial" panose="020B0604020202020204" pitchFamily="34" charset="0"/>
                    <a:cs typeface="Arial" panose="020B0604020202020204" pitchFamily="34" charset="0"/>
                  </a:rPr>
                  <a:t>,</a:t>
                </a:r>
                <a14:m>
                  <m:oMath xmlns:m="http://schemas.openxmlformats.org/officeDocument/2006/math">
                    <m:r>
                      <a:rPr lang="en-US" sz="1400" b="1" i="1">
                        <a:latin typeface="Cambria Math"/>
                      </a:rPr>
                      <m:t> </m:t>
                    </m:r>
                    <m:r>
                      <a:rPr lang="en-US" sz="1400" b="1" i="1">
                        <a:latin typeface="Cambria Math"/>
                      </a:rPr>
                      <m:t>𝒄</m:t>
                    </m:r>
                    <m:r>
                      <a:rPr lang="en-US" sz="1400" b="1" i="1">
                        <a:latin typeface="Cambria Math"/>
                      </a:rPr>
                      <m:t>,</m:t>
                    </m:r>
                  </m:oMath>
                </a14:m>
                <a:r>
                  <a:rPr lang="en-US" sz="1400" b="1" dirty="0">
                    <a:latin typeface="Arial" panose="020B0604020202020204" pitchFamily="34" charset="0"/>
                    <a:cs typeface="Arial" panose="020B0604020202020204" pitchFamily="34" charset="0"/>
                  </a:rPr>
                  <a:t> and </a:t>
                </a:r>
                <a14:m>
                  <m:oMath xmlns:m="http://schemas.openxmlformats.org/officeDocument/2006/math">
                    <m:r>
                      <a:rPr lang="en-US" sz="1400" b="1" i="1">
                        <a:latin typeface="Cambria Math"/>
                      </a:rPr>
                      <m:t> </m:t>
                    </m:r>
                    <m:r>
                      <a:rPr lang="en-US" sz="1400" b="1" i="1">
                        <a:latin typeface="Cambria Math"/>
                      </a:rPr>
                      <m:t>𝒔</m:t>
                    </m:r>
                  </m:oMath>
                </a14:m>
                <a:r>
                  <a:rPr lang="en-US" sz="1400" b="1" dirty="0">
                    <a:latin typeface="Arial" panose="020B0604020202020204" pitchFamily="34" charset="0"/>
                    <a:cs typeface="Arial" panose="020B0604020202020204" pitchFamily="34" charset="0"/>
                  </a:rPr>
                  <a:t>). A</a:t>
                </a:r>
                <a:r>
                  <a:rPr lang="en-US" sz="1400" b="1" i="1"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value of 1 describes complete similarity, 0 describes no similarity and a value of </a:t>
                </a:r>
                <a14:m>
                  <m:oMath xmlns:m="http://schemas.openxmlformats.org/officeDocument/2006/math">
                    <m:r>
                      <a:rPr lang="en-US" sz="1400" b="1" i="1">
                        <a:latin typeface="Cambria Math"/>
                      </a:rPr>
                      <m:t>−</m:t>
                    </m:r>
                    <m:r>
                      <a:rPr lang="en-US" sz="1400" b="1" i="1">
                        <a:latin typeface="Cambria Math"/>
                      </a:rPr>
                      <m:t>𝟏</m:t>
                    </m:r>
                  </m:oMath>
                </a14:m>
                <a:r>
                  <a:rPr lang="en-US" sz="1400" b="1" dirty="0">
                    <a:latin typeface="Arial" panose="020B0604020202020204" pitchFamily="34" charset="0"/>
                    <a:cs typeface="Arial" panose="020B0604020202020204" pitchFamily="34" charset="0"/>
                  </a:rPr>
                  <a:t> indicate complete dissimilarity. The overall index mathematically is a multiplicative combination of the three terms. (Wang, et al., 2004) </a:t>
                </a:r>
              </a:p>
              <a:p>
                <a:pPr algn="just" hangingPunct="0">
                  <a:lnSpc>
                    <a:spcPct val="150000"/>
                  </a:lnSpc>
                </a:pPr>
                <a:r>
                  <a:rPr lang="en-US" sz="1200" b="1" dirty="0">
                    <a:latin typeface="Arial" panose="020B0604020202020204" pitchFamily="34" charset="0"/>
                    <a:cs typeface="Arial" panose="020B0604020202020204" pitchFamily="34" charset="0"/>
                  </a:rPr>
                  <a:t> </a:t>
                </a:r>
                <a:endParaRPr lang="en-GB" sz="1200" b="1" dirty="0">
                  <a:latin typeface="Arial" panose="020B0604020202020204" pitchFamily="34" charset="0"/>
                  <a:cs typeface="Arial" panose="020B0604020202020204" pitchFamily="34" charset="0"/>
                </a:endParaRPr>
              </a:p>
              <a:p>
                <a:pPr algn="just" hangingPunct="0">
                  <a:lnSpc>
                    <a:spcPct val="150000"/>
                  </a:lnSpc>
                </a:pPr>
                <a:r>
                  <a:rPr lang="en-US" sz="1400" b="1" dirty="0">
                    <a:latin typeface="Arial" panose="020B0604020202020204" pitchFamily="34" charset="0"/>
                    <a:cs typeface="Arial" panose="020B0604020202020204" pitchFamily="34" charset="0"/>
                  </a:rPr>
                  <a:t>We derive our </a:t>
                </a:r>
                <a:r>
                  <a:rPr lang="en-US" sz="1400" b="1" i="1" dirty="0">
                    <a:latin typeface="Arial" panose="020B0604020202020204" pitchFamily="34" charset="0"/>
                    <a:cs typeface="Arial" panose="020B0604020202020204" pitchFamily="34" charset="0"/>
                  </a:rPr>
                  <a:t>SSIM</a:t>
                </a:r>
                <a:r>
                  <a:rPr lang="en-US" sz="1400" b="1" dirty="0">
                    <a:latin typeface="Arial" panose="020B0604020202020204" pitchFamily="34" charset="0"/>
                    <a:cs typeface="Arial" panose="020B0604020202020204" pitchFamily="34" charset="0"/>
                  </a:rPr>
                  <a:t> Normalized cost function as,</a:t>
                </a:r>
              </a:p>
              <a:p>
                <a:pPr algn="ctr" hangingPunct="0">
                  <a:lnSpc>
                    <a:spcPct val="150000"/>
                  </a:lnSpc>
                </a:pPr>
                <a:endParaRPr lang="en-US" sz="1200" b="1" dirty="0">
                  <a:latin typeface="Arial" panose="020B0604020202020204" pitchFamily="34" charset="0"/>
                  <a:cs typeface="Arial" panose="020B0604020202020204" pitchFamily="34" charset="0"/>
                </a:endParaRPr>
              </a:p>
              <a:p>
                <a:pPr algn="ctr" hangingPunct="0">
                  <a:lnSpc>
                    <a:spcPct val="150000"/>
                  </a:lnSpc>
                </a:pPr>
                <a14:m>
                  <m:oMath xmlns:m="http://schemas.openxmlformats.org/officeDocument/2006/math">
                    <m:r>
                      <a:rPr lang="en-US" sz="1600" b="1" i="1">
                        <a:latin typeface="Cambria Math"/>
                      </a:rPr>
                      <m:t>𝑺𝑺𝑰𝑴</m:t>
                    </m:r>
                    <m:r>
                      <a:rPr lang="en-US" sz="1600" b="1" i="1">
                        <a:latin typeface="Cambria Math"/>
                      </a:rPr>
                      <m:t> </m:t>
                    </m:r>
                    <m:r>
                      <a:rPr lang="en-US" sz="1600" b="1" i="1">
                        <a:latin typeface="Cambria Math"/>
                      </a:rPr>
                      <m:t>𝑵𝒐𝒓𝒎𝒂𝒍𝒊𝒔𝒆𝒅</m:t>
                    </m:r>
                    <m:r>
                      <a:rPr lang="en-US" sz="1600" b="1" i="1">
                        <a:latin typeface="Cambria Math"/>
                      </a:rPr>
                      <m:t>  </m:t>
                    </m:r>
                    <m:r>
                      <a:rPr lang="en-US" sz="1600" b="1" i="1">
                        <a:latin typeface="Cambria Math"/>
                      </a:rPr>
                      <m:t>𝑪𝒐𝒔𝒕</m:t>
                    </m:r>
                    <m:r>
                      <a:rPr lang="en-US" sz="1600" b="1" i="1">
                        <a:latin typeface="Cambria Math"/>
                      </a:rPr>
                      <m:t> </m:t>
                    </m:r>
                    <m:r>
                      <a:rPr lang="en-US" sz="1600" b="1" i="1">
                        <a:latin typeface="Cambria Math"/>
                      </a:rPr>
                      <m:t>𝒇𝒖𝒏𝒄𝒕𝒊𝒐𝒏</m:t>
                    </m:r>
                    <m:r>
                      <a:rPr lang="en-US" sz="1600" b="1" i="1">
                        <a:latin typeface="Cambria Math"/>
                      </a:rPr>
                      <m:t> =</m:t>
                    </m:r>
                    <m:r>
                      <a:rPr lang="en-US" sz="1600" b="1" i="1">
                        <a:latin typeface="Cambria Math"/>
                      </a:rPr>
                      <m:t>𝒂𝒃𝒔</m:t>
                    </m:r>
                    <m:d>
                      <m:dPr>
                        <m:ctrlPr>
                          <a:rPr lang="en-GB" sz="1600" b="1" i="1">
                            <a:latin typeface="Cambria Math" panose="02040503050406030204" pitchFamily="18" charset="0"/>
                          </a:rPr>
                        </m:ctrlPr>
                      </m:dPr>
                      <m:e>
                        <m:r>
                          <a:rPr lang="en-US" sz="1600" b="1" i="1">
                            <a:latin typeface="Cambria Math"/>
                          </a:rPr>
                          <m:t>𝟏</m:t>
                        </m:r>
                        <m:r>
                          <a:rPr lang="en-US" sz="1600" b="1" i="1">
                            <a:latin typeface="Cambria Math"/>
                          </a:rPr>
                          <m:t>−</m:t>
                        </m:r>
                        <m:r>
                          <a:rPr lang="en-US" sz="1600" b="1" i="1">
                            <a:latin typeface="Cambria Math"/>
                          </a:rPr>
                          <m:t>𝑨𝒗𝒆𝒓𝒂𝒈𝒆</m:t>
                        </m:r>
                        <m:r>
                          <a:rPr lang="en-US" sz="1600" b="1" i="1">
                            <a:latin typeface="Cambria Math"/>
                          </a:rPr>
                          <m:t> </m:t>
                        </m:r>
                        <m:r>
                          <a:rPr lang="en-US" sz="1600" b="1" i="1">
                            <a:latin typeface="Cambria Math"/>
                          </a:rPr>
                          <m:t>𝑺𝑺𝑰𝑴</m:t>
                        </m:r>
                        <m:r>
                          <a:rPr lang="en-US" sz="1600" b="1" i="1">
                            <a:latin typeface="Cambria Math"/>
                          </a:rPr>
                          <m:t> </m:t>
                        </m:r>
                        <m:r>
                          <a:rPr lang="en-US" sz="1600" b="1" i="1">
                            <a:latin typeface="Cambria Math"/>
                          </a:rPr>
                          <m:t>𝒊𝒏𝒅𝒆𝒙</m:t>
                        </m:r>
                        <m:r>
                          <a:rPr lang="en-US" sz="1600" b="1" i="1">
                            <a:latin typeface="Cambria Math"/>
                          </a:rPr>
                          <m:t> </m:t>
                        </m:r>
                        <m:r>
                          <a:rPr lang="en-US" sz="1600" b="1" i="1">
                            <a:latin typeface="Cambria Math"/>
                          </a:rPr>
                          <m:t>𝒗𝒂𝒍𝒖𝒆</m:t>
                        </m:r>
                      </m:e>
                    </m:d>
                  </m:oMath>
                </a14:m>
                <a:r>
                  <a:rPr lang="en-GB" sz="1600" b="1" dirty="0">
                    <a:latin typeface="Arial" panose="020B0604020202020204" pitchFamily="34" charset="0"/>
                    <a:cs typeface="Arial" panose="020B0604020202020204" pitchFamily="34" charset="0"/>
                  </a:rPr>
                  <a:t>……(13)</a:t>
                </a:r>
              </a:p>
              <a:p>
                <a:pPr algn="just" hangingPunct="0">
                  <a:lnSpc>
                    <a:spcPct val="150000"/>
                  </a:lnSpc>
                </a:pPr>
                <a:endParaRPr lang="en-GB" sz="1200" b="1" dirty="0">
                  <a:latin typeface="Arial" panose="020B0604020202020204" pitchFamily="34" charset="0"/>
                  <a:cs typeface="Arial" panose="020B0604020202020204" pitchFamily="34" charset="0"/>
                </a:endParaRPr>
              </a:p>
              <a:p>
                <a:pPr algn="ctr" hangingPunct="0">
                  <a:lnSpc>
                    <a:spcPct val="150000"/>
                  </a:lnSpc>
                </a:pPr>
                <a14:m>
                  <m:oMath xmlns:m="http://schemas.openxmlformats.org/officeDocument/2006/math">
                    <m:r>
                      <a:rPr lang="en-US" b="1" i="1">
                        <a:latin typeface="Cambria Math"/>
                      </a:rPr>
                      <m:t>𝑶𝒗𝒆𝒓𝒂𝒍𝒍</m:t>
                    </m:r>
                    <m:r>
                      <a:rPr lang="en-US" b="1" i="1">
                        <a:latin typeface="Cambria Math"/>
                      </a:rPr>
                      <m:t> </m:t>
                    </m:r>
                    <m:r>
                      <a:rPr lang="en-US" b="1" i="1">
                        <a:latin typeface="Cambria Math"/>
                      </a:rPr>
                      <m:t>𝒄𝒐𝒔𝒕</m:t>
                    </m:r>
                    <m:r>
                      <a:rPr lang="en-US" b="1" i="1">
                        <a:latin typeface="Cambria Math"/>
                      </a:rPr>
                      <m:t> </m:t>
                    </m:r>
                    <m:r>
                      <a:rPr lang="en-US" b="1" i="1">
                        <a:latin typeface="Cambria Math"/>
                      </a:rPr>
                      <m:t>𝒇𝒖𝒏𝒄𝒕𝒊𝒐𝒏</m:t>
                    </m:r>
                    <m:r>
                      <a:rPr lang="en-US" b="1" i="1">
                        <a:latin typeface="Cambria Math"/>
                      </a:rPr>
                      <m:t>=</m:t>
                    </m:r>
                    <m:f>
                      <m:fPr>
                        <m:ctrlPr>
                          <a:rPr lang="en-GB" b="1" i="1">
                            <a:latin typeface="Cambria Math" panose="02040503050406030204" pitchFamily="18" charset="0"/>
                          </a:rPr>
                        </m:ctrlPr>
                      </m:fPr>
                      <m:num>
                        <m:d>
                          <m:dPr>
                            <m:ctrlPr>
                              <a:rPr lang="en-GB" b="1" i="1">
                                <a:latin typeface="Cambria Math" panose="02040503050406030204" pitchFamily="18" charset="0"/>
                              </a:rPr>
                            </m:ctrlPr>
                          </m:dPr>
                          <m:e>
                            <m:r>
                              <a:rPr lang="en-US" b="1" i="1">
                                <a:latin typeface="Cambria Math"/>
                              </a:rPr>
                              <m:t>𝑺𝑺𝑰𝑴</m:t>
                            </m:r>
                            <m:r>
                              <a:rPr lang="en-US" b="1" i="1">
                                <a:latin typeface="Cambria Math"/>
                              </a:rPr>
                              <m:t> </m:t>
                            </m:r>
                            <m:r>
                              <a:rPr lang="en-US" b="1" i="1">
                                <a:latin typeface="Cambria Math"/>
                              </a:rPr>
                              <m:t>𝑵𝒐𝒓𝒎𝒂𝒍𝒊𝒔𝒆𝒅</m:t>
                            </m:r>
                            <m:r>
                              <a:rPr lang="en-US" b="1" i="1">
                                <a:latin typeface="Cambria Math"/>
                              </a:rPr>
                              <m:t>  </m:t>
                            </m:r>
                            <m:r>
                              <a:rPr lang="en-US" b="1" i="1">
                                <a:latin typeface="Cambria Math"/>
                              </a:rPr>
                              <m:t>𝑪𝒐𝒔𝒕</m:t>
                            </m:r>
                            <m:r>
                              <a:rPr lang="en-US" b="1" i="1">
                                <a:latin typeface="Cambria Math"/>
                              </a:rPr>
                              <m:t> </m:t>
                            </m:r>
                            <m:r>
                              <a:rPr lang="en-US" b="1" i="1">
                                <a:latin typeface="Cambria Math"/>
                              </a:rPr>
                              <m:t>𝑭𝒖𝒏𝒄𝒕𝒊𝒐𝒏</m:t>
                            </m:r>
                            <m:r>
                              <a:rPr lang="en-US" b="1" i="1">
                                <a:latin typeface="Cambria Math"/>
                              </a:rPr>
                              <m:t> +</m:t>
                            </m:r>
                            <m:r>
                              <a:rPr lang="en-US" b="1" i="1">
                                <a:latin typeface="Cambria Math"/>
                              </a:rPr>
                              <m:t>𝑹𝑴𝑺</m:t>
                            </m:r>
                            <m:r>
                              <a:rPr lang="en-US" b="1" i="1">
                                <a:latin typeface="Cambria Math"/>
                              </a:rPr>
                              <m:t>   </m:t>
                            </m:r>
                            <m:r>
                              <a:rPr lang="en-US" b="1" i="1">
                                <a:latin typeface="Cambria Math"/>
                              </a:rPr>
                              <m:t>𝒇𝒖𝒏𝒄𝒕𝒊𝒐𝒏</m:t>
                            </m:r>
                          </m:e>
                        </m:d>
                      </m:num>
                      <m:den>
                        <m:r>
                          <a:rPr lang="en-US" b="1" i="1">
                            <a:latin typeface="Cambria Math"/>
                          </a:rPr>
                          <m:t>𝟐</m:t>
                        </m:r>
                      </m:den>
                    </m:f>
                  </m:oMath>
                </a14:m>
                <a:r>
                  <a:rPr lang="en-GB" b="1" dirty="0">
                    <a:latin typeface="Arial" panose="020B0604020202020204" pitchFamily="34" charset="0"/>
                    <a:cs typeface="Arial" panose="020B0604020202020204" pitchFamily="34" charset="0"/>
                  </a:rPr>
                  <a:t>…..(14)</a:t>
                </a:r>
              </a:p>
            </p:txBody>
          </p:sp>
        </mc:Choice>
        <mc:Fallback xmlns="">
          <p:sp>
            <p:nvSpPr>
              <p:cNvPr id="2" name="TextBox 1"/>
              <p:cNvSpPr txBox="1">
                <a:spLocks noRot="1" noChangeAspect="1" noMove="1" noResize="1" noEditPoints="1" noAdjustHandles="1" noChangeArrowheads="1" noChangeShapeType="1" noTextEdit="1"/>
              </p:cNvSpPr>
              <p:nvPr/>
            </p:nvSpPr>
            <p:spPr>
              <a:xfrm>
                <a:off x="73742" y="1541206"/>
                <a:ext cx="9018639" cy="4171527"/>
              </a:xfrm>
              <a:prstGeom prst="rect">
                <a:avLst/>
              </a:prstGeom>
              <a:blipFill rotWithShape="1">
                <a:blip r:embed="rId2"/>
                <a:stretch>
                  <a:fillRect l="-135" r="-203"/>
                </a:stretch>
              </a:blipFill>
            </p:spPr>
            <p:txBody>
              <a:bodyPr/>
              <a:lstStyle/>
              <a:p>
                <a:r>
                  <a:rPr lang="en-GB">
                    <a:noFill/>
                  </a:rPr>
                  <a:t> </a:t>
                </a:r>
              </a:p>
            </p:txBody>
          </p:sp>
        </mc:Fallback>
      </mc:AlternateContent>
      <p:sp>
        <p:nvSpPr>
          <p:cNvPr id="8" name="Slide Number Placeholder 7"/>
          <p:cNvSpPr>
            <a:spLocks noGrp="1"/>
          </p:cNvSpPr>
          <p:nvPr>
            <p:ph type="sldNum" sz="quarter" idx="12"/>
          </p:nvPr>
        </p:nvSpPr>
        <p:spPr/>
        <p:txBody>
          <a:bodyPr/>
          <a:lstStyle/>
          <a:p>
            <a:fld id="{F74E6293-7DA2-4D9E-8605-5715E69AF2C7}" type="slidenum">
              <a:rPr lang="en-GB" sz="1800" b="1" smtClean="0">
                <a:solidFill>
                  <a:srgbClr val="FF0000"/>
                </a:solidFill>
              </a:rPr>
              <a:pPr/>
              <a:t>65</a:t>
            </a:fld>
            <a:endParaRPr lang="en-GB" sz="1800" b="1" dirty="0">
              <a:solidFill>
                <a:srgbClr val="FF0000"/>
              </a:solidFill>
            </a:endParaRPr>
          </a:p>
        </p:txBody>
      </p:sp>
    </p:spTree>
    <p:extLst>
      <p:ext uri="{BB962C8B-B14F-4D97-AF65-F5344CB8AC3E}">
        <p14:creationId xmlns:p14="http://schemas.microsoft.com/office/powerpoint/2010/main" val="4241064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Results</a:t>
            </a:r>
          </a:p>
          <a:p>
            <a:pPr algn="ctr" eaLnBrk="1" hangingPunct="1"/>
            <a:endParaRPr lang="en-US" altLang="en-US" sz="2000" b="1" dirty="0">
              <a:solidFill>
                <a:srgbClr val="FF0000"/>
              </a:solidFill>
              <a:cs typeface="Arial" panose="020B0604020202020204" pitchFamily="34" charset="0"/>
            </a:endParaRPr>
          </a:p>
          <a:p>
            <a:pPr algn="ctr" eaLnBrk="1" hangingPunct="1"/>
            <a:r>
              <a:rPr lang="en-US" altLang="en-US" sz="2000" b="1" dirty="0">
                <a:solidFill>
                  <a:srgbClr val="FF0000"/>
                </a:solidFill>
                <a:cs typeface="Arial" panose="020B0604020202020204" pitchFamily="34" charset="0"/>
              </a:rPr>
              <a:t>Overall cost function comparison</a:t>
            </a:r>
          </a:p>
        </p:txBody>
      </p:sp>
      <p:sp>
        <p:nvSpPr>
          <p:cNvPr id="5" name="Title 8"/>
          <p:cNvSpPr txBox="1">
            <a:spLocks/>
          </p:cNvSpPr>
          <p:nvPr/>
        </p:nvSpPr>
        <p:spPr bwMode="auto">
          <a:xfrm>
            <a:off x="147483" y="973394"/>
            <a:ext cx="8871156" cy="375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en-US" sz="2000" dirty="0">
              <a:solidFill>
                <a:srgbClr val="000000"/>
              </a:solidFill>
              <a:cs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68084228"/>
              </p:ext>
            </p:extLst>
          </p:nvPr>
        </p:nvGraphicFramePr>
        <p:xfrm>
          <a:off x="818535" y="1673940"/>
          <a:ext cx="7241460" cy="3924172"/>
        </p:xfrm>
        <a:graphic>
          <a:graphicData uri="http://schemas.openxmlformats.org/drawingml/2006/table">
            <a:tbl>
              <a:tblPr firstRow="1" bandRow="1">
                <a:tableStyleId>{5C22544A-7EE6-4342-B048-85BDC9FD1C3A}</a:tableStyleId>
              </a:tblPr>
              <a:tblGrid>
                <a:gridCol w="1448292">
                  <a:extLst>
                    <a:ext uri="{9D8B030D-6E8A-4147-A177-3AD203B41FA5}">
                      <a16:colId xmlns:a16="http://schemas.microsoft.com/office/drawing/2014/main" val="20000"/>
                    </a:ext>
                  </a:extLst>
                </a:gridCol>
                <a:gridCol w="1448292">
                  <a:extLst>
                    <a:ext uri="{9D8B030D-6E8A-4147-A177-3AD203B41FA5}">
                      <a16:colId xmlns:a16="http://schemas.microsoft.com/office/drawing/2014/main" val="20001"/>
                    </a:ext>
                  </a:extLst>
                </a:gridCol>
                <a:gridCol w="1448292">
                  <a:extLst>
                    <a:ext uri="{9D8B030D-6E8A-4147-A177-3AD203B41FA5}">
                      <a16:colId xmlns:a16="http://schemas.microsoft.com/office/drawing/2014/main" val="20002"/>
                    </a:ext>
                  </a:extLst>
                </a:gridCol>
                <a:gridCol w="1448292">
                  <a:extLst>
                    <a:ext uri="{9D8B030D-6E8A-4147-A177-3AD203B41FA5}">
                      <a16:colId xmlns:a16="http://schemas.microsoft.com/office/drawing/2014/main" val="20003"/>
                    </a:ext>
                  </a:extLst>
                </a:gridCol>
                <a:gridCol w="1448292">
                  <a:extLst>
                    <a:ext uri="{9D8B030D-6E8A-4147-A177-3AD203B41FA5}">
                      <a16:colId xmlns:a16="http://schemas.microsoft.com/office/drawing/2014/main" val="20004"/>
                    </a:ext>
                  </a:extLst>
                </a:gridCol>
              </a:tblGrid>
              <a:tr h="933595">
                <a:tc>
                  <a:txBody>
                    <a:bodyPr/>
                    <a:lstStyle/>
                    <a:p>
                      <a:r>
                        <a:rPr lang="en-GB" dirty="0"/>
                        <a:t>Experimental Model</a:t>
                      </a:r>
                    </a:p>
                  </a:txBody>
                  <a:tcPr/>
                </a:tc>
                <a:tc>
                  <a:txBody>
                    <a:bodyPr/>
                    <a:lstStyle/>
                    <a:p>
                      <a:r>
                        <a:rPr lang="en-GB" i="1" dirty="0"/>
                        <a:t>SSIM</a:t>
                      </a:r>
                    </a:p>
                  </a:txBody>
                  <a:tcPr/>
                </a:tc>
                <a:tc>
                  <a:txBody>
                    <a:bodyPr/>
                    <a:lstStyle/>
                    <a:p>
                      <a:r>
                        <a:rPr lang="en-GB" dirty="0"/>
                        <a:t>SSIM Normalised Cost Function</a:t>
                      </a:r>
                    </a:p>
                  </a:txBody>
                  <a:tcPr/>
                </a:tc>
                <a:tc>
                  <a:txBody>
                    <a:bodyPr/>
                    <a:lstStyle/>
                    <a:p>
                      <a:r>
                        <a:rPr lang="en-GB" dirty="0"/>
                        <a:t>RMS Function</a:t>
                      </a:r>
                    </a:p>
                  </a:txBody>
                  <a:tcPr/>
                </a:tc>
                <a:tc>
                  <a:txBody>
                    <a:bodyPr/>
                    <a:lstStyle/>
                    <a:p>
                      <a:r>
                        <a:rPr lang="en-GB" dirty="0"/>
                        <a:t>Overall Cost Function</a:t>
                      </a:r>
                    </a:p>
                  </a:txBody>
                  <a:tcPr/>
                </a:tc>
                <a:extLst>
                  <a:ext uri="{0D108BD9-81ED-4DB2-BD59-A6C34878D82A}">
                    <a16:rowId xmlns:a16="http://schemas.microsoft.com/office/drawing/2014/main" val="10000"/>
                  </a:ext>
                </a:extLst>
              </a:tr>
              <a:tr h="540892">
                <a:tc>
                  <a:txBody>
                    <a:bodyPr/>
                    <a:lstStyle/>
                    <a:p>
                      <a:pPr algn="ctr"/>
                      <a:r>
                        <a:rPr lang="en-GB" b="1" dirty="0">
                          <a:latin typeface="Arial" panose="020B0604020202020204" pitchFamily="34" charset="0"/>
                          <a:cs typeface="Arial" panose="020B0604020202020204" pitchFamily="34" charset="0"/>
                        </a:rPr>
                        <a:t>EnKF-FTM</a:t>
                      </a:r>
                    </a:p>
                  </a:txBody>
                  <a:tcPr/>
                </a:tc>
                <a:tc>
                  <a:txBody>
                    <a:bodyPr/>
                    <a:lstStyle/>
                    <a:p>
                      <a:pPr algn="ctr"/>
                      <a:r>
                        <a:rPr lang="en-GB" b="1" dirty="0">
                          <a:latin typeface="Arial" panose="020B0604020202020204" pitchFamily="34" charset="0"/>
                          <a:cs typeface="Arial" panose="020B0604020202020204" pitchFamily="34" charset="0"/>
                        </a:rPr>
                        <a:t>0.7645</a:t>
                      </a:r>
                    </a:p>
                  </a:txBody>
                  <a:tcPr/>
                </a:tc>
                <a:tc>
                  <a:txBody>
                    <a:bodyPr/>
                    <a:lstStyle/>
                    <a:p>
                      <a:pPr algn="ctr"/>
                      <a:r>
                        <a:rPr lang="en-GB" b="1" dirty="0">
                          <a:latin typeface="Arial" panose="020B0604020202020204" pitchFamily="34" charset="0"/>
                          <a:cs typeface="Arial" panose="020B0604020202020204" pitchFamily="34" charset="0"/>
                        </a:rPr>
                        <a:t>0.2355</a:t>
                      </a:r>
                    </a:p>
                  </a:txBody>
                  <a:tcPr/>
                </a:tc>
                <a:tc>
                  <a:txBody>
                    <a:bodyPr/>
                    <a:lstStyle/>
                    <a:p>
                      <a:pPr algn="ctr"/>
                      <a:r>
                        <a:rPr lang="en-GB" b="1" dirty="0">
                          <a:latin typeface="Arial" panose="020B0604020202020204" pitchFamily="34" charset="0"/>
                          <a:cs typeface="Arial" panose="020B0604020202020204" pitchFamily="34" charset="0"/>
                        </a:rPr>
                        <a:t>4.97</a:t>
                      </a:r>
                    </a:p>
                  </a:txBody>
                  <a:tcPr/>
                </a:tc>
                <a:tc>
                  <a:txBody>
                    <a:bodyPr/>
                    <a:lstStyle/>
                    <a:p>
                      <a:pPr algn="ctr"/>
                      <a:r>
                        <a:rPr lang="en-GB" b="1" dirty="0">
                          <a:latin typeface="Arial" panose="020B0604020202020204" pitchFamily="34" charset="0"/>
                          <a:cs typeface="Arial" panose="020B0604020202020204" pitchFamily="34" charset="0"/>
                        </a:rPr>
                        <a:t>2.603</a:t>
                      </a:r>
                    </a:p>
                  </a:txBody>
                  <a:tcPr/>
                </a:tc>
                <a:extLst>
                  <a:ext uri="{0D108BD9-81ED-4DB2-BD59-A6C34878D82A}">
                    <a16:rowId xmlns:a16="http://schemas.microsoft.com/office/drawing/2014/main" val="10001"/>
                  </a:ext>
                </a:extLst>
              </a:tr>
              <a:tr h="540892">
                <a:tc>
                  <a:txBody>
                    <a:bodyPr/>
                    <a:lstStyle/>
                    <a:p>
                      <a:pPr algn="ctr"/>
                      <a:r>
                        <a:rPr lang="en-GB" b="1" dirty="0">
                          <a:latin typeface="Arial" panose="020B0604020202020204" pitchFamily="34" charset="0"/>
                          <a:cs typeface="Arial" panose="020B0604020202020204" pitchFamily="34" charset="0"/>
                        </a:rPr>
                        <a:t>EnKF-2phase FTM</a:t>
                      </a:r>
                    </a:p>
                  </a:txBody>
                  <a:tcPr/>
                </a:tc>
                <a:tc>
                  <a:txBody>
                    <a:bodyPr/>
                    <a:lstStyle/>
                    <a:p>
                      <a:pPr algn="ctr"/>
                      <a:r>
                        <a:rPr lang="en-GB" b="1" dirty="0">
                          <a:latin typeface="Arial" panose="020B0604020202020204" pitchFamily="34" charset="0"/>
                          <a:cs typeface="Arial" panose="020B0604020202020204" pitchFamily="34" charset="0"/>
                        </a:rPr>
                        <a:t>0.8522</a:t>
                      </a:r>
                    </a:p>
                  </a:txBody>
                  <a:tcPr/>
                </a:tc>
                <a:tc>
                  <a:txBody>
                    <a:bodyPr/>
                    <a:lstStyle/>
                    <a:p>
                      <a:pPr algn="ctr"/>
                      <a:r>
                        <a:rPr lang="en-GB" b="1" dirty="0">
                          <a:latin typeface="Arial" panose="020B0604020202020204" pitchFamily="34" charset="0"/>
                          <a:cs typeface="Arial" panose="020B0604020202020204" pitchFamily="34" charset="0"/>
                        </a:rPr>
                        <a:t>0.1478</a:t>
                      </a:r>
                    </a:p>
                  </a:txBody>
                  <a:tcPr/>
                </a:tc>
                <a:tc>
                  <a:txBody>
                    <a:bodyPr/>
                    <a:lstStyle/>
                    <a:p>
                      <a:pPr algn="ctr"/>
                      <a:r>
                        <a:rPr lang="en-GB" b="1" dirty="0">
                          <a:latin typeface="Arial" panose="020B0604020202020204" pitchFamily="34" charset="0"/>
                          <a:cs typeface="Arial" panose="020B0604020202020204" pitchFamily="34" charset="0"/>
                        </a:rPr>
                        <a:t>2.98</a:t>
                      </a:r>
                    </a:p>
                  </a:txBody>
                  <a:tcPr/>
                </a:tc>
                <a:tc>
                  <a:txBody>
                    <a:bodyPr/>
                    <a:lstStyle/>
                    <a:p>
                      <a:pPr algn="ctr"/>
                      <a:r>
                        <a:rPr lang="en-GB" b="1" dirty="0">
                          <a:latin typeface="Arial" panose="020B0604020202020204" pitchFamily="34" charset="0"/>
                          <a:cs typeface="Arial" panose="020B0604020202020204" pitchFamily="34" charset="0"/>
                        </a:rPr>
                        <a:t>1.5639</a:t>
                      </a:r>
                    </a:p>
                  </a:txBody>
                  <a:tcPr/>
                </a:tc>
                <a:extLst>
                  <a:ext uri="{0D108BD9-81ED-4DB2-BD59-A6C34878D82A}">
                    <a16:rowId xmlns:a16="http://schemas.microsoft.com/office/drawing/2014/main" val="10002"/>
                  </a:ext>
                </a:extLst>
              </a:tr>
              <a:tr h="540892">
                <a:tc>
                  <a:txBody>
                    <a:bodyPr/>
                    <a:lstStyle/>
                    <a:p>
                      <a:pPr algn="ctr"/>
                      <a:r>
                        <a:rPr lang="en-GB" b="1" dirty="0">
                          <a:latin typeface="Arial" panose="020B0604020202020204" pitchFamily="34" charset="0"/>
                          <a:cs typeface="Arial" panose="020B0604020202020204" pitchFamily="34" charset="0"/>
                        </a:rPr>
                        <a:t>EnKF-No FTM</a:t>
                      </a:r>
                    </a:p>
                  </a:txBody>
                  <a:tcPr/>
                </a:tc>
                <a:tc>
                  <a:txBody>
                    <a:bodyPr/>
                    <a:lstStyle/>
                    <a:p>
                      <a:pPr algn="ctr"/>
                      <a:r>
                        <a:rPr lang="en-GB" b="1" dirty="0">
                          <a:latin typeface="Arial" panose="020B0604020202020204" pitchFamily="34" charset="0"/>
                          <a:cs typeface="Arial" panose="020B0604020202020204" pitchFamily="34" charset="0"/>
                        </a:rPr>
                        <a:t>0.7480</a:t>
                      </a:r>
                    </a:p>
                  </a:txBody>
                  <a:tcPr/>
                </a:tc>
                <a:tc>
                  <a:txBody>
                    <a:bodyPr/>
                    <a:lstStyle/>
                    <a:p>
                      <a:pPr algn="ctr"/>
                      <a:r>
                        <a:rPr lang="en-GB" b="1" dirty="0">
                          <a:latin typeface="Arial" panose="020B0604020202020204" pitchFamily="34" charset="0"/>
                          <a:cs typeface="Arial" panose="020B0604020202020204" pitchFamily="34" charset="0"/>
                        </a:rPr>
                        <a:t>0.252</a:t>
                      </a:r>
                    </a:p>
                  </a:txBody>
                  <a:tcPr/>
                </a:tc>
                <a:tc>
                  <a:txBody>
                    <a:bodyPr/>
                    <a:lstStyle/>
                    <a:p>
                      <a:pPr algn="ctr"/>
                      <a:r>
                        <a:rPr lang="en-GB" b="1" dirty="0">
                          <a:latin typeface="Arial" panose="020B0604020202020204" pitchFamily="34" charset="0"/>
                          <a:cs typeface="Arial" panose="020B0604020202020204" pitchFamily="34" charset="0"/>
                        </a:rPr>
                        <a:t>5.26</a:t>
                      </a:r>
                    </a:p>
                  </a:txBody>
                  <a:tcPr/>
                </a:tc>
                <a:tc>
                  <a:txBody>
                    <a:bodyPr/>
                    <a:lstStyle/>
                    <a:p>
                      <a:pPr algn="ctr"/>
                      <a:r>
                        <a:rPr lang="en-GB" b="1" dirty="0">
                          <a:latin typeface="Arial" panose="020B0604020202020204" pitchFamily="34" charset="0"/>
                          <a:cs typeface="Arial" panose="020B0604020202020204" pitchFamily="34" charset="0"/>
                        </a:rPr>
                        <a:t>2.756</a:t>
                      </a:r>
                    </a:p>
                  </a:txBody>
                  <a:tcPr/>
                </a:tc>
                <a:extLst>
                  <a:ext uri="{0D108BD9-81ED-4DB2-BD59-A6C34878D82A}">
                    <a16:rowId xmlns:a16="http://schemas.microsoft.com/office/drawing/2014/main" val="10003"/>
                  </a:ext>
                </a:extLst>
              </a:tr>
              <a:tr h="540892">
                <a:tc>
                  <a:txBody>
                    <a:bodyPr/>
                    <a:lstStyle/>
                    <a:p>
                      <a:pPr algn="ctr"/>
                      <a:r>
                        <a:rPr lang="en-GB" b="1" dirty="0">
                          <a:latin typeface="Arial" panose="020B0604020202020204" pitchFamily="34" charset="0"/>
                          <a:cs typeface="Arial" panose="020B0604020202020204" pitchFamily="34" charset="0"/>
                        </a:rPr>
                        <a:t>LM</a:t>
                      </a:r>
                      <a:r>
                        <a:rPr lang="en-GB" b="1" baseline="0" dirty="0">
                          <a:latin typeface="Arial" panose="020B0604020202020204" pitchFamily="34" charset="0"/>
                          <a:cs typeface="Arial" panose="020B0604020202020204" pitchFamily="34" charset="0"/>
                        </a:rPr>
                        <a:t> 2-phase FTM</a:t>
                      </a:r>
                      <a:endParaRPr lang="en-GB" b="1" dirty="0">
                        <a:latin typeface="Arial" panose="020B0604020202020204" pitchFamily="34" charset="0"/>
                        <a:cs typeface="Arial" panose="020B0604020202020204" pitchFamily="34" charset="0"/>
                      </a:endParaRPr>
                    </a:p>
                  </a:txBody>
                  <a:tcPr/>
                </a:tc>
                <a:tc>
                  <a:txBody>
                    <a:bodyPr/>
                    <a:lstStyle/>
                    <a:p>
                      <a:pPr algn="ctr"/>
                      <a:r>
                        <a:rPr lang="en-GB" b="1" dirty="0">
                          <a:latin typeface="Arial" panose="020B0604020202020204" pitchFamily="34" charset="0"/>
                          <a:cs typeface="Arial" panose="020B0604020202020204" pitchFamily="34" charset="0"/>
                        </a:rPr>
                        <a:t>0.8715</a:t>
                      </a:r>
                    </a:p>
                  </a:txBody>
                  <a:tcPr/>
                </a:tc>
                <a:tc>
                  <a:txBody>
                    <a:bodyPr/>
                    <a:lstStyle/>
                    <a:p>
                      <a:pPr algn="ctr"/>
                      <a:r>
                        <a:rPr lang="en-GB" b="1" dirty="0">
                          <a:latin typeface="Arial" panose="020B0604020202020204" pitchFamily="34" charset="0"/>
                          <a:cs typeface="Arial" panose="020B0604020202020204" pitchFamily="34" charset="0"/>
                        </a:rPr>
                        <a:t>0.1285</a:t>
                      </a:r>
                    </a:p>
                  </a:txBody>
                  <a:tcPr/>
                </a:tc>
                <a:tc>
                  <a:txBody>
                    <a:bodyPr/>
                    <a:lstStyle/>
                    <a:p>
                      <a:pPr algn="ctr"/>
                      <a:r>
                        <a:rPr lang="en-GB" b="1" dirty="0">
                          <a:latin typeface="Arial" panose="020B0604020202020204" pitchFamily="34" charset="0"/>
                          <a:cs typeface="Arial" panose="020B0604020202020204" pitchFamily="34" charset="0"/>
                        </a:rPr>
                        <a:t>9.64</a:t>
                      </a:r>
                    </a:p>
                  </a:txBody>
                  <a:tcPr/>
                </a:tc>
                <a:tc>
                  <a:txBody>
                    <a:bodyPr/>
                    <a:lstStyle/>
                    <a:p>
                      <a:pPr algn="ctr"/>
                      <a:r>
                        <a:rPr lang="en-GB" b="1" dirty="0">
                          <a:latin typeface="Arial" panose="020B0604020202020204" pitchFamily="34" charset="0"/>
                          <a:cs typeface="Arial" panose="020B0604020202020204" pitchFamily="34" charset="0"/>
                        </a:rPr>
                        <a:t>4.884</a:t>
                      </a:r>
                    </a:p>
                  </a:txBody>
                  <a:tcPr/>
                </a:tc>
                <a:extLst>
                  <a:ext uri="{0D108BD9-81ED-4DB2-BD59-A6C34878D82A}">
                    <a16:rowId xmlns:a16="http://schemas.microsoft.com/office/drawing/2014/main" val="10004"/>
                  </a:ext>
                </a:extLst>
              </a:tr>
            </a:tbl>
          </a:graphicData>
        </a:graphic>
      </p:graphicFrame>
      <p:sp>
        <p:nvSpPr>
          <p:cNvPr id="8" name="Oval 7"/>
          <p:cNvSpPr/>
          <p:nvPr/>
        </p:nvSpPr>
        <p:spPr>
          <a:xfrm>
            <a:off x="6772275" y="3352799"/>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2457450" y="4905372"/>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5314950" y="3352799"/>
            <a:ext cx="1095375" cy="638175"/>
          </a:xfrm>
          <a:prstGeom prst="ellipse">
            <a:avLst/>
          </a:prstGeom>
          <a:noFill/>
          <a:ln>
            <a:solidFill>
              <a:srgbClr val="FF0000">
                <a:alpha val="8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10"/>
          <p:cNvSpPr>
            <a:spLocks noGrp="1"/>
          </p:cNvSpPr>
          <p:nvPr>
            <p:ph type="sldNum" sz="quarter" idx="12"/>
          </p:nvPr>
        </p:nvSpPr>
        <p:spPr/>
        <p:txBody>
          <a:bodyPr/>
          <a:lstStyle/>
          <a:p>
            <a:fld id="{F74E6293-7DA2-4D9E-8605-5715E69AF2C7}" type="slidenum">
              <a:rPr lang="en-GB" sz="1800" b="1" smtClean="0">
                <a:solidFill>
                  <a:srgbClr val="FF0000"/>
                </a:solidFill>
              </a:rPr>
              <a:pPr/>
              <a:t>66</a:t>
            </a:fld>
            <a:endParaRPr lang="en-GB" sz="1800" b="1" dirty="0">
              <a:solidFill>
                <a:srgbClr val="FF0000"/>
              </a:solidFill>
            </a:endParaRPr>
          </a:p>
        </p:txBody>
      </p:sp>
    </p:spTree>
    <p:extLst>
      <p:ext uri="{BB962C8B-B14F-4D97-AF65-F5344CB8AC3E}">
        <p14:creationId xmlns:p14="http://schemas.microsoft.com/office/powerpoint/2010/main" val="1891537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txBox="1">
            <a:spLocks/>
          </p:cNvSpPr>
          <p:nvPr/>
        </p:nvSpPr>
        <p:spPr bwMode="auto">
          <a:xfrm>
            <a:off x="381000" y="514350"/>
            <a:ext cx="838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dirty="0">
                <a:cs typeface="Arial" panose="020B0604020202020204" pitchFamily="34" charset="0"/>
              </a:rPr>
              <a:t>Conclusions</a:t>
            </a:r>
          </a:p>
        </p:txBody>
      </p:sp>
      <p:sp>
        <p:nvSpPr>
          <p:cNvPr id="5" name="Title 8"/>
          <p:cNvSpPr txBox="1">
            <a:spLocks/>
          </p:cNvSpPr>
          <p:nvPr/>
        </p:nvSpPr>
        <p:spPr bwMode="auto">
          <a:xfrm>
            <a:off x="381000" y="1143000"/>
            <a:ext cx="8382000" cy="441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Multi-phase properties of relative fault transmissibility multipliers results in a closer and lower RMS function. </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Impedance maps generated for the two-phase FTM’s result in a close visual match to true.</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The LM-2phase FTM model(from prior work) produce a good impedance map reconstruction, however this method was inferior to the EnKF scheme in terms of 2-Norm comparison</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EnKF yielded a lower RMS function when compared  to prior deterministic method</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Assimilating more data during the EnKF inversion scheme leads to a reduced RMS function value to the pressure-production historical data</a:t>
            </a:r>
          </a:p>
          <a:p>
            <a:pPr marL="571500" indent="-571500" algn="just" defTabSz="4174872">
              <a:lnSpc>
                <a:spcPct val="150000"/>
              </a:lnSpc>
              <a:spcAft>
                <a:spcPts val="1200"/>
              </a:spcAft>
              <a:buClr>
                <a:srgbClr val="9C5BCD"/>
              </a:buClr>
              <a:buSzPct val="125000"/>
              <a:buFont typeface="Arial" panose="020B0604020202020204" pitchFamily="34" charset="0"/>
              <a:buChar char="•"/>
            </a:pPr>
            <a:r>
              <a:rPr lang="en-US" sz="1400" b="1" dirty="0"/>
              <a:t>Future work is to apply a sparse history matching modulation using orthogonal matching pursuit with 4D seismic(on-going work )</a:t>
            </a:r>
            <a:endParaRPr lang="en-US" sz="1400" b="1" dirty="0">
              <a:solidFill>
                <a:srgbClr val="FF0000"/>
              </a:solidFill>
            </a:endParaRPr>
          </a:p>
          <a:p>
            <a:pPr marL="571500" indent="-571500" algn="just" defTabSz="4174872">
              <a:spcAft>
                <a:spcPts val="1200"/>
              </a:spcAft>
              <a:buClr>
                <a:srgbClr val="9C5BCD"/>
              </a:buClr>
              <a:buSzPct val="125000"/>
              <a:buFont typeface="Arial" panose="020B0604020202020204" pitchFamily="34" charset="0"/>
              <a:buChar char="•"/>
            </a:pPr>
            <a:endParaRPr lang="en-US" sz="1400" b="1" dirty="0"/>
          </a:p>
          <a:p>
            <a:pPr marL="571500" indent="-571500" algn="just" defTabSz="4174872">
              <a:spcAft>
                <a:spcPts val="1200"/>
              </a:spcAft>
              <a:buClr>
                <a:srgbClr val="9C5BCD"/>
              </a:buClr>
              <a:buSzPct val="125000"/>
              <a:buFont typeface="Arial" panose="020B0604020202020204" pitchFamily="34" charset="0"/>
              <a:buChar char="•"/>
            </a:pPr>
            <a:endParaRPr lang="en-US" sz="1400" b="1" dirty="0"/>
          </a:p>
          <a:p>
            <a:pPr marL="571500" indent="-571500" algn="just" defTabSz="4174872">
              <a:spcAft>
                <a:spcPts val="1200"/>
              </a:spcAft>
              <a:buClr>
                <a:srgbClr val="9C5BCD"/>
              </a:buClr>
              <a:buSzPct val="125000"/>
              <a:buFont typeface="Arial" panose="020B0604020202020204" pitchFamily="34" charset="0"/>
              <a:buChar char="•"/>
            </a:pPr>
            <a:endParaRPr lang="en-US" sz="1400" b="1" dirty="0"/>
          </a:p>
        </p:txBody>
      </p:sp>
      <p:sp>
        <p:nvSpPr>
          <p:cNvPr id="3" name="Slide Number Placeholder 2"/>
          <p:cNvSpPr>
            <a:spLocks noGrp="1"/>
          </p:cNvSpPr>
          <p:nvPr>
            <p:ph type="sldNum" sz="quarter" idx="12"/>
          </p:nvPr>
        </p:nvSpPr>
        <p:spPr/>
        <p:txBody>
          <a:bodyPr/>
          <a:lstStyle/>
          <a:p>
            <a:fld id="{F74E6293-7DA2-4D9E-8605-5715E69AF2C7}" type="slidenum">
              <a:rPr lang="en-GB" sz="1800" b="1" smtClean="0">
                <a:solidFill>
                  <a:srgbClr val="FF0000"/>
                </a:solidFill>
              </a:rPr>
              <a:pPr/>
              <a:t>67</a:t>
            </a:fld>
            <a:endParaRPr lang="en-GB" sz="1800" b="1" dirty="0">
              <a:solidFill>
                <a:srgbClr val="FF0000"/>
              </a:solidFill>
            </a:endParaRPr>
          </a:p>
        </p:txBody>
      </p:sp>
    </p:spTree>
    <p:extLst>
      <p:ext uri="{BB962C8B-B14F-4D97-AF65-F5344CB8AC3E}">
        <p14:creationId xmlns:p14="http://schemas.microsoft.com/office/powerpoint/2010/main" val="1580406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844824"/>
            <a:ext cx="8229600" cy="3633267"/>
          </a:xfrm>
        </p:spPr>
        <p:txBody>
          <a:bodyPr/>
          <a:lstStyle/>
          <a:p>
            <a:pPr marL="0" indent="0" algn="ctr">
              <a:buNone/>
            </a:pPr>
            <a:r>
              <a:rPr lang="en-GB" sz="4800" dirty="0"/>
              <a:t>History Matching with Machine Learning</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68</a:t>
            </a:fld>
            <a:endParaRPr lang="en-GB" sz="1800" b="1" dirty="0">
              <a:solidFill>
                <a:srgbClr val="FF0000"/>
              </a:solidFill>
            </a:endParaRPr>
          </a:p>
        </p:txBody>
      </p:sp>
    </p:spTree>
    <p:extLst>
      <p:ext uri="{BB962C8B-B14F-4D97-AF65-F5344CB8AC3E}">
        <p14:creationId xmlns:p14="http://schemas.microsoft.com/office/powerpoint/2010/main" val="292813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a:xfrm>
            <a:off x="5273183" y="3844333"/>
            <a:ext cx="3870818" cy="10184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 y="1749426"/>
            <a:ext cx="1240088" cy="959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40568" y="1268760"/>
            <a:ext cx="3384376" cy="523220"/>
          </a:xfrm>
          <a:prstGeom prst="rect">
            <a:avLst/>
          </a:prstGeom>
          <a:noFill/>
        </p:spPr>
        <p:txBody>
          <a:bodyPr wrap="square" rtlCol="0">
            <a:spAutoFit/>
          </a:bodyPr>
          <a:lstStyle/>
          <a:p>
            <a:pPr algn="ctr"/>
            <a:r>
              <a:rPr lang="en-GB" sz="1400" b="1" dirty="0">
                <a:latin typeface="Times New Roman" panose="02020603050405020304" pitchFamily="18" charset="0"/>
                <a:cs typeface="Times New Roman" panose="02020603050405020304" pitchFamily="18" charset="0"/>
              </a:rPr>
              <a:t>Input to </a:t>
            </a:r>
            <a:r>
              <a:rPr lang="en-GB" sz="1400" b="1" i="1" dirty="0">
                <a:latin typeface="Times New Roman" panose="02020603050405020304" pitchFamily="18" charset="0"/>
                <a:cs typeface="Times New Roman" panose="02020603050405020304" pitchFamily="18" charset="0"/>
              </a:rPr>
              <a:t>geostatistic</a:t>
            </a:r>
            <a:r>
              <a:rPr lang="en-GB" sz="1400" b="1" dirty="0">
                <a:latin typeface="Times New Roman" panose="02020603050405020304" pitchFamily="18" charset="0"/>
                <a:cs typeface="Times New Roman" panose="02020603050405020304" pitchFamily="18" charset="0"/>
              </a:rPr>
              <a:t>:</a:t>
            </a:r>
          </a:p>
          <a:p>
            <a:pPr algn="ctr"/>
            <a:r>
              <a:rPr lang="en-GB" sz="1400" b="1" dirty="0">
                <a:latin typeface="Times New Roman" panose="02020603050405020304" pitchFamily="18" charset="0"/>
                <a:cs typeface="Times New Roman" panose="02020603050405020304" pitchFamily="18" charset="0"/>
              </a:rPr>
              <a:t>Training image &amp; prior data</a:t>
            </a:r>
          </a:p>
        </p:txBody>
      </p:sp>
      <p:sp>
        <p:nvSpPr>
          <p:cNvPr id="6" name="Right Arrow 5"/>
          <p:cNvSpPr/>
          <p:nvPr/>
        </p:nvSpPr>
        <p:spPr>
          <a:xfrm>
            <a:off x="1314642" y="2204864"/>
            <a:ext cx="93733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230820" y="1815207"/>
            <a:ext cx="1370140" cy="461665"/>
          </a:xfrm>
          <a:prstGeom prst="rect">
            <a:avLst/>
          </a:prstGeom>
          <a:noFill/>
        </p:spPr>
        <p:txBody>
          <a:bodyPr wrap="square" rtlCol="0">
            <a:spAutoFit/>
          </a:bodyPr>
          <a:lstStyle/>
          <a:p>
            <a:r>
              <a:rPr lang="en-GB" sz="1200" b="1" i="1" dirty="0">
                <a:solidFill>
                  <a:srgbClr val="FF0000"/>
                </a:solidFill>
                <a:latin typeface="Times New Roman" panose="02020603050405020304" pitchFamily="18" charset="0"/>
                <a:cs typeface="Times New Roman" panose="02020603050405020304" pitchFamily="18" charset="0"/>
              </a:rPr>
              <a:t>Multiple Point Statistic (MPS)</a:t>
            </a:r>
          </a:p>
        </p:txBody>
      </p:sp>
      <p:sp>
        <p:nvSpPr>
          <p:cNvPr id="23" name="Right Arrow 22"/>
          <p:cNvSpPr/>
          <p:nvPr/>
        </p:nvSpPr>
        <p:spPr>
          <a:xfrm>
            <a:off x="4490955" y="2457761"/>
            <a:ext cx="2942918" cy="1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161027" y="2674045"/>
            <a:ext cx="3875306" cy="307777"/>
          </a:xfrm>
          <a:prstGeom prst="rect">
            <a:avLst/>
          </a:prstGeom>
          <a:noFill/>
        </p:spPr>
        <p:txBody>
          <a:bodyPr wrap="square" rtlCol="0">
            <a:spAutoFit/>
          </a:bodyPr>
          <a:lstStyle/>
          <a:p>
            <a:r>
              <a:rPr lang="en-GB" sz="1400" b="1" i="1" dirty="0">
                <a:solidFill>
                  <a:srgbClr val="FF0000"/>
                </a:solidFill>
                <a:latin typeface="Times New Roman" panose="02020603050405020304" pitchFamily="18" charset="0"/>
                <a:cs typeface="Times New Roman" panose="02020603050405020304" pitchFamily="18" charset="0"/>
              </a:rPr>
              <a:t>K-means&amp; K-SVD</a:t>
            </a:r>
            <a:r>
              <a:rPr lang="en-GB" sz="1400" b="1" dirty="0">
                <a:solidFill>
                  <a:srgbClr val="FF0000"/>
                </a:solidFill>
                <a:latin typeface="Times New Roman" panose="02020603050405020304" pitchFamily="18" charset="0"/>
                <a:cs typeface="Times New Roman" panose="02020603050405020304" pitchFamily="18" charset="0"/>
              </a:rPr>
              <a:t> (Done off-line and once)</a:t>
            </a:r>
          </a:p>
        </p:txBody>
      </p:sp>
      <p:sp>
        <p:nvSpPr>
          <p:cNvPr id="27" name="TextBox 26"/>
          <p:cNvSpPr txBox="1"/>
          <p:nvPr/>
        </p:nvSpPr>
        <p:spPr>
          <a:xfrm>
            <a:off x="1756952" y="3923917"/>
            <a:ext cx="2281836"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 </a:t>
            </a:r>
            <a:r>
              <a:rPr lang="en-GB" sz="1400" b="1" dirty="0">
                <a:solidFill>
                  <a:srgbClr val="FF0000"/>
                </a:solidFill>
                <a:latin typeface="Times New Roman" panose="02020603050405020304" pitchFamily="18" charset="0"/>
                <a:cs typeface="Times New Roman" panose="02020603050405020304" pitchFamily="18" charset="0"/>
              </a:rPr>
              <a:t>Forward Problem</a:t>
            </a:r>
          </a:p>
        </p:txBody>
      </p:sp>
      <mc:AlternateContent xmlns:mc="http://schemas.openxmlformats.org/markup-compatibility/2006" xmlns:a14="http://schemas.microsoft.com/office/drawing/2010/main">
        <mc:Choice Requires="a14">
          <p:sp>
            <p:nvSpPr>
              <p:cNvPr id="28" name="Rectangle 27"/>
              <p:cNvSpPr/>
              <p:nvPr/>
            </p:nvSpPr>
            <p:spPr>
              <a:xfrm>
                <a:off x="313809" y="2966540"/>
                <a:ext cx="1275567" cy="523220"/>
              </a:xfrm>
              <a:prstGeom prst="rect">
                <a:avLst/>
              </a:prstGeom>
            </p:spPr>
            <p:txBody>
              <a:bodyPr wrap="square">
                <a:spAutoFit/>
              </a:bodyPr>
              <a:lstStyle/>
              <a:p>
                <a:r>
                  <a:rPr lang="en-GB" sz="1400" b="1" dirty="0">
                    <a:latin typeface="Times New Roman" panose="02020603050405020304" pitchFamily="18" charset="0"/>
                    <a:cs typeface="Times New Roman" panose="02020603050405020304" pitchFamily="18" charset="0"/>
                  </a:rPr>
                  <a:t>Initial  ensemble = </a:t>
                </a:r>
                <a14:m>
                  <m:oMath xmlns:m="http://schemas.openxmlformats.org/officeDocument/2006/math">
                    <m:r>
                      <a:rPr lang="en-GB" sz="1400" b="1" i="1">
                        <a:latin typeface="Cambria Math"/>
                      </a:rPr>
                      <m:t>𝓨</m:t>
                    </m:r>
                  </m:oMath>
                </a14:m>
                <a:r>
                  <a:rPr lang="en-GB" sz="1400" b="1" dirty="0">
                    <a:latin typeface="Times New Roman" panose="02020603050405020304" pitchFamily="18" charset="0"/>
                    <a:cs typeface="Times New Roman" panose="02020603050405020304" pitchFamily="18" charset="0"/>
                  </a:rPr>
                  <a:t> </a:t>
                </a:r>
              </a:p>
            </p:txBody>
          </p:sp>
        </mc:Choice>
        <mc:Fallback xmlns="">
          <p:sp>
            <p:nvSpPr>
              <p:cNvPr id="28" name="Rectangle 27"/>
              <p:cNvSpPr>
                <a:spLocks noRot="1" noChangeAspect="1" noMove="1" noResize="1" noEditPoints="1" noAdjustHandles="1" noChangeArrowheads="1" noChangeShapeType="1" noTextEdit="1"/>
              </p:cNvSpPr>
              <p:nvPr/>
            </p:nvSpPr>
            <p:spPr>
              <a:xfrm>
                <a:off x="313809" y="2966540"/>
                <a:ext cx="1275567" cy="523220"/>
              </a:xfrm>
              <a:prstGeom prst="rect">
                <a:avLst/>
              </a:prstGeom>
              <a:blipFill rotWithShape="1">
                <a:blip r:embed="rId4"/>
                <a:stretch>
                  <a:fillRect l="-952" t="-1176" b="-11765"/>
                </a:stretch>
              </a:blipFill>
            </p:spPr>
            <p:txBody>
              <a:bodyPr/>
              <a:lstStyle/>
              <a:p>
                <a:r>
                  <a:rPr lang="en-GB">
                    <a:noFill/>
                  </a:rPr>
                  <a:t> </a:t>
                </a:r>
              </a:p>
            </p:txBody>
          </p:sp>
        </mc:Fallback>
      </mc:AlternateContent>
      <p:sp>
        <p:nvSpPr>
          <p:cNvPr id="29" name="TextBox 28"/>
          <p:cNvSpPr txBox="1"/>
          <p:nvPr/>
        </p:nvSpPr>
        <p:spPr>
          <a:xfrm>
            <a:off x="1749634" y="4365109"/>
            <a:ext cx="2641300" cy="307777"/>
          </a:xfrm>
          <a:prstGeom prst="rect">
            <a:avLst/>
          </a:prstGeom>
          <a:noFill/>
        </p:spPr>
        <p:txBody>
          <a:bodyPr wrap="square" rtlCol="0">
            <a:spAutoFit/>
          </a:bodyPr>
          <a:lstStyle/>
          <a:p>
            <a:r>
              <a:rPr lang="en-GB" sz="1400" b="1" dirty="0">
                <a:solidFill>
                  <a:srgbClr val="FF0000"/>
                </a:solidFill>
                <a:latin typeface="Times New Roman" panose="02020603050405020304" pitchFamily="18" charset="0"/>
                <a:cs typeface="Times New Roman" panose="02020603050405020304" pitchFamily="18" charset="0"/>
              </a:rPr>
              <a:t>Reservoir simulator</a:t>
            </a:r>
          </a:p>
        </p:txBody>
      </p:sp>
      <p:sp>
        <p:nvSpPr>
          <p:cNvPr id="30" name="Rectangle 29"/>
          <p:cNvSpPr/>
          <p:nvPr/>
        </p:nvSpPr>
        <p:spPr>
          <a:xfrm>
            <a:off x="3459435" y="3876294"/>
            <a:ext cx="2162599" cy="13706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4283968" y="3844333"/>
            <a:ext cx="901974" cy="307777"/>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Forecast</a:t>
            </a:r>
          </a:p>
        </p:txBody>
      </p:sp>
      <mc:AlternateContent xmlns:mc="http://schemas.openxmlformats.org/markup-compatibility/2006" xmlns:a14="http://schemas.microsoft.com/office/drawing/2010/main">
        <mc:Choice Requires="a14">
          <p:sp>
            <p:nvSpPr>
              <p:cNvPr id="11270" name="Rectangle 11269"/>
              <p:cNvSpPr/>
              <p:nvPr/>
            </p:nvSpPr>
            <p:spPr>
              <a:xfrm>
                <a:off x="5721125" y="4207051"/>
                <a:ext cx="1077341" cy="3740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400" b="1" i="1" smtClean="0">
                              <a:latin typeface="Cambria Math" panose="02040503050406030204" pitchFamily="18" charset="0"/>
                            </a:rPr>
                          </m:ctrlPr>
                        </m:sSubPr>
                        <m:e>
                          <m:func>
                            <m:funcPr>
                              <m:ctrlPr>
                                <a:rPr lang="en-GB" sz="1400" b="1" i="1">
                                  <a:latin typeface="Cambria Math" panose="02040503050406030204" pitchFamily="18" charset="0"/>
                                </a:rPr>
                              </m:ctrlPr>
                            </m:funcPr>
                            <m:fName>
                              <m:limLow>
                                <m:limLowPr>
                                  <m:ctrlPr>
                                    <a:rPr lang="en-GB" sz="1400" b="1" i="1">
                                      <a:latin typeface="Cambria Math" panose="02040503050406030204" pitchFamily="18" charset="0"/>
                                    </a:rPr>
                                  </m:ctrlPr>
                                </m:limLowPr>
                                <m:e>
                                  <m:r>
                                    <a:rPr lang="en-GB" sz="1400" b="1" i="1">
                                      <a:latin typeface="Cambria Math"/>
                                    </a:rPr>
                                    <m:t>𝒎𝒊𝒏</m:t>
                                  </m:r>
                                </m:e>
                                <m:lim>
                                  <m:r>
                                    <a:rPr lang="en-GB" sz="1400" b="1" i="1">
                                      <a:latin typeface="Cambria Math"/>
                                    </a:rPr>
                                    <m:t>𝓧</m:t>
                                  </m:r>
                                </m:lim>
                              </m:limLow>
                            </m:fName>
                            <m:e>
                              <m:d>
                                <m:dPr>
                                  <m:begChr m:val="‖"/>
                                  <m:endChr m:val="‖"/>
                                  <m:ctrlPr>
                                    <a:rPr lang="en-GB" sz="1400" b="1" i="1">
                                      <a:latin typeface="Cambria Math" panose="02040503050406030204" pitchFamily="18" charset="0"/>
                                    </a:rPr>
                                  </m:ctrlPr>
                                </m:dPr>
                                <m:e>
                                  <m:r>
                                    <a:rPr lang="en-GB" sz="1400" b="1" i="1">
                                      <a:latin typeface="Cambria Math"/>
                                    </a:rPr>
                                    <m:t>𝓧</m:t>
                                  </m:r>
                                </m:e>
                              </m:d>
                            </m:e>
                          </m:func>
                        </m:e>
                        <m:sub>
                          <m:r>
                            <a:rPr lang="en-GB" sz="1400" b="1" i="1">
                              <a:latin typeface="Cambria Math"/>
                            </a:rPr>
                            <m:t>𝟎</m:t>
                          </m:r>
                        </m:sub>
                      </m:sSub>
                    </m:oMath>
                  </m:oMathPara>
                </a14:m>
                <a:endParaRPr lang="en-GB" sz="1400" b="1" dirty="0">
                  <a:latin typeface="Times New Roman" panose="02020603050405020304" pitchFamily="18" charset="0"/>
                  <a:cs typeface="Times New Roman" panose="02020603050405020304" pitchFamily="18" charset="0"/>
                </a:endParaRPr>
              </a:p>
            </p:txBody>
          </p:sp>
        </mc:Choice>
        <mc:Fallback xmlns="">
          <p:sp>
            <p:nvSpPr>
              <p:cNvPr id="11270" name="Rectangle 11269"/>
              <p:cNvSpPr>
                <a:spLocks noRot="1" noChangeAspect="1" noMove="1" noResize="1" noEditPoints="1" noAdjustHandles="1" noChangeArrowheads="1" noChangeShapeType="1" noTextEdit="1"/>
              </p:cNvSpPr>
              <p:nvPr/>
            </p:nvSpPr>
            <p:spPr>
              <a:xfrm>
                <a:off x="5721125" y="4207051"/>
                <a:ext cx="1077341" cy="374077"/>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71" name="Rectangle 11270"/>
              <p:cNvSpPr/>
              <p:nvPr/>
            </p:nvSpPr>
            <p:spPr>
              <a:xfrm>
                <a:off x="3954426" y="1694361"/>
                <a:ext cx="3865889" cy="7197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b="1" i="1">
                              <a:latin typeface="Cambria Math" panose="02040503050406030204" pitchFamily="18" charset="0"/>
                            </a:rPr>
                          </m:ctrlPr>
                        </m:dPr>
                        <m:e>
                          <m:r>
                            <a:rPr lang="en-GB" sz="1400" b="1" i="1">
                              <a:latin typeface="Cambria Math"/>
                            </a:rPr>
                            <m:t>𝑿</m:t>
                          </m:r>
                          <m:r>
                            <a:rPr lang="en-GB" sz="1400" b="1" i="1">
                              <a:latin typeface="Cambria Math"/>
                            </a:rPr>
                            <m:t>,</m:t>
                          </m:r>
                          <m:r>
                            <a:rPr lang="en-GB" sz="1400" b="1" i="1">
                              <a:latin typeface="Cambria Math"/>
                            </a:rPr>
                            <m:t>𝑫</m:t>
                          </m:r>
                        </m:e>
                      </m:d>
                      <m:r>
                        <a:rPr lang="en-GB" sz="1400" b="1" i="1">
                          <a:latin typeface="Cambria Math"/>
                        </a:rPr>
                        <m:t>=</m:t>
                      </m:r>
                      <m:limLow>
                        <m:limLowPr>
                          <m:ctrlPr>
                            <a:rPr lang="en-GB" sz="1400" b="1" i="1">
                              <a:latin typeface="Cambria Math" panose="02040503050406030204" pitchFamily="18" charset="0"/>
                            </a:rPr>
                          </m:ctrlPr>
                        </m:limLowPr>
                        <m:e>
                          <m:func>
                            <m:funcPr>
                              <m:ctrlPr>
                                <a:rPr lang="en-GB" sz="1400" b="1" i="1">
                                  <a:latin typeface="Cambria Math" panose="02040503050406030204" pitchFamily="18" charset="0"/>
                                </a:rPr>
                              </m:ctrlPr>
                            </m:funcPr>
                            <m:fName>
                              <m:r>
                                <a:rPr lang="en-GB" sz="1400" b="1" i="1">
                                  <a:latin typeface="Cambria Math"/>
                                </a:rPr>
                                <m:t>𝒂𝒓𝒈</m:t>
                              </m:r>
                            </m:fName>
                            <m:e>
                              <m:r>
                                <a:rPr lang="en-GB" sz="1400" b="1" i="1">
                                  <a:latin typeface="Cambria Math"/>
                                </a:rPr>
                                <m:t>𝒎𝒊𝒏</m:t>
                              </m:r>
                            </m:e>
                          </m:func>
                        </m:e>
                        <m:lim>
                          <m:r>
                            <a:rPr lang="en-GB" sz="1400" b="1" i="1">
                              <a:latin typeface="Cambria Math"/>
                            </a:rPr>
                            <m:t>𝑿</m:t>
                          </m:r>
                          <m:r>
                            <a:rPr lang="en-GB" sz="1400" b="1" i="1">
                              <a:latin typeface="Cambria Math"/>
                            </a:rPr>
                            <m:t>,</m:t>
                          </m:r>
                          <m:r>
                            <a:rPr lang="en-GB" sz="1400" b="1" i="1">
                              <a:latin typeface="Cambria Math"/>
                            </a:rPr>
                            <m:t>𝑫</m:t>
                          </m:r>
                        </m:lim>
                      </m:limLow>
                      <m:nary>
                        <m:naryPr>
                          <m:chr m:val="∑"/>
                          <m:limLoc m:val="undOvr"/>
                          <m:ctrlPr>
                            <a:rPr lang="en-GB" sz="1400" b="1" i="1">
                              <a:latin typeface="Cambria Math" panose="02040503050406030204" pitchFamily="18" charset="0"/>
                            </a:rPr>
                          </m:ctrlPr>
                        </m:naryPr>
                        <m:sub>
                          <m:r>
                            <a:rPr lang="en-GB" sz="1400" b="1" i="1">
                              <a:latin typeface="Cambria Math"/>
                            </a:rPr>
                            <m:t>𝒊</m:t>
                          </m:r>
                          <m:r>
                            <a:rPr lang="en-GB" sz="1400" b="1" i="1">
                              <a:latin typeface="Cambria Math"/>
                            </a:rPr>
                            <m:t>=</m:t>
                          </m:r>
                          <m:r>
                            <a:rPr lang="en-GB" sz="1400" b="1" i="1">
                              <a:latin typeface="Cambria Math"/>
                            </a:rPr>
                            <m:t>𝟏</m:t>
                          </m:r>
                        </m:sub>
                        <m:sup>
                          <m:sSub>
                            <m:sSubPr>
                              <m:ctrlPr>
                                <a:rPr lang="en-GB" sz="1400" b="1" i="1">
                                  <a:latin typeface="Cambria Math" panose="02040503050406030204" pitchFamily="18" charset="0"/>
                                </a:rPr>
                              </m:ctrlPr>
                            </m:sSubPr>
                            <m:e>
                              <m:r>
                                <a:rPr lang="en-GB" sz="1400" b="1" i="1">
                                  <a:latin typeface="Cambria Math"/>
                                </a:rPr>
                                <m:t>𝑵</m:t>
                              </m:r>
                            </m:e>
                            <m:sub>
                              <m:r>
                                <a:rPr lang="en-GB" sz="1400" b="1" i="1">
                                  <a:latin typeface="Cambria Math"/>
                                </a:rPr>
                                <m:t>𝒚</m:t>
                              </m:r>
                              <m:r>
                                <a:rPr lang="en-GB" sz="1400" b="1" i="1">
                                  <a:latin typeface="Cambria Math"/>
                                </a:rPr>
                                <m:t> </m:t>
                              </m:r>
                            </m:sub>
                          </m:sSub>
                        </m:sup>
                        <m:e>
                          <m:sSubSup>
                            <m:sSubSupPr>
                              <m:ctrlPr>
                                <a:rPr lang="en-GB" sz="1400" b="1" i="1">
                                  <a:latin typeface="Cambria Math" panose="02040503050406030204" pitchFamily="18" charset="0"/>
                                </a:rPr>
                              </m:ctrlPr>
                            </m:sSubSupPr>
                            <m:e>
                              <m:d>
                                <m:dPr>
                                  <m:begChr m:val="‖"/>
                                  <m:endChr m:val="‖"/>
                                  <m:ctrlPr>
                                    <a:rPr lang="en-GB" sz="1400" b="1" i="1">
                                      <a:latin typeface="Cambria Math" panose="02040503050406030204" pitchFamily="18" charset="0"/>
                                    </a:rPr>
                                  </m:ctrlPr>
                                </m:dPr>
                                <m:e>
                                  <m:sSub>
                                    <m:sSubPr>
                                      <m:ctrlPr>
                                        <a:rPr lang="en-GB" sz="1400" b="1" i="1">
                                          <a:latin typeface="Cambria Math" panose="02040503050406030204" pitchFamily="18" charset="0"/>
                                        </a:rPr>
                                      </m:ctrlPr>
                                    </m:sSubPr>
                                    <m:e>
                                      <m:r>
                                        <a:rPr lang="en-GB" sz="1400" b="1" i="1">
                                          <a:latin typeface="Cambria Math"/>
                                        </a:rPr>
                                        <m:t>𝒀</m:t>
                                      </m:r>
                                    </m:e>
                                    <m:sub>
                                      <m:r>
                                        <a:rPr lang="en-GB" sz="1400" b="1" i="1">
                                          <a:latin typeface="Cambria Math"/>
                                        </a:rPr>
                                        <m:t>𝒊</m:t>
                                      </m:r>
                                    </m:sub>
                                  </m:sSub>
                                  <m:r>
                                    <a:rPr lang="en-GB" sz="1400" b="1" i="1">
                                      <a:latin typeface="Cambria Math"/>
                                    </a:rPr>
                                    <m:t>−</m:t>
                                  </m:r>
                                  <m:r>
                                    <a:rPr lang="en-GB" sz="1400" b="1" i="1">
                                      <a:latin typeface="Cambria Math"/>
                                    </a:rPr>
                                    <m:t>𝑫</m:t>
                                  </m:r>
                                  <m:sSub>
                                    <m:sSubPr>
                                      <m:ctrlPr>
                                        <a:rPr lang="en-GB" sz="1400" b="1" i="1">
                                          <a:latin typeface="Cambria Math" panose="02040503050406030204" pitchFamily="18" charset="0"/>
                                        </a:rPr>
                                      </m:ctrlPr>
                                    </m:sSubPr>
                                    <m:e>
                                      <m:r>
                                        <a:rPr lang="en-GB" sz="1400" b="1" i="1">
                                          <a:latin typeface="Cambria Math"/>
                                        </a:rPr>
                                        <m:t>𝑿</m:t>
                                      </m:r>
                                    </m:e>
                                    <m:sub>
                                      <m:r>
                                        <a:rPr lang="en-GB" sz="1400" b="1" i="1">
                                          <a:latin typeface="Cambria Math"/>
                                        </a:rPr>
                                        <m:t>𝒊</m:t>
                                      </m:r>
                                    </m:sub>
                                  </m:sSub>
                                </m:e>
                              </m:d>
                            </m:e>
                            <m:sub>
                              <m:r>
                                <a:rPr lang="en-GB" sz="1400" b="1" i="1">
                                  <a:latin typeface="Cambria Math"/>
                                </a:rPr>
                                <m:t>𝟐</m:t>
                              </m:r>
                            </m:sub>
                            <m:sup>
                              <m:r>
                                <a:rPr lang="en-GB" sz="1400" b="1" i="1">
                                  <a:latin typeface="Cambria Math"/>
                                </a:rPr>
                                <m:t>𝟐</m:t>
                              </m:r>
                            </m:sup>
                          </m:sSubSup>
                          <m:r>
                            <a:rPr lang="en-GB" sz="1400" b="1" i="1">
                              <a:latin typeface="Cambria Math"/>
                            </a:rPr>
                            <m:t>+</m:t>
                          </m:r>
                          <m:r>
                            <a:rPr lang="en-GB" sz="1400" b="1" i="1">
                              <a:latin typeface="Cambria Math"/>
                            </a:rPr>
                            <m:t>𝜸</m:t>
                          </m:r>
                          <m:sSub>
                            <m:sSubPr>
                              <m:ctrlPr>
                                <a:rPr lang="en-GB" sz="1400" b="1" i="1">
                                  <a:latin typeface="Cambria Math" panose="02040503050406030204" pitchFamily="18" charset="0"/>
                                </a:rPr>
                              </m:ctrlPr>
                            </m:sSubPr>
                            <m:e>
                              <m:d>
                                <m:dPr>
                                  <m:begChr m:val="‖"/>
                                  <m:endChr m:val="‖"/>
                                  <m:ctrlPr>
                                    <a:rPr lang="en-GB" sz="1400" b="1" i="1">
                                      <a:latin typeface="Cambria Math" panose="02040503050406030204" pitchFamily="18" charset="0"/>
                                    </a:rPr>
                                  </m:ctrlPr>
                                </m:dPr>
                                <m:e>
                                  <m:sSub>
                                    <m:sSubPr>
                                      <m:ctrlPr>
                                        <a:rPr lang="en-GB" sz="1400" b="1" i="1">
                                          <a:latin typeface="Cambria Math" panose="02040503050406030204" pitchFamily="18" charset="0"/>
                                        </a:rPr>
                                      </m:ctrlPr>
                                    </m:sSubPr>
                                    <m:e>
                                      <m:r>
                                        <a:rPr lang="en-GB" sz="1400" b="1" i="1">
                                          <a:latin typeface="Cambria Math"/>
                                        </a:rPr>
                                        <m:t>𝑿</m:t>
                                      </m:r>
                                    </m:e>
                                    <m:sub>
                                      <m:r>
                                        <a:rPr lang="en-GB" sz="1400" b="1" i="1">
                                          <a:latin typeface="Cambria Math"/>
                                        </a:rPr>
                                        <m:t>𝒊</m:t>
                                      </m:r>
                                    </m:sub>
                                  </m:sSub>
                                </m:e>
                              </m:d>
                            </m:e>
                            <m:sub>
                              <m:r>
                                <a:rPr lang="en-GB" sz="1400" b="1" i="1">
                                  <a:latin typeface="Cambria Math"/>
                                </a:rPr>
                                <m:t>𝟏</m:t>
                              </m:r>
                              <m:r>
                                <a:rPr lang="en-GB" sz="1400" b="1" i="1">
                                  <a:latin typeface="Cambria Math"/>
                                </a:rPr>
                                <m:t> </m:t>
                              </m:r>
                            </m:sub>
                          </m:sSub>
                        </m:e>
                      </m:nary>
                    </m:oMath>
                  </m:oMathPara>
                </a14:m>
                <a:endParaRPr lang="en-GB" sz="1400" b="1" dirty="0">
                  <a:latin typeface="+mj-lt"/>
                </a:endParaRPr>
              </a:p>
            </p:txBody>
          </p:sp>
        </mc:Choice>
        <mc:Fallback xmlns="">
          <p:sp>
            <p:nvSpPr>
              <p:cNvPr id="11271" name="Rectangle 11270"/>
              <p:cNvSpPr>
                <a:spLocks noRot="1" noChangeAspect="1" noMove="1" noResize="1" noEditPoints="1" noAdjustHandles="1" noChangeArrowheads="1" noChangeShapeType="1" noTextEdit="1"/>
              </p:cNvSpPr>
              <p:nvPr/>
            </p:nvSpPr>
            <p:spPr>
              <a:xfrm>
                <a:off x="3954426" y="1694361"/>
                <a:ext cx="3865889" cy="719749"/>
              </a:xfrm>
              <a:prstGeom prst="rect">
                <a:avLst/>
              </a:prstGeom>
              <a:blipFill rotWithShape="1">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73" name="TextBox 11272"/>
              <p:cNvSpPr txBox="1"/>
              <p:nvPr/>
            </p:nvSpPr>
            <p:spPr>
              <a:xfrm>
                <a:off x="7248824" y="1177588"/>
                <a:ext cx="1975642" cy="523220"/>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 Over-complete </a:t>
                </a:r>
                <a:r>
                  <a:rPr lang="en-GB" sz="1400" b="1" i="1" dirty="0">
                    <a:latin typeface="Times New Roman" panose="02020603050405020304" pitchFamily="18" charset="0"/>
                    <a:cs typeface="Times New Roman" panose="02020603050405020304" pitchFamily="18" charset="0"/>
                  </a:rPr>
                  <a:t>K-SVD</a:t>
                </a:r>
                <a:r>
                  <a:rPr lang="en-GB" sz="1400" b="1" dirty="0">
                    <a:latin typeface="Times New Roman" panose="02020603050405020304" pitchFamily="18" charset="0"/>
                    <a:cs typeface="Times New Roman" panose="02020603050405020304" pitchFamily="18" charset="0"/>
                  </a:rPr>
                  <a:t> Dictionary = </a:t>
                </a:r>
                <a14:m>
                  <m:oMath xmlns:m="http://schemas.openxmlformats.org/officeDocument/2006/math">
                    <m:r>
                      <a:rPr lang="en-GB" sz="1400" b="1" i="1">
                        <a:latin typeface="Cambria Math"/>
                      </a:rPr>
                      <m:t>𝓓</m:t>
                    </m:r>
                  </m:oMath>
                </a14:m>
                <a:endParaRPr lang="en-GB" sz="1400" b="1" dirty="0">
                  <a:latin typeface="Times New Roman" panose="02020603050405020304" pitchFamily="18" charset="0"/>
                  <a:cs typeface="Times New Roman" panose="02020603050405020304" pitchFamily="18" charset="0"/>
                </a:endParaRPr>
              </a:p>
            </p:txBody>
          </p:sp>
        </mc:Choice>
        <mc:Fallback xmlns="">
          <p:sp>
            <p:nvSpPr>
              <p:cNvPr id="11273" name="TextBox 11272"/>
              <p:cNvSpPr txBox="1">
                <a:spLocks noRot="1" noChangeAspect="1" noMove="1" noResize="1" noEditPoints="1" noAdjustHandles="1" noChangeArrowheads="1" noChangeShapeType="1" noTextEdit="1"/>
              </p:cNvSpPr>
              <p:nvPr/>
            </p:nvSpPr>
            <p:spPr>
              <a:xfrm>
                <a:off x="7248824" y="1177588"/>
                <a:ext cx="1975642" cy="523220"/>
              </a:xfrm>
              <a:prstGeom prst="rect">
                <a:avLst/>
              </a:prstGeom>
              <a:blipFill rotWithShape="1">
                <a:blip r:embed="rId7"/>
                <a:stretch>
                  <a:fillRect l="-617" t="-1163" b="-10465"/>
                </a:stretch>
              </a:blipFill>
            </p:spPr>
            <p:txBody>
              <a:bodyPr/>
              <a:lstStyle/>
              <a:p>
                <a:r>
                  <a:rPr lang="en-GB">
                    <a:noFill/>
                  </a:rPr>
                  <a:t> </a:t>
                </a:r>
              </a:p>
            </p:txBody>
          </p:sp>
        </mc:Fallback>
      </mc:AlternateContent>
      <p:pic>
        <p:nvPicPr>
          <p:cNvPr id="1127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6708" y="5057725"/>
            <a:ext cx="1707292" cy="1326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77" name="TextBox 11276"/>
          <p:cNvSpPr txBox="1"/>
          <p:nvPr/>
        </p:nvSpPr>
        <p:spPr>
          <a:xfrm>
            <a:off x="7164287" y="6309320"/>
            <a:ext cx="2376265" cy="553998"/>
          </a:xfrm>
          <a:prstGeom prst="rect">
            <a:avLst/>
          </a:prstGeom>
          <a:noFill/>
        </p:spPr>
        <p:txBody>
          <a:bodyPr wrap="square" rtlCol="0">
            <a:spAutoFit/>
          </a:bodyPr>
          <a:lstStyle/>
          <a:p>
            <a:r>
              <a:rPr lang="en-GB" sz="1500" b="1" dirty="0">
                <a:solidFill>
                  <a:srgbClr val="FF0000"/>
                </a:solidFill>
                <a:latin typeface="Times New Roman" panose="02020603050405020304" pitchFamily="18" charset="0"/>
                <a:cs typeface="Times New Roman" panose="02020603050405020304" pitchFamily="18" charset="0"/>
              </a:rPr>
              <a:t>Sparse Domain, permeability ensemble</a:t>
            </a:r>
          </a:p>
        </p:txBody>
      </p:sp>
      <p:sp>
        <p:nvSpPr>
          <p:cNvPr id="11280" name="TextBox 11279"/>
          <p:cNvSpPr txBox="1"/>
          <p:nvPr/>
        </p:nvSpPr>
        <p:spPr>
          <a:xfrm>
            <a:off x="6695329" y="5098024"/>
            <a:ext cx="1187624" cy="492443"/>
          </a:xfrm>
          <a:prstGeom prst="rect">
            <a:avLst/>
          </a:prstGeom>
          <a:noFill/>
        </p:spPr>
        <p:txBody>
          <a:bodyPr wrap="square" rtlCol="0">
            <a:spAutoFit/>
          </a:bodyPr>
          <a:lstStyle/>
          <a:p>
            <a:r>
              <a:rPr lang="en-GB" sz="1300" b="1" dirty="0">
                <a:solidFill>
                  <a:srgbClr val="FF0000"/>
                </a:solidFill>
                <a:latin typeface="Times New Roman" panose="02020603050405020304" pitchFamily="18" charset="0"/>
                <a:cs typeface="Times New Roman" panose="02020603050405020304" pitchFamily="18" charset="0"/>
              </a:rPr>
              <a:t>Inverse Problem</a:t>
            </a:r>
          </a:p>
        </p:txBody>
      </p:sp>
      <p:sp>
        <p:nvSpPr>
          <p:cNvPr id="11281" name="Oval 11280"/>
          <p:cNvSpPr/>
          <p:nvPr/>
        </p:nvSpPr>
        <p:spPr>
          <a:xfrm>
            <a:off x="5148064" y="5324937"/>
            <a:ext cx="1489764" cy="660621"/>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ight Arrow 50"/>
          <p:cNvSpPr/>
          <p:nvPr/>
        </p:nvSpPr>
        <p:spPr>
          <a:xfrm>
            <a:off x="1751485" y="4301755"/>
            <a:ext cx="1668387" cy="1047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2" name="Down Arrow 11281"/>
          <p:cNvSpPr/>
          <p:nvPr/>
        </p:nvSpPr>
        <p:spPr>
          <a:xfrm flipH="1">
            <a:off x="7882953" y="4821965"/>
            <a:ext cx="132052" cy="23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4" name="Left Arrow 11283"/>
          <p:cNvSpPr/>
          <p:nvPr/>
        </p:nvSpPr>
        <p:spPr>
          <a:xfrm>
            <a:off x="6624936" y="5494783"/>
            <a:ext cx="808937" cy="2744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6" name="TextBox 11285"/>
          <p:cNvSpPr txBox="1"/>
          <p:nvPr/>
        </p:nvSpPr>
        <p:spPr>
          <a:xfrm>
            <a:off x="5327651" y="5470581"/>
            <a:ext cx="1297285" cy="369332"/>
          </a:xfrm>
          <a:prstGeom prst="rect">
            <a:avLst/>
          </a:prstGeom>
          <a:noFill/>
        </p:spPr>
        <p:txBody>
          <a:bodyPr wrap="square" rtlCol="0">
            <a:spAutoFit/>
          </a:bodyPr>
          <a:lstStyle/>
          <a:p>
            <a:r>
              <a:rPr lang="en-GB" b="1" i="1" dirty="0">
                <a:latin typeface="Times New Roman" panose="02020603050405020304" pitchFamily="18" charset="0"/>
                <a:cs typeface="Times New Roman" panose="02020603050405020304" pitchFamily="18" charset="0"/>
              </a:rPr>
              <a:t>ES-MDA</a:t>
            </a:r>
          </a:p>
        </p:txBody>
      </p:sp>
      <p:sp>
        <p:nvSpPr>
          <p:cNvPr id="11287" name="Rounded Rectangle 11286"/>
          <p:cNvSpPr/>
          <p:nvPr/>
        </p:nvSpPr>
        <p:spPr>
          <a:xfrm>
            <a:off x="5249082" y="6358004"/>
            <a:ext cx="1391269"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88" name="TextBox 11287"/>
          <p:cNvSpPr txBox="1"/>
          <p:nvPr/>
        </p:nvSpPr>
        <p:spPr>
          <a:xfrm>
            <a:off x="5220072" y="6344688"/>
            <a:ext cx="1482977" cy="292388"/>
          </a:xfrm>
          <a:prstGeom prst="rect">
            <a:avLst/>
          </a:prstGeom>
          <a:noFill/>
        </p:spPr>
        <p:txBody>
          <a:bodyPr wrap="square" rtlCol="0">
            <a:spAutoFit/>
          </a:bodyPr>
          <a:lstStyle/>
          <a:p>
            <a:r>
              <a:rPr lang="en-GB" sz="1300" b="1" dirty="0">
                <a:latin typeface="Times New Roman" panose="02020603050405020304" pitchFamily="18" charset="0"/>
                <a:cs typeface="Times New Roman" panose="02020603050405020304" pitchFamily="18" charset="0"/>
              </a:rPr>
              <a:t>Production data</a:t>
            </a:r>
          </a:p>
        </p:txBody>
      </p:sp>
      <p:sp>
        <p:nvSpPr>
          <p:cNvPr id="11289" name="Up Arrow 11288"/>
          <p:cNvSpPr/>
          <p:nvPr/>
        </p:nvSpPr>
        <p:spPr>
          <a:xfrm>
            <a:off x="5898997" y="6001623"/>
            <a:ext cx="45719" cy="3336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90" name="Left Arrow 11289"/>
          <p:cNvSpPr/>
          <p:nvPr/>
        </p:nvSpPr>
        <p:spPr>
          <a:xfrm flipV="1">
            <a:off x="2987824" y="5541218"/>
            <a:ext cx="2160240" cy="2280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91" name="TextBox 11290"/>
          <p:cNvSpPr txBox="1"/>
          <p:nvPr/>
        </p:nvSpPr>
        <p:spPr>
          <a:xfrm>
            <a:off x="0" y="5201905"/>
            <a:ext cx="3837183" cy="1323439"/>
          </a:xfrm>
          <a:prstGeom prst="rect">
            <a:avLst/>
          </a:prstGeom>
          <a:noFill/>
        </p:spPr>
        <p:txBody>
          <a:bodyPr wrap="square" rtlCol="0">
            <a:spAutoFit/>
          </a:bodyPr>
          <a:lstStyle/>
          <a:p>
            <a:r>
              <a:rPr lang="en-GB" sz="1600" b="1" u="sng" dirty="0">
                <a:latin typeface="Times New Roman" panose="02020603050405020304" pitchFamily="18" charset="0"/>
                <a:cs typeface="Times New Roman" panose="02020603050405020304" pitchFamily="18" charset="0"/>
              </a:rPr>
              <a:t>Ensemble Smoother Multiple Data Assimilation (ES-MDA):</a:t>
            </a:r>
          </a:p>
          <a:p>
            <a:pPr marL="285750" indent="-285750">
              <a:buAutoNum type="romanLcParenR"/>
            </a:pPr>
            <a:r>
              <a:rPr lang="en-GB" sz="1600" b="1" dirty="0">
                <a:latin typeface="Times New Roman" panose="02020603050405020304" pitchFamily="18" charset="0"/>
                <a:cs typeface="Times New Roman" panose="02020603050405020304" pitchFamily="18" charset="0"/>
              </a:rPr>
              <a:t>Analysed ensemble</a:t>
            </a:r>
          </a:p>
          <a:p>
            <a:r>
              <a:rPr lang="en-GB" sz="1600" b="1" dirty="0">
                <a:latin typeface="Times New Roman" panose="02020603050405020304" pitchFamily="18" charset="0"/>
                <a:cs typeface="Times New Roman" panose="02020603050405020304" pitchFamily="18" charset="0"/>
              </a:rPr>
              <a:t>ii) Recover spatial analysed ensemble</a:t>
            </a:r>
          </a:p>
          <a:p>
            <a:r>
              <a:rPr lang="en-GB" sz="1600" b="1" dirty="0">
                <a:latin typeface="Times New Roman" panose="02020603050405020304" pitchFamily="18" charset="0"/>
                <a:cs typeface="Times New Roman" panose="02020603050405020304" pitchFamily="18" charset="0"/>
              </a:rPr>
              <a:t>iii) End iteration if convergence reached</a:t>
            </a:r>
          </a:p>
        </p:txBody>
      </p:sp>
      <p:cxnSp>
        <p:nvCxnSpPr>
          <p:cNvPr id="5" name="Straight Arrow Connector 4"/>
          <p:cNvCxnSpPr/>
          <p:nvPr/>
        </p:nvCxnSpPr>
        <p:spPr>
          <a:xfrm flipH="1">
            <a:off x="1957800" y="2674045"/>
            <a:ext cx="1390064" cy="98652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600960" y="3253199"/>
            <a:ext cx="2183611" cy="338554"/>
          </a:xfrm>
          <a:prstGeom prst="rect">
            <a:avLst/>
          </a:prstGeom>
        </p:spPr>
        <p:txBody>
          <a:bodyPr wrap="none">
            <a:spAutoFit/>
          </a:bodyPr>
          <a:lstStyle/>
          <a:p>
            <a:r>
              <a:rPr lang="en-GB" sz="1600" b="1" dirty="0">
                <a:latin typeface="Times New Roman" panose="02020603050405020304" pitchFamily="18" charset="0"/>
                <a:cs typeface="Times New Roman" panose="02020603050405020304" pitchFamily="18" charset="0"/>
              </a:rPr>
              <a:t>Select 100 Realizations</a:t>
            </a:r>
          </a:p>
        </p:txBody>
      </p:sp>
      <p:sp>
        <p:nvSpPr>
          <p:cNvPr id="7" name="Up-Down Arrow 6"/>
          <p:cNvSpPr/>
          <p:nvPr/>
        </p:nvSpPr>
        <p:spPr>
          <a:xfrm>
            <a:off x="8172400" y="3253199"/>
            <a:ext cx="288032" cy="65405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5327650" y="3409255"/>
            <a:ext cx="2844749" cy="307777"/>
          </a:xfrm>
          <a:prstGeom prst="rect">
            <a:avLst/>
          </a:prstGeom>
        </p:spPr>
        <p:txBody>
          <a:bodyPr wrap="square">
            <a:spAutoFit/>
          </a:bodyPr>
          <a:lstStyle/>
          <a:p>
            <a:r>
              <a:rPr lang="en-GB" sz="1400" b="1" dirty="0">
                <a:solidFill>
                  <a:srgbClr val="FF0000"/>
                </a:solidFill>
                <a:latin typeface="Times New Roman" panose="02020603050405020304" pitchFamily="18" charset="0"/>
                <a:cs typeface="Times New Roman" panose="02020603050405020304" pitchFamily="18" charset="0"/>
              </a:rPr>
              <a:t>Learned Dictionary used in OMP</a:t>
            </a:r>
          </a:p>
        </p:txBody>
      </p:sp>
      <p:pic>
        <p:nvPicPr>
          <p:cNvPr id="11285"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620433" y="1690272"/>
            <a:ext cx="1477033" cy="1477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6801" y="1556792"/>
            <a:ext cx="1659135" cy="112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3"/>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0904" y="2060848"/>
            <a:ext cx="1553064" cy="110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63" y="3501008"/>
            <a:ext cx="1600109" cy="143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25"/>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778776"/>
            <a:ext cx="1621224" cy="1480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2477105" y="1260049"/>
                <a:ext cx="1662847" cy="523220"/>
              </a:xfrm>
              <a:prstGeom prst="rect">
                <a:avLst/>
              </a:prstGeom>
            </p:spPr>
            <p:txBody>
              <a:bodyPr wrap="square">
                <a:spAutoFit/>
              </a:bodyPr>
              <a:lstStyle/>
              <a:p>
                <a:r>
                  <a:rPr lang="en-GB" sz="1400" b="1" dirty="0">
                    <a:latin typeface="Times New Roman" panose="02020603050405020304" pitchFamily="18" charset="0"/>
                    <a:cs typeface="Times New Roman" panose="02020603050405020304" pitchFamily="18" charset="0"/>
                  </a:rPr>
                  <a:t>Initial learning ensemble = </a:t>
                </a:r>
                <a14:m>
                  <m:oMath xmlns:m="http://schemas.openxmlformats.org/officeDocument/2006/math">
                    <m:sSub>
                      <m:sSubPr>
                        <m:ctrlPr>
                          <a:rPr lang="en-GB" sz="1400" b="1" i="1">
                            <a:latin typeface="Cambria Math" panose="02040503050406030204" pitchFamily="18" charset="0"/>
                          </a:rPr>
                        </m:ctrlPr>
                      </m:sSubPr>
                      <m:e>
                        <m:r>
                          <a:rPr lang="en-GB" sz="1400" b="1" i="1">
                            <a:latin typeface="Cambria Math"/>
                          </a:rPr>
                          <m:t>𝒀</m:t>
                        </m:r>
                      </m:e>
                      <m:sub>
                        <m:r>
                          <a:rPr lang="en-GB" sz="1400" b="1" i="1">
                            <a:latin typeface="Cambria Math"/>
                          </a:rPr>
                          <m:t>𝒊</m:t>
                        </m:r>
                      </m:sub>
                    </m:sSub>
                  </m:oMath>
                </a14:m>
                <a:endParaRPr lang="en-GB" sz="1400" dirty="0"/>
              </a:p>
            </p:txBody>
          </p:sp>
        </mc:Choice>
        <mc:Fallback xmlns="">
          <p:sp>
            <p:nvSpPr>
              <p:cNvPr id="2" name="Rectangle 1"/>
              <p:cNvSpPr>
                <a:spLocks noRot="1" noChangeAspect="1" noMove="1" noResize="1" noEditPoints="1" noAdjustHandles="1" noChangeArrowheads="1" noChangeShapeType="1" noTextEdit="1"/>
              </p:cNvSpPr>
              <p:nvPr/>
            </p:nvSpPr>
            <p:spPr>
              <a:xfrm>
                <a:off x="2477105" y="1260049"/>
                <a:ext cx="1662847" cy="523220"/>
              </a:xfrm>
              <a:prstGeom prst="rect">
                <a:avLst/>
              </a:prstGeom>
              <a:blipFill rotWithShape="1">
                <a:blip r:embed="rId14"/>
                <a:stretch>
                  <a:fillRect l="-733" t="-1163" b="-10465"/>
                </a:stretch>
              </a:blipFill>
            </p:spPr>
            <p:txBody>
              <a:bodyPr/>
              <a:lstStyle/>
              <a:p>
                <a:r>
                  <a:rPr lang="en-GB">
                    <a:noFill/>
                  </a:rPr>
                  <a:t> </a:t>
                </a:r>
              </a:p>
            </p:txBody>
          </p:sp>
        </mc:Fallback>
      </mc:AlternateContent>
      <p:sp>
        <p:nvSpPr>
          <p:cNvPr id="4" name="Rectangle 3"/>
          <p:cNvSpPr/>
          <p:nvPr/>
        </p:nvSpPr>
        <p:spPr>
          <a:xfrm>
            <a:off x="5622035" y="3861048"/>
            <a:ext cx="3414461" cy="307777"/>
          </a:xfrm>
          <a:prstGeom prst="rect">
            <a:avLst/>
          </a:prstGeom>
        </p:spPr>
        <p:txBody>
          <a:bodyPr wrap="none">
            <a:spAutoFit/>
          </a:bodyPr>
          <a:lstStyle/>
          <a:p>
            <a:r>
              <a:rPr lang="en-GB" sz="1400" b="1" dirty="0">
                <a:latin typeface="Times New Roman" panose="02020603050405020304" pitchFamily="18" charset="0"/>
                <a:cs typeface="Times New Roman" panose="02020603050405020304" pitchFamily="18" charset="0"/>
              </a:rPr>
              <a:t>OMP algorithm, convert to sparse domain</a:t>
            </a:r>
          </a:p>
        </p:txBody>
      </p:sp>
      <p:sp>
        <p:nvSpPr>
          <p:cNvPr id="9" name="Oval 8"/>
          <p:cNvSpPr/>
          <p:nvPr/>
        </p:nvSpPr>
        <p:spPr>
          <a:xfrm>
            <a:off x="7308304" y="4511716"/>
            <a:ext cx="237469" cy="329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Rectangle 9"/>
              <p:cNvSpPr/>
              <p:nvPr/>
            </p:nvSpPr>
            <p:spPr>
              <a:xfrm>
                <a:off x="6422341" y="4499828"/>
                <a:ext cx="193660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d>
                            <m:dPr>
                              <m:begChr m:val="‖"/>
                              <m:endChr m:val="‖"/>
                              <m:ctrlPr>
                                <a:rPr lang="en-GB" b="1" i="1">
                                  <a:latin typeface="Cambria Math" panose="02040503050406030204" pitchFamily="18" charset="0"/>
                                </a:rPr>
                              </m:ctrlPr>
                            </m:dPr>
                            <m:e>
                              <m:r>
                                <a:rPr lang="en-GB" b="1" i="1">
                                  <a:latin typeface="Cambria Math"/>
                                </a:rPr>
                                <m:t>𝓨</m:t>
                              </m:r>
                              <m:r>
                                <a:rPr lang="en-GB" b="1" i="1">
                                  <a:latin typeface="Cambria Math"/>
                                </a:rPr>
                                <m:t>−</m:t>
                              </m:r>
                              <m:r>
                                <a:rPr lang="en-GB" b="1" i="1">
                                  <a:latin typeface="Cambria Math"/>
                                </a:rPr>
                                <m:t>𝓓𝓧</m:t>
                              </m:r>
                            </m:e>
                          </m:d>
                        </m:e>
                        <m:sub>
                          <m:r>
                            <a:rPr lang="en-GB" b="1" i="1">
                              <a:latin typeface="Cambria Math"/>
                            </a:rPr>
                            <m:t>𝟐</m:t>
                          </m:r>
                          <m:r>
                            <a:rPr lang="en-GB" b="1" i="1">
                              <a:latin typeface="Cambria Math"/>
                            </a:rPr>
                            <m:t> </m:t>
                          </m:r>
                        </m:sub>
                      </m:sSub>
                      <m:r>
                        <a:rPr lang="en-GB" b="1" i="1">
                          <a:latin typeface="Cambria Math"/>
                        </a:rPr>
                        <m:t>&lt;</m:t>
                      </m:r>
                      <m:r>
                        <a:rPr lang="en-GB" b="1" i="1">
                          <a:latin typeface="Cambria Math"/>
                        </a:rPr>
                        <m:t>𝜼</m:t>
                      </m:r>
                    </m:oMath>
                  </m:oMathPara>
                </a14:m>
                <a:endParaRPr lang="en-GB" b="1" dirty="0">
                  <a:latin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422341" y="4499828"/>
                <a:ext cx="1936608" cy="369332"/>
              </a:xfrm>
              <a:prstGeom prst="rect">
                <a:avLst/>
              </a:prstGeom>
              <a:blipFill rotWithShape="1">
                <a:blip r:embed="rId15"/>
                <a:stretch>
                  <a:fillRect b="-13115"/>
                </a:stretch>
              </a:blipFill>
            </p:spPr>
            <p:txBody>
              <a:bodyPr/>
              <a:lstStyle/>
              <a:p>
                <a:r>
                  <a:rPr lang="en-GB">
                    <a:noFill/>
                  </a:rPr>
                  <a:t> </a:t>
                </a:r>
              </a:p>
            </p:txBody>
          </p:sp>
        </mc:Fallback>
      </mc:AlternateContent>
      <p:sp>
        <p:nvSpPr>
          <p:cNvPr id="12" name="Right Arrow 11"/>
          <p:cNvSpPr/>
          <p:nvPr/>
        </p:nvSpPr>
        <p:spPr>
          <a:xfrm rot="5400000">
            <a:off x="5687295" y="4989473"/>
            <a:ext cx="377734" cy="137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Rectangle 13"/>
              <p:cNvSpPr/>
              <p:nvPr/>
            </p:nvSpPr>
            <p:spPr>
              <a:xfrm>
                <a:off x="3823604" y="4499828"/>
                <a:ext cx="1531060" cy="384272"/>
              </a:xfrm>
              <a:prstGeom prst="rect">
                <a:avLst/>
              </a:prstGeom>
            </p:spPr>
            <p:txBody>
              <a:bodyPr wrap="none">
                <a:spAutoFit/>
              </a:bodyPr>
              <a:lstStyle/>
              <a:p>
                <a14:m>
                  <m:oMath xmlns:m="http://schemas.openxmlformats.org/officeDocument/2006/math">
                    <m:sSubSup>
                      <m:sSubSupPr>
                        <m:ctrlPr>
                          <a:rPr lang="en-GB" sz="1400" i="1" smtClean="0">
                            <a:solidFill>
                              <a:prstClr val="black"/>
                            </a:solidFill>
                            <a:latin typeface="Cambria Math" panose="02040503050406030204" pitchFamily="18" charset="0"/>
                          </a:rPr>
                        </m:ctrlPr>
                      </m:sSubSupPr>
                      <m:e>
                        <m:acc>
                          <m:accPr>
                            <m:chr m:val="̃"/>
                            <m:ctrlPr>
                              <a:rPr lang="en-GB" sz="1400" i="1">
                                <a:solidFill>
                                  <a:prstClr val="black"/>
                                </a:solidFill>
                                <a:latin typeface="Cambria Math" panose="02040503050406030204" pitchFamily="18" charset="0"/>
                              </a:rPr>
                            </m:ctrlPr>
                          </m:accPr>
                          <m:e>
                            <m:r>
                              <a:rPr lang="en-GB" sz="1400" i="1">
                                <a:solidFill>
                                  <a:prstClr val="black"/>
                                </a:solidFill>
                                <a:latin typeface="Cambria Math"/>
                                <a:ea typeface="Times New Roman"/>
                                <a:cs typeface="Times New Roman"/>
                              </a:rPr>
                              <m:t>𝐶</m:t>
                            </m:r>
                          </m:e>
                        </m:acc>
                      </m:e>
                      <m:sub>
                        <m:d>
                          <m:dPr>
                            <m:ctrlPr>
                              <a:rPr lang="en-GB" sz="1400" b="0" i="1" smtClean="0">
                                <a:solidFill>
                                  <a:prstClr val="black"/>
                                </a:solidFill>
                                <a:latin typeface="Cambria Math" panose="02040503050406030204" pitchFamily="18" charset="0"/>
                                <a:ea typeface="Times New Roman"/>
                                <a:cs typeface="Times New Roman"/>
                              </a:rPr>
                            </m:ctrlPr>
                          </m:dPr>
                          <m:e>
                            <m:r>
                              <a:rPr lang="en-GB" sz="1400" i="1">
                                <a:solidFill>
                                  <a:prstClr val="black"/>
                                </a:solidFill>
                                <a:latin typeface="Cambria Math"/>
                                <a:ea typeface="Times New Roman"/>
                                <a:cs typeface="Times New Roman"/>
                              </a:rPr>
                              <m:t>𝐷𝐷</m:t>
                            </m:r>
                          </m:e>
                        </m:d>
                        <m:r>
                          <a:rPr lang="en-GB" sz="1400" b="0" i="1" smtClean="0">
                            <a:solidFill>
                              <a:prstClr val="black"/>
                            </a:solidFill>
                            <a:latin typeface="Cambria Math"/>
                            <a:ea typeface="Times New Roman"/>
                            <a:cs typeface="Times New Roman"/>
                          </a:rPr>
                          <m:t>𝑠𝑖𝑚</m:t>
                        </m:r>
                      </m:sub>
                      <m:sup>
                        <m:r>
                          <a:rPr lang="en-GB" sz="1400" i="1">
                            <a:solidFill>
                              <a:prstClr val="black"/>
                            </a:solidFill>
                            <a:latin typeface="Cambria Math"/>
                            <a:ea typeface="Times New Roman"/>
                            <a:cs typeface="Times New Roman"/>
                          </a:rPr>
                          <m:t>𝑓</m:t>
                        </m:r>
                      </m:sup>
                    </m:sSubSup>
                  </m:oMath>
                </a14:m>
                <a:r>
                  <a:rPr lang="en-GB" sz="1400" dirty="0"/>
                  <a:t>=cov(</a:t>
                </a:r>
                <a14:m>
                  <m:oMath xmlns:m="http://schemas.openxmlformats.org/officeDocument/2006/math">
                    <m:sSubSup>
                      <m:sSubSupPr>
                        <m:ctrlPr>
                          <a:rPr lang="en-GB" sz="1400" i="1">
                            <a:solidFill>
                              <a:prstClr val="black"/>
                            </a:solidFill>
                            <a:latin typeface="Cambria Math" panose="02040503050406030204" pitchFamily="18" charset="0"/>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oMath>
                </a14:m>
                <a:r>
                  <a:rPr lang="en-GB" sz="1400" dirty="0"/>
                  <a:t>)</a:t>
                </a:r>
              </a:p>
            </p:txBody>
          </p:sp>
        </mc:Choice>
        <mc:Fallback xmlns="">
          <p:sp>
            <p:nvSpPr>
              <p:cNvPr id="14" name="Rectangle 13"/>
              <p:cNvSpPr>
                <a:spLocks noRot="1" noChangeAspect="1" noMove="1" noResize="1" noEditPoints="1" noAdjustHandles="1" noChangeArrowheads="1" noChangeShapeType="1" noTextEdit="1"/>
              </p:cNvSpPr>
              <p:nvPr/>
            </p:nvSpPr>
            <p:spPr>
              <a:xfrm>
                <a:off x="3823604" y="4499828"/>
                <a:ext cx="1531060" cy="384272"/>
              </a:xfrm>
              <a:prstGeom prst="rect">
                <a:avLst/>
              </a:prstGeom>
              <a:blipFill rotWithShape="1">
                <a:blip r:embed="rId16"/>
                <a:stretch>
                  <a:fillRect r="-398"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8" name="Rectangle 107"/>
              <p:cNvSpPr/>
              <p:nvPr/>
            </p:nvSpPr>
            <p:spPr>
              <a:xfrm>
                <a:off x="3670165" y="4080906"/>
                <a:ext cx="1469120" cy="3826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1400" b="0" i="1" smtClean="0">
                          <a:solidFill>
                            <a:prstClr val="black"/>
                          </a:solidFill>
                          <a:latin typeface="Cambria Math"/>
                        </a:rPr>
                        <m:t>𝐽</m:t>
                      </m:r>
                      <m:r>
                        <a:rPr lang="en-GB" sz="1400" b="0" i="1" smtClean="0">
                          <a:solidFill>
                            <a:prstClr val="black"/>
                          </a:solidFill>
                          <a:latin typeface="Cambria Math"/>
                        </a:rPr>
                        <m:t>=</m:t>
                      </m:r>
                      <m:r>
                        <a:rPr lang="en-GB" sz="1400" b="0" i="1" smtClean="0">
                          <a:solidFill>
                            <a:prstClr val="black"/>
                          </a:solidFill>
                          <a:latin typeface="Cambria Math"/>
                        </a:rPr>
                        <m:t>𝑓</m:t>
                      </m:r>
                      <m:r>
                        <a:rPr lang="en-GB" sz="1400" b="0" i="1" smtClean="0">
                          <a:solidFill>
                            <a:prstClr val="black"/>
                          </a:solidFill>
                          <a:latin typeface="Cambria Math"/>
                        </a:rPr>
                        <m:t>(</m:t>
                      </m:r>
                      <m:sSubSup>
                        <m:sSubSupPr>
                          <m:ctrlPr>
                            <a:rPr lang="en-GB" sz="1400" i="1">
                              <a:solidFill>
                                <a:prstClr val="black"/>
                              </a:solidFill>
                              <a:latin typeface="Cambria Math" panose="02040503050406030204" pitchFamily="18" charset="0"/>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r>
                        <a:rPr lang="en-GB" sz="1400" b="0" i="1" smtClean="0">
                          <a:solidFill>
                            <a:prstClr val="black"/>
                          </a:solidFill>
                          <a:latin typeface="Cambria Math"/>
                        </a:rPr>
                        <m:t>,</m:t>
                      </m:r>
                      <m:r>
                        <a:rPr lang="en-GB" sz="1400" b="0" i="1" smtClean="0">
                          <a:solidFill>
                            <a:prstClr val="black"/>
                          </a:solidFill>
                          <a:latin typeface="Cambria Math"/>
                        </a:rPr>
                        <m:t>𝐷𝑜𝑏𝑠</m:t>
                      </m:r>
                      <m:r>
                        <a:rPr lang="en-GB" sz="1400" b="0" i="1" smtClean="0">
                          <a:solidFill>
                            <a:prstClr val="black"/>
                          </a:solidFill>
                          <a:latin typeface="Cambria Math"/>
                        </a:rPr>
                        <m:t>)</m:t>
                      </m:r>
                    </m:oMath>
                  </m:oMathPara>
                </a14:m>
                <a:endParaRPr lang="en-GB" sz="1400" dirty="0"/>
              </a:p>
            </p:txBody>
          </p:sp>
        </mc:Choice>
        <mc:Fallback xmlns="">
          <p:sp>
            <p:nvSpPr>
              <p:cNvPr id="108" name="Rectangle 107"/>
              <p:cNvSpPr>
                <a:spLocks noRot="1" noChangeAspect="1" noMove="1" noResize="1" noEditPoints="1" noAdjustHandles="1" noChangeArrowheads="1" noChangeShapeType="1" noTextEdit="1"/>
              </p:cNvSpPr>
              <p:nvPr/>
            </p:nvSpPr>
            <p:spPr>
              <a:xfrm>
                <a:off x="3670165" y="4080906"/>
                <a:ext cx="1469120" cy="382669"/>
              </a:xfrm>
              <a:prstGeom prst="rect">
                <a:avLst/>
              </a:prstGeom>
              <a:blipFill rotWithShape="1">
                <a:blip r:embed="rId17"/>
                <a:stretch>
                  <a:fillRect b="-317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7308304" y="4077072"/>
                <a:ext cx="1529073" cy="598112"/>
              </a:xfrm>
              <a:prstGeom prst="rect">
                <a:avLst/>
              </a:prstGeom>
            </p:spPr>
            <p:txBody>
              <a:bodyPr wrap="none">
                <a:spAutoFit/>
              </a:bodyPr>
              <a:lstStyle/>
              <a:p>
                <a14:m>
                  <m:oMath xmlns:m="http://schemas.openxmlformats.org/officeDocument/2006/math">
                    <m:sSubSup>
                      <m:sSubSupPr>
                        <m:ctrlPr>
                          <a:rPr lang="en-GB" sz="1400" i="1" smtClean="0">
                            <a:solidFill>
                              <a:prstClr val="black"/>
                            </a:solidFill>
                            <a:latin typeface="Cambria Math" panose="02040503050406030204" pitchFamily="18" charset="0"/>
                          </a:rPr>
                        </m:ctrlPr>
                      </m:sSubSupPr>
                      <m:e>
                        <m:acc>
                          <m:accPr>
                            <m:chr m:val="̃"/>
                            <m:ctrlPr>
                              <a:rPr lang="en-GB" sz="1400" i="1">
                                <a:solidFill>
                                  <a:prstClr val="black"/>
                                </a:solidFill>
                                <a:latin typeface="Cambria Math" panose="02040503050406030204" pitchFamily="18" charset="0"/>
                              </a:rPr>
                            </m:ctrlPr>
                          </m:accPr>
                          <m:e>
                            <m:r>
                              <a:rPr lang="en-GB" sz="1400" i="1">
                                <a:solidFill>
                                  <a:prstClr val="black"/>
                                </a:solidFill>
                                <a:latin typeface="Cambria Math"/>
                                <a:ea typeface="Times New Roman"/>
                                <a:cs typeface="Times New Roman"/>
                              </a:rPr>
                              <m:t>𝐶</m:t>
                            </m:r>
                          </m:e>
                        </m:acc>
                      </m:e>
                      <m:sub>
                        <m:r>
                          <a:rPr lang="en-GB" sz="1400" i="1">
                            <a:solidFill>
                              <a:prstClr val="black"/>
                            </a:solidFill>
                            <a:latin typeface="Cambria Math"/>
                            <a:ea typeface="Times New Roman"/>
                            <a:cs typeface="Times New Roman"/>
                          </a:rPr>
                          <m:t>𝑀𝐷</m:t>
                        </m:r>
                      </m:sub>
                      <m:sup>
                        <m:r>
                          <a:rPr lang="en-GB" sz="1400" i="1">
                            <a:solidFill>
                              <a:prstClr val="black"/>
                            </a:solidFill>
                            <a:latin typeface="Cambria Math"/>
                            <a:ea typeface="Times New Roman"/>
                            <a:cs typeface="Times New Roman"/>
                          </a:rPr>
                          <m:t>𝑓</m:t>
                        </m:r>
                      </m:sup>
                    </m:sSubSup>
                  </m:oMath>
                </a14:m>
                <a:r>
                  <a:rPr lang="en-GB" sz="1400" dirty="0"/>
                  <a:t>= cov(</a:t>
                </a:r>
                <a14:m>
                  <m:oMath xmlns:m="http://schemas.openxmlformats.org/officeDocument/2006/math">
                    <m:r>
                      <a:rPr lang="en-GB" sz="1400" b="1" i="1">
                        <a:latin typeface="Cambria Math"/>
                      </a:rPr>
                      <m:t>𝓧</m:t>
                    </m:r>
                  </m:oMath>
                </a14:m>
                <a:r>
                  <a:rPr lang="en-GB" sz="1400" dirty="0"/>
                  <a:t>,</a:t>
                </a:r>
                <a:r>
                  <a:rPr lang="en-GB" sz="1400" dirty="0">
                    <a:solidFill>
                      <a:prstClr val="black"/>
                    </a:solidFill>
                  </a:rPr>
                  <a:t> </a:t>
                </a:r>
                <a14:m>
                  <m:oMath xmlns:m="http://schemas.openxmlformats.org/officeDocument/2006/math">
                    <m:sSubSup>
                      <m:sSubSupPr>
                        <m:ctrlPr>
                          <a:rPr lang="en-GB" sz="1400" i="1">
                            <a:solidFill>
                              <a:prstClr val="black"/>
                            </a:solidFill>
                            <a:latin typeface="Cambria Math" panose="02040503050406030204" pitchFamily="18" charset="0"/>
                          </a:rPr>
                        </m:ctrlPr>
                      </m:sSubSupPr>
                      <m:e>
                        <m:r>
                          <a:rPr lang="en-GB" sz="1400" i="1">
                            <a:solidFill>
                              <a:prstClr val="black"/>
                            </a:solidFill>
                            <a:latin typeface="Cambria Math"/>
                            <a:ea typeface="Times New Roman"/>
                            <a:cs typeface="Times New Roman"/>
                          </a:rPr>
                          <m:t>𝑑</m:t>
                        </m:r>
                      </m:e>
                      <m:sub>
                        <m:r>
                          <a:rPr lang="en-GB" sz="1400" i="1">
                            <a:solidFill>
                              <a:prstClr val="black"/>
                            </a:solidFill>
                            <a:latin typeface="Cambria Math"/>
                            <a:ea typeface="Times New Roman"/>
                            <a:cs typeface="Times New Roman"/>
                          </a:rPr>
                          <m:t>𝑗</m:t>
                        </m:r>
                      </m:sub>
                      <m:sup>
                        <m:r>
                          <a:rPr lang="en-GB" sz="1400" i="1">
                            <a:solidFill>
                              <a:prstClr val="black"/>
                            </a:solidFill>
                            <a:latin typeface="Cambria Math"/>
                            <a:ea typeface="Times New Roman"/>
                            <a:cs typeface="Times New Roman"/>
                          </a:rPr>
                          <m:t>𝑓</m:t>
                        </m:r>
                      </m:sup>
                    </m:sSubSup>
                    <m:r>
                      <a:rPr lang="en-GB" sz="1400" b="0" i="1" smtClean="0">
                        <a:solidFill>
                          <a:prstClr val="black"/>
                        </a:solidFill>
                        <a:latin typeface="Cambria Math"/>
                        <a:ea typeface="Times New Roman"/>
                        <a:cs typeface="Times New Roman"/>
                      </a:rPr>
                      <m:t>)</m:t>
                    </m:r>
                  </m:oMath>
                </a14:m>
                <a:endParaRPr lang="en-GB" sz="1400" dirty="0"/>
              </a:p>
              <a:p>
                <a:endParaRPr lang="en-GB" sz="1400" dirty="0"/>
              </a:p>
            </p:txBody>
          </p:sp>
        </mc:Choice>
        <mc:Fallback xmlns="">
          <p:sp>
            <p:nvSpPr>
              <p:cNvPr id="18" name="Rectangle 17"/>
              <p:cNvSpPr>
                <a:spLocks noRot="1" noChangeAspect="1" noMove="1" noResize="1" noEditPoints="1" noAdjustHandles="1" noChangeArrowheads="1" noChangeShapeType="1" noTextEdit="1"/>
              </p:cNvSpPr>
              <p:nvPr/>
            </p:nvSpPr>
            <p:spPr>
              <a:xfrm>
                <a:off x="7308304" y="4077072"/>
                <a:ext cx="1529073" cy="598112"/>
              </a:xfrm>
              <a:prstGeom prst="rect">
                <a:avLst/>
              </a:prstGeom>
              <a:blipFill rotWithShape="1">
                <a:blip r:embed="rId18"/>
                <a:stretch>
                  <a:fillRect/>
                </a:stretch>
              </a:blipFill>
            </p:spPr>
            <p:txBody>
              <a:bodyPr/>
              <a:lstStyle/>
              <a:p>
                <a:r>
                  <a:rPr lang="en-GB">
                    <a:noFill/>
                  </a:rPr>
                  <a:t> </a:t>
                </a:r>
              </a:p>
            </p:txBody>
          </p:sp>
        </mc:Fallback>
      </mc:AlternateContent>
      <p:cxnSp>
        <p:nvCxnSpPr>
          <p:cNvPr id="25" name="Straight Arrow Connector 24"/>
          <p:cNvCxnSpPr/>
          <p:nvPr/>
        </p:nvCxnSpPr>
        <p:spPr>
          <a:xfrm flipV="1">
            <a:off x="7572334" y="4397320"/>
            <a:ext cx="312034" cy="1838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69" name="Rectangle 11268"/>
              <p:cNvSpPr/>
              <p:nvPr/>
            </p:nvSpPr>
            <p:spPr>
              <a:xfrm>
                <a:off x="3811503" y="4884100"/>
                <a:ext cx="1788246" cy="307777"/>
              </a:xfrm>
              <a:prstGeom prst="rect">
                <a:avLst/>
              </a:prstGeom>
            </p:spPr>
            <p:txBody>
              <a:bodyPr wrap="none">
                <a:spAutoFit/>
              </a:bodyPr>
              <a:lstStyle/>
              <a:p>
                <a14:m>
                  <m:oMath xmlns:m="http://schemas.openxmlformats.org/officeDocument/2006/math">
                    <m:sSub>
                      <m:sSubPr>
                        <m:ctrlPr>
                          <a:rPr lang="en-GB" sz="1400" i="1">
                            <a:solidFill>
                              <a:prstClr val="black"/>
                            </a:solidFill>
                            <a:latin typeface="Cambria Math" panose="02040503050406030204" pitchFamily="18" charset="0"/>
                          </a:rPr>
                        </m:ctrlPr>
                      </m:sSubPr>
                      <m:e>
                        <m:r>
                          <a:rPr lang="en-GB" sz="1400" i="1">
                            <a:solidFill>
                              <a:prstClr val="black"/>
                            </a:solidFill>
                            <a:latin typeface="Cambria Math"/>
                            <a:ea typeface="Times New Roman"/>
                            <a:cs typeface="Times New Roman"/>
                          </a:rPr>
                          <m:t>𝐶</m:t>
                        </m:r>
                      </m:e>
                      <m:sub>
                        <m:r>
                          <a:rPr lang="en-GB" sz="1400" i="1">
                            <a:solidFill>
                              <a:prstClr val="black"/>
                            </a:solidFill>
                            <a:latin typeface="Cambria Math"/>
                            <a:ea typeface="Times New Roman"/>
                            <a:cs typeface="Times New Roman"/>
                          </a:rPr>
                          <m:t>𝐷</m:t>
                        </m:r>
                      </m:sub>
                    </m:sSub>
                  </m:oMath>
                </a14:m>
                <a:r>
                  <a:rPr lang="en-GB" sz="1400" dirty="0"/>
                  <a:t>=cov(error(</a:t>
                </a:r>
                <a14:m>
                  <m:oMath xmlns:m="http://schemas.openxmlformats.org/officeDocument/2006/math">
                    <m:r>
                      <a:rPr lang="en-GB" sz="1400" i="1">
                        <a:solidFill>
                          <a:prstClr val="black"/>
                        </a:solidFill>
                        <a:latin typeface="Cambria Math"/>
                      </a:rPr>
                      <m:t>𝐷𝑜𝑏𝑠</m:t>
                    </m:r>
                  </m:oMath>
                </a14:m>
                <a:r>
                  <a:rPr lang="en-GB" sz="1400" dirty="0"/>
                  <a:t>))</a:t>
                </a:r>
              </a:p>
            </p:txBody>
          </p:sp>
        </mc:Choice>
        <mc:Fallback xmlns="">
          <p:sp>
            <p:nvSpPr>
              <p:cNvPr id="11269" name="Rectangle 11268"/>
              <p:cNvSpPr>
                <a:spLocks noRot="1" noChangeAspect="1" noMove="1" noResize="1" noEditPoints="1" noAdjustHandles="1" noChangeArrowheads="1" noChangeShapeType="1" noTextEdit="1"/>
              </p:cNvSpPr>
              <p:nvPr/>
            </p:nvSpPr>
            <p:spPr>
              <a:xfrm>
                <a:off x="3811503" y="4884100"/>
                <a:ext cx="1788246" cy="307777"/>
              </a:xfrm>
              <a:prstGeom prst="rect">
                <a:avLst/>
              </a:prstGeom>
              <a:blipFill rotWithShape="1">
                <a:blip r:embed="rId19"/>
                <a:stretch>
                  <a:fillRect t="-1961" r="-680" b="-17647"/>
                </a:stretch>
              </a:blipFill>
            </p:spPr>
            <p:txBody>
              <a:bodyPr/>
              <a:lstStyle/>
              <a:p>
                <a:r>
                  <a:rPr lang="en-GB">
                    <a:noFill/>
                  </a:rPr>
                  <a:t> </a:t>
                </a:r>
              </a:p>
            </p:txBody>
          </p:sp>
        </mc:Fallback>
      </mc:AlternateContent>
      <p:sp>
        <p:nvSpPr>
          <p:cNvPr id="55" name="Title 7"/>
          <p:cNvSpPr>
            <a:spLocks noGrp="1"/>
          </p:cNvSpPr>
          <p:nvPr>
            <p:ph type="title"/>
          </p:nvPr>
        </p:nvSpPr>
        <p:spPr>
          <a:xfrm>
            <a:off x="1230821" y="269776"/>
            <a:ext cx="7370948" cy="1143000"/>
          </a:xfrm>
        </p:spPr>
        <p:txBody>
          <a:bodyPr/>
          <a:lstStyle/>
          <a:p>
            <a:pPr marL="457200" indent="-457200" algn="ctr">
              <a:buFont typeface="Wingdings" panose="05000000000000000000" pitchFamily="2" charset="2"/>
              <a:buChar char="Ø"/>
            </a:pPr>
            <a:r>
              <a:rPr lang="en-GB" sz="2000" dirty="0"/>
              <a:t>Workflow: </a:t>
            </a:r>
            <a:br>
              <a:rPr lang="en-GB" sz="2000" dirty="0"/>
            </a:br>
            <a:r>
              <a:rPr lang="en-GB" sz="2000" dirty="0"/>
              <a:t>Sparsity-accelerated structural </a:t>
            </a:r>
            <a:br>
              <a:rPr lang="en-GB" sz="2000" dirty="0"/>
            </a:br>
            <a:r>
              <a:rPr lang="en-GB" sz="2000" dirty="0"/>
              <a:t>stochastic optimization</a:t>
            </a:r>
            <a:br>
              <a:rPr lang="en-GB" sz="2000" dirty="0"/>
            </a:br>
            <a:r>
              <a:rPr lang="en-GB" sz="2000" dirty="0"/>
              <a:t> </a:t>
            </a:r>
            <a:endParaRPr lang="en-GB" sz="2000" dirty="0">
              <a:solidFill>
                <a:srgbClr val="FF0000"/>
              </a:solidFill>
            </a:endParaRPr>
          </a:p>
        </p:txBody>
      </p:sp>
      <p:sp>
        <p:nvSpPr>
          <p:cNvPr id="13" name="Slide Number Placeholder 12"/>
          <p:cNvSpPr>
            <a:spLocks noGrp="1"/>
          </p:cNvSpPr>
          <p:nvPr>
            <p:ph type="sldNum" sz="quarter" idx="12"/>
          </p:nvPr>
        </p:nvSpPr>
        <p:spPr/>
        <p:txBody>
          <a:bodyPr/>
          <a:lstStyle/>
          <a:p>
            <a:fld id="{F758A139-7ABE-46A1-B082-C2C77667394C}" type="slidenum">
              <a:rPr lang="en-GB" smtClean="0"/>
              <a:pPr/>
              <a:t>69</a:t>
            </a:fld>
            <a:endParaRPr lang="en-GB" dirty="0"/>
          </a:p>
        </p:txBody>
      </p:sp>
    </p:spTree>
    <p:extLst>
      <p:ext uri="{BB962C8B-B14F-4D97-AF65-F5344CB8AC3E}">
        <p14:creationId xmlns:p14="http://schemas.microsoft.com/office/powerpoint/2010/main" val="1684134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758A139-7ABE-46A1-B082-C2C77667394C}" type="slidenum">
              <a:rPr lang="en-GB" sz="1800" b="1" smtClean="0">
                <a:solidFill>
                  <a:srgbClr val="FF0000"/>
                </a:solidFill>
              </a:rPr>
              <a:pPr/>
              <a:t>7</a:t>
            </a:fld>
            <a:endParaRPr lang="en-GB" sz="1800" b="1" dirty="0">
              <a:solidFill>
                <a:srgbClr val="FF0000"/>
              </a:solidFill>
            </a:endParaRPr>
          </a:p>
        </p:txBody>
      </p:sp>
      <p:graphicFrame>
        <p:nvGraphicFramePr>
          <p:cNvPr id="6" name="Object 5"/>
          <p:cNvGraphicFramePr>
            <a:graphicFrameLocks noGrp="1" noChangeAspect="1"/>
          </p:cNvGraphicFramePr>
          <p:nvPr>
            <p:extLst>
              <p:ext uri="{D42A27DB-BD31-4B8C-83A1-F6EECF244321}">
                <p14:modId xmlns:p14="http://schemas.microsoft.com/office/powerpoint/2010/main" val="1568349327"/>
              </p:ext>
            </p:extLst>
          </p:nvPr>
        </p:nvGraphicFramePr>
        <p:xfrm>
          <a:off x="648135" y="4458364"/>
          <a:ext cx="717488" cy="416898"/>
        </p:xfrm>
        <a:graphic>
          <a:graphicData uri="http://schemas.openxmlformats.org/presentationml/2006/ole">
            <mc:AlternateContent xmlns:mc="http://schemas.openxmlformats.org/markup-compatibility/2006">
              <mc:Choice xmlns:v="urn:schemas-microsoft-com:vml" Requires="v">
                <p:oleObj name="Ecuación" r:id="rId2" imgW="393529" imgH="228501" progId="Equation.3">
                  <p:embed/>
                </p:oleObj>
              </mc:Choice>
              <mc:Fallback>
                <p:oleObj name="Ecuación" r:id="rId2" imgW="393529" imgH="228501" progId="Equation.3">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35" y="4458364"/>
                        <a:ext cx="717488" cy="4168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2"/>
          <p:cNvSpPr txBox="1">
            <a:spLocks noChangeArrowheads="1"/>
          </p:cNvSpPr>
          <p:nvPr/>
        </p:nvSpPr>
        <p:spPr bwMode="auto">
          <a:xfrm>
            <a:off x="1331640" y="4485151"/>
            <a:ext cx="1728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sz="2000" dirty="0">
                <a:latin typeface="Tahoma" pitchFamily="34" charset="0"/>
              </a:rPr>
              <a:t>: </a:t>
            </a:r>
            <a:r>
              <a:rPr lang="es-ES" altLang="en-US" dirty="0">
                <a:latin typeface="Arial" panose="020B0604020202020204" pitchFamily="34" charset="0"/>
              </a:rPr>
              <a:t>Saturations</a:t>
            </a:r>
          </a:p>
        </p:txBody>
      </p:sp>
      <p:graphicFrame>
        <p:nvGraphicFramePr>
          <p:cNvPr id="8" name="Object 7"/>
          <p:cNvGraphicFramePr>
            <a:graphicFrameLocks noGrp="1" noChangeAspect="1"/>
          </p:cNvGraphicFramePr>
          <p:nvPr>
            <p:extLst>
              <p:ext uri="{D42A27DB-BD31-4B8C-83A1-F6EECF244321}">
                <p14:modId xmlns:p14="http://schemas.microsoft.com/office/powerpoint/2010/main" val="732103876"/>
              </p:ext>
            </p:extLst>
          </p:nvPr>
        </p:nvGraphicFramePr>
        <p:xfrm>
          <a:off x="648134" y="4856304"/>
          <a:ext cx="742317" cy="404397"/>
        </p:xfrm>
        <a:graphic>
          <a:graphicData uri="http://schemas.openxmlformats.org/presentationml/2006/ole">
            <mc:AlternateContent xmlns:mc="http://schemas.openxmlformats.org/markup-compatibility/2006">
              <mc:Choice xmlns:v="urn:schemas-microsoft-com:vml" Requires="v">
                <p:oleObj name="Ecuación" r:id="rId4" imgW="419100" imgH="228600" progId="Equation.3">
                  <p:embed/>
                </p:oleObj>
              </mc:Choice>
              <mc:Fallback>
                <p:oleObj name="Ecuación" r:id="rId4" imgW="419100" imgH="22860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34" y="4856304"/>
                        <a:ext cx="742317" cy="404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37"/>
          <p:cNvSpPr txBox="1">
            <a:spLocks noChangeArrowheads="1"/>
          </p:cNvSpPr>
          <p:nvPr/>
        </p:nvSpPr>
        <p:spPr bwMode="auto">
          <a:xfrm>
            <a:off x="1331641" y="4882026"/>
            <a:ext cx="17287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dirty="0">
                <a:latin typeface="Arial" panose="020B0604020202020204" pitchFamily="34" charset="0"/>
              </a:rPr>
              <a:t>: Pressures</a:t>
            </a:r>
          </a:p>
        </p:txBody>
      </p:sp>
      <p:sp>
        <p:nvSpPr>
          <p:cNvPr id="12" name="Text Box 51"/>
          <p:cNvSpPr txBox="1">
            <a:spLocks noChangeArrowheads="1"/>
          </p:cNvSpPr>
          <p:nvPr/>
        </p:nvSpPr>
        <p:spPr bwMode="auto">
          <a:xfrm>
            <a:off x="769950" y="5323464"/>
            <a:ext cx="398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i="1" dirty="0">
                <a:latin typeface="Times New Roman" pitchFamily="-80" charset="0"/>
              </a:rPr>
              <a:t>K</a:t>
            </a:r>
          </a:p>
        </p:txBody>
      </p:sp>
      <p:sp>
        <p:nvSpPr>
          <p:cNvPr id="13" name="Text Box 47"/>
          <p:cNvSpPr txBox="1">
            <a:spLocks noChangeArrowheads="1"/>
          </p:cNvSpPr>
          <p:nvPr/>
        </p:nvSpPr>
        <p:spPr bwMode="auto">
          <a:xfrm>
            <a:off x="1260203" y="5302872"/>
            <a:ext cx="2663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dirty="0">
                <a:latin typeface="Arial" panose="020B0604020202020204" pitchFamily="34" charset="0"/>
              </a:rPr>
              <a:t>:   </a:t>
            </a:r>
            <a:r>
              <a:rPr lang="es-ES" altLang="en-US" dirty="0" err="1">
                <a:latin typeface="Arial" panose="020B0604020202020204" pitchFamily="34" charset="0"/>
              </a:rPr>
              <a:t>Absolute</a:t>
            </a:r>
            <a:r>
              <a:rPr lang="es-ES" altLang="en-US" dirty="0">
                <a:latin typeface="Arial" panose="020B0604020202020204" pitchFamily="34" charset="0"/>
              </a:rPr>
              <a:t> </a:t>
            </a:r>
            <a:r>
              <a:rPr lang="es-ES" altLang="en-US" dirty="0" err="1">
                <a:latin typeface="Arial" panose="020B0604020202020204" pitchFamily="34" charset="0"/>
              </a:rPr>
              <a:t>permeability</a:t>
            </a:r>
            <a:endParaRPr lang="es-ES" altLang="en-US" dirty="0">
              <a:latin typeface="Arial" panose="020B0604020202020204" pitchFamily="34" charset="0"/>
            </a:endParaRPr>
          </a:p>
        </p:txBody>
      </p:sp>
      <p:graphicFrame>
        <p:nvGraphicFramePr>
          <p:cNvPr id="10" name="Object 9"/>
          <p:cNvGraphicFramePr>
            <a:graphicFrameLocks noGrp="1" noChangeAspect="1"/>
          </p:cNvGraphicFramePr>
          <p:nvPr>
            <p:extLst>
              <p:ext uri="{D42A27DB-BD31-4B8C-83A1-F6EECF244321}">
                <p14:modId xmlns:p14="http://schemas.microsoft.com/office/powerpoint/2010/main" val="3377113694"/>
              </p:ext>
            </p:extLst>
          </p:nvPr>
        </p:nvGraphicFramePr>
        <p:xfrm>
          <a:off x="598313" y="5821364"/>
          <a:ext cx="736775" cy="434974"/>
        </p:xfrm>
        <a:graphic>
          <a:graphicData uri="http://schemas.openxmlformats.org/presentationml/2006/ole">
            <mc:AlternateContent xmlns:mc="http://schemas.openxmlformats.org/markup-compatibility/2006">
              <mc:Choice xmlns:v="urn:schemas-microsoft-com:vml" Requires="v">
                <p:oleObj name="Equation" r:id="rId6" imgW="444240" imgH="228600" progId="Equation.3">
                  <p:embed/>
                </p:oleObj>
              </mc:Choice>
              <mc:Fallback>
                <p:oleObj name="Equation" r:id="rId6" imgW="444240" imgH="2286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313" y="5821364"/>
                        <a:ext cx="736775" cy="434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48"/>
          <p:cNvSpPr txBox="1">
            <a:spLocks noChangeArrowheads="1"/>
          </p:cNvSpPr>
          <p:nvPr/>
        </p:nvSpPr>
        <p:spPr bwMode="auto">
          <a:xfrm>
            <a:off x="1260203" y="5821363"/>
            <a:ext cx="3600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algn="l" eaLnBrk="1" hangingPunct="1">
              <a:spcBef>
                <a:spcPct val="50000"/>
              </a:spcBef>
            </a:pPr>
            <a:r>
              <a:rPr lang="es-ES" altLang="en-US" sz="2000" dirty="0">
                <a:latin typeface="Tahoma" pitchFamily="34" charset="0"/>
              </a:rPr>
              <a:t>: </a:t>
            </a:r>
            <a:r>
              <a:rPr lang="es-ES" altLang="en-US" dirty="0">
                <a:latin typeface="Arial" panose="020B0604020202020204" pitchFamily="34" charset="0"/>
              </a:rPr>
              <a:t>Production</a:t>
            </a:r>
            <a:r>
              <a:rPr lang="es-ES" altLang="en-US" sz="2000" dirty="0">
                <a:latin typeface="Tahoma" pitchFamily="34" charset="0"/>
              </a:rPr>
              <a:t> Rates </a:t>
            </a:r>
            <a:r>
              <a:rPr lang="es-ES" altLang="en-US" b="1" dirty="0">
                <a:latin typeface="Arial" panose="020B0604020202020204" pitchFamily="34" charset="0"/>
              </a:rPr>
              <a:t>(DATA</a:t>
            </a:r>
            <a:r>
              <a:rPr lang="es-ES" altLang="en-US" sz="2000" b="1" dirty="0">
                <a:latin typeface="Tahoma" pitchFamily="34" charset="0"/>
              </a:rPr>
              <a:t>)</a:t>
            </a:r>
          </a:p>
        </p:txBody>
      </p:sp>
      <mc:AlternateContent xmlns:mc="http://schemas.openxmlformats.org/markup-compatibility/2006" xmlns:a14="http://schemas.microsoft.com/office/drawing/2010/main">
        <mc:Choice Requires="a14">
          <p:sp>
            <p:nvSpPr>
              <p:cNvPr id="5" name="TextBox 4"/>
              <p:cNvSpPr txBox="1"/>
              <p:nvPr/>
            </p:nvSpPr>
            <p:spPr>
              <a:xfrm>
                <a:off x="6804248" y="4353933"/>
                <a:ext cx="1439539" cy="528093"/>
              </a:xfrm>
              <a:prstGeom prst="rect">
                <a:avLst/>
              </a:prstGeom>
              <a:noFill/>
            </p:spPr>
            <p:txBody>
              <a:bodyPr wrap="square" rtlCol="0">
                <a:spAutoFit/>
              </a:bodyPr>
              <a:lstStyle/>
              <a:p>
                <a:r>
                  <a:rPr lang="en-GB" dirty="0"/>
                  <a:t>Q=</a:t>
                </a:r>
                <a14:m>
                  <m:oMath xmlns:m="http://schemas.openxmlformats.org/officeDocument/2006/math">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a:rPr>
                              <m:t>𝑘</m:t>
                            </m:r>
                          </m:e>
                          <m:sub>
                            <m:r>
                              <a:rPr lang="en-GB" i="1">
                                <a:latin typeface="Cambria Math"/>
                              </a:rPr>
                              <m:t>𝑟𝑜</m:t>
                            </m:r>
                          </m:sub>
                        </m:sSub>
                        <m:r>
                          <a:rPr lang="en-GB" i="1">
                            <a:latin typeface="Cambria Math"/>
                          </a:rPr>
                          <m:t>𝑘𝐴</m:t>
                        </m:r>
                      </m:num>
                      <m:den>
                        <m:r>
                          <a:rPr lang="en-GB" i="1">
                            <a:latin typeface="Cambria Math"/>
                          </a:rPr>
                          <m:t>𝜇</m:t>
                        </m:r>
                      </m:den>
                    </m:f>
                    <m:r>
                      <a:rPr lang="en-GB" i="1">
                        <a:latin typeface="Cambria Math"/>
                      </a:rPr>
                      <m:t> </m:t>
                    </m:r>
                    <m:f>
                      <m:fPr>
                        <m:ctrlPr>
                          <a:rPr lang="en-GB" i="1">
                            <a:latin typeface="Cambria Math" panose="02040503050406030204" pitchFamily="18" charset="0"/>
                          </a:rPr>
                        </m:ctrlPr>
                      </m:fPr>
                      <m:num>
                        <m:r>
                          <a:rPr lang="en-GB" i="1">
                            <a:latin typeface="Cambria Math"/>
                          </a:rPr>
                          <m:t>𝑑𝑃</m:t>
                        </m:r>
                      </m:num>
                      <m:den>
                        <m:r>
                          <a:rPr lang="en-GB" i="1">
                            <a:latin typeface="Cambria Math"/>
                          </a:rPr>
                          <m:t>𝑑𝐿</m:t>
                        </m:r>
                      </m:den>
                    </m:f>
                  </m:oMath>
                </a14:m>
                <a:r>
                  <a:rPr lang="en-GB"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6804248" y="4353933"/>
                <a:ext cx="1439539" cy="528093"/>
              </a:xfrm>
              <a:prstGeom prst="rect">
                <a:avLst/>
              </a:prstGeom>
              <a:blipFill rotWithShape="1">
                <a:blip r:embed="rId13" cstate="print"/>
                <a:stretch>
                  <a:fillRect l="-3390" b="-1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788024" y="6019800"/>
                <a:ext cx="1647773" cy="369332"/>
              </a:xfrm>
              <a:prstGeom prst="rect">
                <a:avLst/>
              </a:prstGeom>
              <a:noFill/>
            </p:spPr>
            <p:txBody>
              <a:bodyPr wrap="square" rtlCol="0">
                <a:spAutoFit/>
              </a:bodyPr>
              <a:lstStyle/>
              <a:p>
                <a14:m>
                  <m:oMath xmlns:m="http://schemas.openxmlformats.org/officeDocument/2006/math">
                    <m:r>
                      <a:rPr lang="en-GB" i="1" dirty="0" smtClean="0">
                        <a:latin typeface="Cambria Math"/>
                      </a:rPr>
                      <m:t>𝑆𝑤</m:t>
                    </m:r>
                    <m:r>
                      <a:rPr lang="en-GB" i="1" dirty="0" smtClean="0">
                        <a:latin typeface="Cambria Math"/>
                      </a:rPr>
                      <m:t>+</m:t>
                    </m:r>
                    <m:r>
                      <a:rPr lang="en-GB" i="1" dirty="0" smtClean="0">
                        <a:latin typeface="Cambria Math"/>
                      </a:rPr>
                      <m:t>𝑆𝑜</m:t>
                    </m:r>
                  </m:oMath>
                </a14:m>
                <a:r>
                  <a:rPr lang="en-GB" dirty="0"/>
                  <a:t>=1</a:t>
                </a:r>
              </a:p>
            </p:txBody>
          </p:sp>
        </mc:Choice>
        <mc:Fallback xmlns="">
          <p:sp>
            <p:nvSpPr>
              <p:cNvPr id="18" name="TextBox 17"/>
              <p:cNvSpPr txBox="1">
                <a:spLocks noRot="1" noChangeAspect="1" noMove="1" noResize="1" noEditPoints="1" noAdjustHandles="1" noChangeArrowheads="1" noChangeShapeType="1" noTextEdit="1"/>
              </p:cNvSpPr>
              <p:nvPr/>
            </p:nvSpPr>
            <p:spPr>
              <a:xfrm>
                <a:off x="4788024" y="6019800"/>
                <a:ext cx="1647773" cy="369332"/>
              </a:xfrm>
              <a:prstGeom prst="rect">
                <a:avLst/>
              </a:prstGeom>
              <a:blipFill rotWithShape="1">
                <a:blip r:embed="rId14" cstate="print"/>
                <a:stretch>
                  <a:fillRect t="-8333" b="-25000"/>
                </a:stretch>
              </a:blipFill>
            </p:spPr>
            <p:txBody>
              <a:bodyPr/>
              <a:lstStyle/>
              <a:p>
                <a:r>
                  <a:rPr lang="en-GB">
                    <a:noFill/>
                  </a:rPr>
                  <a:t> </a:t>
                </a:r>
              </a:p>
            </p:txBody>
          </p:sp>
        </mc:Fallback>
      </mc:AlternateContent>
      <p:sp>
        <p:nvSpPr>
          <p:cNvPr id="14" name="Oval 13"/>
          <p:cNvSpPr/>
          <p:nvPr/>
        </p:nvSpPr>
        <p:spPr>
          <a:xfrm>
            <a:off x="1048520" y="2915933"/>
            <a:ext cx="283121" cy="2439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p:cNvSpPr/>
          <p:nvPr/>
        </p:nvSpPr>
        <p:spPr>
          <a:xfrm>
            <a:off x="1331641" y="2668040"/>
            <a:ext cx="432048" cy="342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p:cNvSpPr txBox="1"/>
          <p:nvPr/>
        </p:nvSpPr>
        <p:spPr>
          <a:xfrm>
            <a:off x="2124596" y="2380237"/>
            <a:ext cx="1655316" cy="307777"/>
          </a:xfrm>
          <a:prstGeom prst="rect">
            <a:avLst/>
          </a:prstGeom>
          <a:noFill/>
        </p:spPr>
        <p:txBody>
          <a:bodyPr wrap="square" rtlCol="0">
            <a:spAutoFit/>
          </a:bodyPr>
          <a:lstStyle/>
          <a:p>
            <a:r>
              <a:rPr lang="en-GB" sz="1400" dirty="0">
                <a:solidFill>
                  <a:srgbClr val="FF0000"/>
                </a:solidFill>
              </a:rPr>
              <a:t>MPS or SGS</a:t>
            </a:r>
          </a:p>
        </p:txBody>
      </p:sp>
      <p:sp>
        <p:nvSpPr>
          <p:cNvPr id="22" name="TextBox 21"/>
          <p:cNvSpPr txBox="1"/>
          <p:nvPr/>
        </p:nvSpPr>
        <p:spPr>
          <a:xfrm>
            <a:off x="1008943" y="2395625"/>
            <a:ext cx="1426084" cy="276999"/>
          </a:xfrm>
          <a:prstGeom prst="rect">
            <a:avLst/>
          </a:prstGeom>
          <a:noFill/>
        </p:spPr>
        <p:txBody>
          <a:bodyPr wrap="square" rtlCol="0">
            <a:spAutoFit/>
          </a:bodyPr>
          <a:lstStyle/>
          <a:p>
            <a:r>
              <a:rPr lang="en-GB" sz="1200" b="1" dirty="0">
                <a:solidFill>
                  <a:srgbClr val="FF0000"/>
                </a:solidFill>
              </a:rPr>
              <a:t>EM(7</a:t>
            </a:r>
            <a:r>
              <a:rPr lang="en-GB" sz="1200" b="1" baseline="30000" dirty="0">
                <a:solidFill>
                  <a:srgbClr val="FF0000"/>
                </a:solidFill>
              </a:rPr>
              <a:t>th</a:t>
            </a:r>
            <a:r>
              <a:rPr lang="en-GB" sz="1200" b="1" dirty="0">
                <a:solidFill>
                  <a:srgbClr val="FF0000"/>
                </a:solidFill>
              </a:rPr>
              <a:t> year)</a:t>
            </a:r>
          </a:p>
        </p:txBody>
      </p:sp>
      <mc:AlternateContent xmlns:mc="http://schemas.openxmlformats.org/markup-compatibility/2006" xmlns:a14="http://schemas.microsoft.com/office/drawing/2010/main">
        <mc:Choice Requires="a14">
          <p:sp>
            <p:nvSpPr>
              <p:cNvPr id="16" name="Rectangle 15"/>
              <p:cNvSpPr/>
              <p:nvPr/>
            </p:nvSpPr>
            <p:spPr>
              <a:xfrm>
                <a:off x="4932040" y="4463877"/>
                <a:ext cx="1156086" cy="528093"/>
              </a:xfrm>
              <a:prstGeom prst="rect">
                <a:avLst/>
              </a:prstGeom>
            </p:spPr>
            <p:txBody>
              <a:bodyPr wrap="none">
                <a:spAutoFit/>
              </a:bodyPr>
              <a:lstStyle/>
              <a:p>
                <a:r>
                  <a:rPr lang="en-GB" dirty="0"/>
                  <a:t>Q =-</a:t>
                </a:r>
                <a14:m>
                  <m:oMath xmlns:m="http://schemas.openxmlformats.org/officeDocument/2006/math">
                    <m:f>
                      <m:fPr>
                        <m:ctrlPr>
                          <a:rPr lang="en-GB" i="1">
                            <a:latin typeface="Cambria Math" panose="02040503050406030204" pitchFamily="18" charset="0"/>
                          </a:rPr>
                        </m:ctrlPr>
                      </m:fPr>
                      <m:num>
                        <m:r>
                          <a:rPr lang="en-GB" i="1">
                            <a:latin typeface="Cambria Math"/>
                          </a:rPr>
                          <m:t>𝐾𝐴</m:t>
                        </m:r>
                      </m:num>
                      <m:den>
                        <m:r>
                          <a:rPr lang="en-GB" i="1">
                            <a:latin typeface="Cambria Math"/>
                          </a:rPr>
                          <m:t>𝜇</m:t>
                        </m:r>
                      </m:den>
                    </m:f>
                    <m:r>
                      <a:rPr lang="en-GB" i="1">
                        <a:latin typeface="Cambria Math"/>
                      </a:rPr>
                      <m:t> </m:t>
                    </m:r>
                    <m:f>
                      <m:fPr>
                        <m:ctrlPr>
                          <a:rPr lang="en-GB" i="1">
                            <a:latin typeface="Cambria Math" panose="02040503050406030204" pitchFamily="18" charset="0"/>
                          </a:rPr>
                        </m:ctrlPr>
                      </m:fPr>
                      <m:num>
                        <m:r>
                          <a:rPr lang="en-GB" i="1">
                            <a:latin typeface="Cambria Math"/>
                          </a:rPr>
                          <m:t>𝑑𝑃</m:t>
                        </m:r>
                      </m:num>
                      <m:den>
                        <m:r>
                          <a:rPr lang="en-GB" i="1">
                            <a:latin typeface="Cambria Math"/>
                          </a:rPr>
                          <m:t>𝑑𝐿</m:t>
                        </m:r>
                      </m:den>
                    </m:f>
                  </m:oMath>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4932040" y="4463877"/>
                <a:ext cx="1156086" cy="528093"/>
              </a:xfrm>
              <a:prstGeom prst="rect">
                <a:avLst/>
              </a:prstGeom>
              <a:blipFill rotWithShape="1">
                <a:blip r:embed="rId15" cstate="print"/>
                <a:stretch>
                  <a:fillRect l="-4211" b="-11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5089723" y="5241124"/>
                <a:ext cx="2743443" cy="492827"/>
              </a:xfrm>
              <a:prstGeom prst="rect">
                <a:avLst/>
              </a:prstGeom>
            </p:spPr>
            <p:txBody>
              <a:bodyPr wrap="none">
                <a:spAutoFit/>
              </a:bodyPr>
              <a:lstStyle/>
              <a:p>
                <a14:m>
                  <m:oMath xmlns:m="http://schemas.openxmlformats.org/officeDocument/2006/math">
                    <m:sSub>
                      <m:sSubPr>
                        <m:ctrlPr>
                          <a:rPr lang="en-GB" i="1" smtClean="0">
                            <a:latin typeface="Cambria Math" panose="02040503050406030204" pitchFamily="18" charset="0"/>
                          </a:rPr>
                        </m:ctrlPr>
                      </m:sSubPr>
                      <m:e>
                        <m:r>
                          <a:rPr lang="en-GB" i="1">
                            <a:latin typeface="Cambria Math"/>
                          </a:rPr>
                          <m:t>𝑝</m:t>
                        </m:r>
                      </m:e>
                      <m:sub>
                        <m:r>
                          <a:rPr lang="en-GB" i="1">
                            <a:latin typeface="Cambria Math"/>
                          </a:rPr>
                          <m:t>𝑐</m:t>
                        </m:r>
                      </m:sub>
                    </m:sSub>
                    <m:r>
                      <a:rPr lang="en-GB" b="0" i="1" smtClean="0">
                        <a:latin typeface="Cambria Math"/>
                      </a:rPr>
                      <m:t> </m:t>
                    </m:r>
                  </m:oMath>
                </a14:m>
                <a:r>
                  <a:rPr lang="en-GB" dirty="0"/>
                  <a:t>=</a:t>
                </a:r>
                <a14:m>
                  <m:oMath xmlns:m="http://schemas.openxmlformats.org/officeDocument/2006/math">
                    <m:f>
                      <m:fPr>
                        <m:ctrlPr>
                          <a:rPr lang="en-GB" i="1">
                            <a:latin typeface="Cambria Math" panose="02040503050406030204" pitchFamily="18" charset="0"/>
                          </a:rPr>
                        </m:ctrlPr>
                      </m:fPr>
                      <m:num>
                        <m:r>
                          <a:rPr lang="en-GB" i="1">
                            <a:latin typeface="Cambria Math"/>
                          </a:rPr>
                          <m:t>2</m:t>
                        </m:r>
                        <m:sSub>
                          <m:sSubPr>
                            <m:ctrlPr>
                              <a:rPr lang="en-GB" i="1">
                                <a:latin typeface="Cambria Math" panose="02040503050406030204" pitchFamily="18" charset="0"/>
                              </a:rPr>
                            </m:ctrlPr>
                          </m:sSubPr>
                          <m:e>
                            <m:r>
                              <a:rPr lang="en-GB" i="1">
                                <a:latin typeface="Cambria Math"/>
                              </a:rPr>
                              <m:t>𝜎</m:t>
                            </m:r>
                          </m:e>
                          <m:sub>
                            <m:r>
                              <a:rPr lang="en-GB" i="1">
                                <a:latin typeface="Cambria Math"/>
                              </a:rPr>
                              <m:t>𝑤𝑜</m:t>
                            </m:r>
                          </m:sub>
                        </m:sSub>
                        <m:r>
                          <a:rPr lang="en-GB" i="1">
                            <a:latin typeface="Cambria Math"/>
                          </a:rPr>
                          <m:t>𝑐𝑜𝑠</m:t>
                        </m:r>
                        <m:r>
                          <a:rPr lang="en-GB" i="1">
                            <a:latin typeface="Cambria Math"/>
                          </a:rPr>
                          <m:t>𝜃</m:t>
                        </m:r>
                      </m:num>
                      <m:den>
                        <m:r>
                          <a:rPr lang="en-GB" i="1">
                            <a:latin typeface="Cambria Math"/>
                          </a:rPr>
                          <m:t>𝑟</m:t>
                        </m:r>
                      </m:den>
                    </m:f>
                  </m:oMath>
                </a14:m>
                <a:r>
                  <a:rPr lang="en-GB" dirty="0"/>
                  <a:t>  = </a:t>
                </a:r>
                <a14:m>
                  <m:oMath xmlns:m="http://schemas.openxmlformats.org/officeDocument/2006/math">
                    <m:r>
                      <a:rPr lang="en-GB" i="1">
                        <a:latin typeface="Cambria Math"/>
                      </a:rPr>
                      <m:t>(</m:t>
                    </m:r>
                    <m:sSub>
                      <m:sSubPr>
                        <m:ctrlPr>
                          <a:rPr lang="en-GB" i="1">
                            <a:latin typeface="Cambria Math" panose="02040503050406030204" pitchFamily="18" charset="0"/>
                          </a:rPr>
                        </m:ctrlPr>
                      </m:sSubPr>
                      <m:e>
                        <m:r>
                          <a:rPr lang="en-GB" i="1">
                            <a:latin typeface="Cambria Math"/>
                          </a:rPr>
                          <m:t>𝜌</m:t>
                        </m:r>
                      </m:e>
                      <m:sub>
                        <m:r>
                          <a:rPr lang="en-GB" i="1">
                            <a:latin typeface="Cambria Math"/>
                          </a:rPr>
                          <m:t>0−</m:t>
                        </m:r>
                      </m:sub>
                    </m:sSub>
                    <m:sSub>
                      <m:sSubPr>
                        <m:ctrlPr>
                          <a:rPr lang="en-GB" i="1">
                            <a:latin typeface="Cambria Math" panose="02040503050406030204" pitchFamily="18" charset="0"/>
                          </a:rPr>
                        </m:ctrlPr>
                      </m:sSubPr>
                      <m:e>
                        <m:r>
                          <a:rPr lang="en-GB" i="1">
                            <a:latin typeface="Cambria Math"/>
                          </a:rPr>
                          <m:t>𝜌</m:t>
                        </m:r>
                      </m:e>
                      <m:sub>
                        <m:r>
                          <a:rPr lang="en-GB" i="1">
                            <a:latin typeface="Cambria Math"/>
                          </a:rPr>
                          <m:t>𝑤</m:t>
                        </m:r>
                      </m:sub>
                    </m:sSub>
                  </m:oMath>
                </a14:m>
                <a:r>
                  <a:rPr lang="en-GB" dirty="0"/>
                  <a:t>)gh </a:t>
                </a:r>
              </a:p>
            </p:txBody>
          </p:sp>
        </mc:Choice>
        <mc:Fallback xmlns="">
          <p:sp>
            <p:nvSpPr>
              <p:cNvPr id="23" name="Rectangle 22"/>
              <p:cNvSpPr>
                <a:spLocks noRot="1" noChangeAspect="1" noMove="1" noResize="1" noEditPoints="1" noAdjustHandles="1" noChangeArrowheads="1" noChangeShapeType="1" noTextEdit="1"/>
              </p:cNvSpPr>
              <p:nvPr/>
            </p:nvSpPr>
            <p:spPr>
              <a:xfrm>
                <a:off x="5089723" y="5241124"/>
                <a:ext cx="2743443" cy="492827"/>
              </a:xfrm>
              <a:prstGeom prst="rect">
                <a:avLst/>
              </a:prstGeom>
              <a:blipFill rotWithShape="1">
                <a:blip r:embed="rId16" cstate="print"/>
                <a:stretch>
                  <a:fillRect r="-889" b="-6173"/>
                </a:stretch>
              </a:blipFill>
            </p:spPr>
            <p:txBody>
              <a:bodyPr/>
              <a:lstStyle/>
              <a:p>
                <a:r>
                  <a:rPr lang="en-GB">
                    <a:noFill/>
                  </a:rPr>
                  <a:t> </a:t>
                </a:r>
              </a:p>
            </p:txBody>
          </p:sp>
        </mc:Fallback>
      </mc:AlternateContent>
      <p:sp>
        <p:nvSpPr>
          <p:cNvPr id="24" name="Oval 23"/>
          <p:cNvSpPr/>
          <p:nvPr/>
        </p:nvSpPr>
        <p:spPr>
          <a:xfrm>
            <a:off x="2398260" y="2885337"/>
            <a:ext cx="199118" cy="282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539434" y="2812447"/>
            <a:ext cx="598514" cy="738664"/>
          </a:xfrm>
          <a:prstGeom prst="rect">
            <a:avLst/>
          </a:prstGeom>
          <a:noFill/>
        </p:spPr>
        <p:txBody>
          <a:bodyPr wrap="square" rtlCol="0">
            <a:spAutoFit/>
          </a:bodyPr>
          <a:lstStyle/>
          <a:p>
            <a:r>
              <a:rPr lang="en-GB" sz="1400" dirty="0">
                <a:solidFill>
                  <a:srgbClr val="FF0000"/>
                </a:solidFill>
              </a:rPr>
              <a:t>MPS or SGS</a:t>
            </a:r>
          </a:p>
        </p:txBody>
      </p:sp>
      <p:sp>
        <p:nvSpPr>
          <p:cNvPr id="26" name="Rectangle 25"/>
          <p:cNvSpPr/>
          <p:nvPr/>
        </p:nvSpPr>
        <p:spPr>
          <a:xfrm>
            <a:off x="179512" y="6309320"/>
            <a:ext cx="8136904" cy="461665"/>
          </a:xfrm>
          <a:prstGeom prst="rect">
            <a:avLst/>
          </a:prstGeom>
        </p:spPr>
        <p:txBody>
          <a:bodyPr wrap="square">
            <a:spAutoFit/>
          </a:bodyPr>
          <a:lstStyle/>
          <a:p>
            <a:r>
              <a:rPr lang="en-US" sz="1200" b="1" dirty="0">
                <a:latin typeface="Times New Roman" panose="02020603050405020304" pitchFamily="18" charset="0"/>
                <a:ea typeface="Verdana" pitchFamily="34" charset="0"/>
                <a:cs typeface="Times New Roman" panose="02020603050405020304" pitchFamily="18" charset="0"/>
              </a:rPr>
              <a:t>Crichlow, H. B., 1977. </a:t>
            </a:r>
            <a:r>
              <a:rPr lang="en-US" sz="1200" b="1" i="1" dirty="0">
                <a:latin typeface="Times New Roman" panose="02020603050405020304" pitchFamily="18" charset="0"/>
                <a:ea typeface="Verdana" pitchFamily="34" charset="0"/>
                <a:cs typeface="Times New Roman" panose="02020603050405020304" pitchFamily="18" charset="0"/>
              </a:rPr>
              <a:t>MODERN RESERVOIR ENGINEERING-A Simulation Approach. </a:t>
            </a:r>
            <a:r>
              <a:rPr lang="en-US" sz="1200" b="1" dirty="0">
                <a:latin typeface="Times New Roman" panose="02020603050405020304" pitchFamily="18" charset="0"/>
                <a:ea typeface="Verdana" pitchFamily="34" charset="0"/>
                <a:cs typeface="Times New Roman" panose="02020603050405020304" pitchFamily="18" charset="0"/>
              </a:rPr>
              <a:t>1st ed. Oklahoma: Prentice-Hall, Inc. Englewood Cliffs, New Jersey 07632</a:t>
            </a:r>
            <a:endParaRPr lang="en-GB" sz="1200" b="1" dirty="0">
              <a:latin typeface="Times New Roman" panose="02020603050405020304" pitchFamily="18" charset="0"/>
              <a:ea typeface="Verdana"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Rectangle 16"/>
              <p:cNvSpPr/>
              <p:nvPr/>
            </p:nvSpPr>
            <p:spPr>
              <a:xfrm>
                <a:off x="1007430" y="2629719"/>
                <a:ext cx="7477725" cy="7232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𝜑</m:t>
                      </m:r>
                      <m:f>
                        <m:fPr>
                          <m:ctrlPr>
                            <a:rPr lang="en-GB" i="1">
                              <a:latin typeface="Cambria Math" panose="02040503050406030204" pitchFamily="18" charset="0"/>
                            </a:rPr>
                          </m:ctrlPr>
                        </m:fPr>
                        <m:num>
                          <m:r>
                            <a:rPr lang="en-US" i="1">
                              <a:latin typeface="Cambria Math"/>
                            </a:rPr>
                            <m:t>𝜕</m:t>
                          </m:r>
                          <m:sSub>
                            <m:sSubPr>
                              <m:ctrlPr>
                                <a:rPr lang="en-GB" i="1">
                                  <a:latin typeface="Cambria Math" panose="02040503050406030204" pitchFamily="18" charset="0"/>
                                </a:rPr>
                              </m:ctrlPr>
                            </m:sSubPr>
                            <m:e>
                              <m:r>
                                <a:rPr lang="en-US" i="1">
                                  <a:latin typeface="Cambria Math"/>
                                </a:rPr>
                                <m:t>𝑆</m:t>
                              </m:r>
                            </m:e>
                            <m:sub>
                              <m:r>
                                <a:rPr lang="en-US" i="1">
                                  <a:latin typeface="Cambria Math"/>
                                </a:rPr>
                                <m:t>𝓁</m:t>
                              </m:r>
                            </m:sub>
                          </m:sSub>
                          <m:r>
                            <a:rPr lang="en-US">
                              <a:latin typeface="Cambria Math"/>
                            </a:rPr>
                            <m:t> </m:t>
                          </m:r>
                        </m:num>
                        <m:den>
                          <m:r>
                            <a:rPr lang="en-US" i="1">
                              <a:latin typeface="Cambria Math"/>
                            </a:rPr>
                            <m:t>𝜕</m:t>
                          </m:r>
                          <m:r>
                            <a:rPr lang="en-US" i="1">
                              <a:latin typeface="Cambria Math"/>
                            </a:rPr>
                            <m:t>𝑡</m:t>
                          </m:r>
                        </m:den>
                      </m:f>
                      <m:r>
                        <a:rPr lang="en-US" i="1">
                          <a:latin typeface="Cambria Math"/>
                        </a:rPr>
                        <m:t>=</m:t>
                      </m:r>
                      <m:r>
                        <a:rPr lang="en-US" i="1">
                          <a:latin typeface="Cambria Math"/>
                        </a:rPr>
                        <m:t>𝛻</m:t>
                      </m:r>
                      <m:r>
                        <a:rPr lang="en-US" i="1">
                          <a:latin typeface="Cambria Math"/>
                        </a:rPr>
                        <m:t>.</m:t>
                      </m:r>
                      <m:d>
                        <m:dPr>
                          <m:ctrlPr>
                            <a:rPr lang="en-GB" i="1">
                              <a:latin typeface="Cambria Math" panose="02040503050406030204" pitchFamily="18" charset="0"/>
                            </a:rPr>
                          </m:ctrlPr>
                        </m:dPr>
                        <m:e>
                          <m:r>
                            <a:rPr lang="en-US" i="1">
                              <a:latin typeface="Cambria Math"/>
                            </a:rPr>
                            <m:t>𝜅</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US" i="1">
                                      <a:latin typeface="Cambria Math"/>
                                    </a:rPr>
                                    <m:t>𝑘</m:t>
                                  </m:r>
                                </m:e>
                                <m:sub>
                                  <m:r>
                                    <a:rPr lang="en-US" i="1">
                                      <a:latin typeface="Cambria Math"/>
                                    </a:rPr>
                                    <m:t>𝑟</m:t>
                                  </m:r>
                                  <m:r>
                                    <a:rPr lang="en-US" i="1">
                                      <a:latin typeface="Cambria Math"/>
                                    </a:rPr>
                                    <m:t>𝓁</m:t>
                                  </m:r>
                                </m:sub>
                              </m:sSub>
                            </m:num>
                            <m:den>
                              <m:sSub>
                                <m:sSubPr>
                                  <m:ctrlPr>
                                    <a:rPr lang="en-GB" i="1">
                                      <a:latin typeface="Cambria Math" panose="02040503050406030204" pitchFamily="18" charset="0"/>
                                    </a:rPr>
                                  </m:ctrlPr>
                                </m:sSubPr>
                                <m:e>
                                  <m:r>
                                    <a:rPr lang="en-US" i="1">
                                      <a:latin typeface="Cambria Math"/>
                                    </a:rPr>
                                    <m:t>𝜇</m:t>
                                  </m:r>
                                </m:e>
                                <m:sub>
                                  <m:r>
                                    <a:rPr lang="en-US" i="1">
                                      <a:latin typeface="Cambria Math"/>
                                    </a:rPr>
                                    <m:t>𝓁</m:t>
                                  </m:r>
                                </m:sub>
                              </m:sSub>
                              <m:r>
                                <a:rPr lang="en-US">
                                  <a:latin typeface="Cambria Math"/>
                                </a:rPr>
                                <m:t> </m:t>
                              </m:r>
                            </m:den>
                          </m:f>
                          <m:d>
                            <m:dPr>
                              <m:begChr m:val="["/>
                              <m:endChr m:val="]"/>
                              <m:ctrlPr>
                                <a:rPr lang="en-GB" i="1">
                                  <a:latin typeface="Cambria Math" panose="02040503050406030204" pitchFamily="18" charset="0"/>
                                </a:rPr>
                              </m:ctrlPr>
                            </m:dPr>
                            <m:e>
                              <m:r>
                                <a:rPr lang="en-US" i="1">
                                  <a:latin typeface="Cambria Math"/>
                                </a:rPr>
                                <m:t>𝛻</m:t>
                              </m:r>
                              <m:sSub>
                                <m:sSubPr>
                                  <m:ctrlPr>
                                    <a:rPr lang="en-GB" i="1">
                                      <a:latin typeface="Cambria Math" panose="02040503050406030204" pitchFamily="18" charset="0"/>
                                    </a:rPr>
                                  </m:ctrlPr>
                                </m:sSubPr>
                                <m:e>
                                  <m:r>
                                    <a:rPr lang="en-US" i="1">
                                      <a:latin typeface="Cambria Math"/>
                                    </a:rPr>
                                    <m:t>𝑝</m:t>
                                  </m:r>
                                </m:e>
                                <m:sub>
                                  <m:r>
                                    <a:rPr lang="en-US" i="1">
                                      <a:latin typeface="Cambria Math"/>
                                    </a:rPr>
                                    <m:t>𝓁</m:t>
                                  </m:r>
                                </m:sub>
                              </m:sSub>
                              <m:r>
                                <a:rPr lang="en-US" i="1">
                                  <a:latin typeface="Cambria Math"/>
                                </a:rPr>
                                <m:t>+</m:t>
                              </m:r>
                              <m:sSub>
                                <m:sSubPr>
                                  <m:ctrlPr>
                                    <a:rPr lang="en-GB" i="1">
                                      <a:latin typeface="Cambria Math" panose="02040503050406030204" pitchFamily="18" charset="0"/>
                                    </a:rPr>
                                  </m:ctrlPr>
                                </m:sSubPr>
                                <m:e>
                                  <m:r>
                                    <a:rPr lang="en-US" i="1">
                                      <a:latin typeface="Cambria Math"/>
                                    </a:rPr>
                                    <m:t>𝜌</m:t>
                                  </m:r>
                                </m:e>
                                <m:sub>
                                  <m:r>
                                    <a:rPr lang="en-US" i="1">
                                      <a:latin typeface="Cambria Math"/>
                                    </a:rPr>
                                    <m:t>𝓁</m:t>
                                  </m:r>
                                </m:sub>
                              </m:sSub>
                              <m:r>
                                <a:rPr lang="en-US" i="1">
                                  <a:latin typeface="Cambria Math"/>
                                </a:rPr>
                                <m:t>𝑔</m:t>
                              </m:r>
                              <m:sSub>
                                <m:sSubPr>
                                  <m:ctrlPr>
                                    <a:rPr lang="en-GB" i="1">
                                      <a:latin typeface="Cambria Math" panose="02040503050406030204" pitchFamily="18" charset="0"/>
                                    </a:rPr>
                                  </m:ctrlPr>
                                </m:sSubPr>
                                <m:e>
                                  <m:r>
                                    <a:rPr lang="en-US" i="1">
                                      <a:latin typeface="Cambria Math"/>
                                    </a:rPr>
                                    <m:t>𝑒</m:t>
                                  </m:r>
                                </m:e>
                                <m:sub>
                                  <m:r>
                                    <a:rPr lang="en-US" i="1">
                                      <a:latin typeface="Cambria Math"/>
                                    </a:rPr>
                                    <m:t>𝑧</m:t>
                                  </m:r>
                                </m:sub>
                              </m:sSub>
                            </m:e>
                          </m:d>
                        </m:e>
                      </m:d>
                      <m:r>
                        <a:rPr lang="en-US" i="1">
                          <a:latin typeface="Cambria Math"/>
                        </a:rPr>
                        <m:t>+</m:t>
                      </m:r>
                      <m:sSub>
                        <m:sSubPr>
                          <m:ctrlPr>
                            <a:rPr lang="en-GB" i="1">
                              <a:latin typeface="Cambria Math" panose="02040503050406030204" pitchFamily="18" charset="0"/>
                            </a:rPr>
                          </m:ctrlPr>
                        </m:sSubPr>
                        <m:e>
                          <m:r>
                            <a:rPr lang="en-US" i="1">
                              <a:latin typeface="Cambria Math"/>
                            </a:rPr>
                            <m:t>𝑄</m:t>
                          </m:r>
                        </m:e>
                        <m:sub>
                          <m:r>
                            <a:rPr lang="en-US" i="1">
                              <a:latin typeface="Cambria Math"/>
                            </a:rPr>
                            <m:t>𝓁</m:t>
                          </m:r>
                        </m:sub>
                      </m:sSub>
                      <m:r>
                        <a:rPr lang="en-US">
                          <a:latin typeface="Cambria Math"/>
                        </a:rPr>
                        <m:t>,  </m:t>
                      </m:r>
                      <m:r>
                        <a:rPr lang="en-US" i="1">
                          <a:latin typeface="Cambria Math"/>
                        </a:rPr>
                        <m:t>𝓁</m:t>
                      </m:r>
                      <m:r>
                        <a:rPr lang="en-US" i="1">
                          <a:latin typeface="Cambria Math"/>
                        </a:rPr>
                        <m:t> = </m:t>
                      </m:r>
                      <m:r>
                        <a:rPr lang="en-US" i="1">
                          <a:latin typeface="Cambria Math"/>
                        </a:rPr>
                        <m:t>𝑤</m:t>
                      </m:r>
                      <m:r>
                        <a:rPr lang="en-US" i="1">
                          <a:latin typeface="Cambria Math"/>
                        </a:rPr>
                        <m:t> </m:t>
                      </m:r>
                      <m:r>
                        <m:rPr>
                          <m:sty m:val="p"/>
                        </m:rPr>
                        <a:rPr lang="en-US">
                          <a:latin typeface="Cambria Math"/>
                        </a:rPr>
                        <m:t>and</m:t>
                      </m:r>
                      <m:r>
                        <a:rPr lang="en-US" i="1">
                          <a:latin typeface="Cambria Math"/>
                        </a:rPr>
                        <m:t> </m:t>
                      </m:r>
                      <m:r>
                        <a:rPr lang="en-US" i="1">
                          <a:latin typeface="Cambria Math"/>
                        </a:rPr>
                        <m:t>𝑜</m:t>
                      </m:r>
                      <m:r>
                        <a:rPr lang="en-GB" b="0" i="1" smtClean="0">
                          <a:latin typeface="Cambria Math"/>
                        </a:rPr>
                        <m:t>(</m:t>
                      </m:r>
                      <m:r>
                        <a:rPr lang="en-GB" b="0" i="1" smtClean="0">
                          <a:latin typeface="Cambria Math"/>
                        </a:rPr>
                        <m:t>𝑤𝑎𝑡𝑒𝑟</m:t>
                      </m:r>
                      <m:r>
                        <a:rPr lang="en-GB" b="0" i="1" smtClean="0">
                          <a:latin typeface="Cambria Math"/>
                        </a:rPr>
                        <m:t> </m:t>
                      </m:r>
                      <m:r>
                        <a:rPr lang="en-GB" b="0" i="1" smtClean="0">
                          <a:latin typeface="Cambria Math"/>
                        </a:rPr>
                        <m:t>𝑎𝑛𝑑</m:t>
                      </m:r>
                      <m:r>
                        <a:rPr lang="en-GB" b="0" i="1" smtClean="0">
                          <a:latin typeface="Cambria Math"/>
                        </a:rPr>
                        <m:t> </m:t>
                      </m:r>
                      <m:r>
                        <a:rPr lang="en-GB" b="0" i="1" smtClean="0">
                          <a:latin typeface="Cambria Math"/>
                        </a:rPr>
                        <m:t>𝑜𝑖𝑙</m:t>
                      </m:r>
                      <m:r>
                        <a:rPr lang="en-GB" b="0" i="1" smtClean="0">
                          <a:latin typeface="Cambria Math"/>
                        </a:rPr>
                        <m:t>)</m:t>
                      </m:r>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1007430" y="2629719"/>
                <a:ext cx="7477725" cy="723275"/>
              </a:xfrm>
              <a:prstGeom prst="rect">
                <a:avLst/>
              </a:prstGeom>
              <a:blipFill rotWithShape="1">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694852" y="4009485"/>
                <a:ext cx="2272545" cy="369332"/>
              </a:xfrm>
              <a:prstGeom prst="rect">
                <a:avLst/>
              </a:prstGeom>
            </p:spPr>
            <p:txBody>
              <a:bodyPr wrap="none">
                <a:spAutoFit/>
              </a:bodyPr>
              <a:lstStyle/>
              <a:p>
                <a14:m>
                  <m:oMath xmlns:m="http://schemas.openxmlformats.org/officeDocument/2006/math">
                    <m:r>
                      <a:rPr lang="en-US" i="1">
                        <a:latin typeface="Cambria Math"/>
                      </a:rPr>
                      <m:t>𝜑</m:t>
                    </m:r>
                  </m:oMath>
                </a14:m>
                <a:r>
                  <a:rPr lang="en-GB" dirty="0"/>
                  <a:t>= effective porosity</a:t>
                </a:r>
              </a:p>
            </p:txBody>
          </p:sp>
        </mc:Choice>
        <mc:Fallback xmlns="">
          <p:sp>
            <p:nvSpPr>
              <p:cNvPr id="29" name="Rectangle 28"/>
              <p:cNvSpPr>
                <a:spLocks noRot="1" noChangeAspect="1" noMove="1" noResize="1" noEditPoints="1" noAdjustHandles="1" noChangeArrowheads="1" noChangeShapeType="1" noTextEdit="1"/>
              </p:cNvSpPr>
              <p:nvPr/>
            </p:nvSpPr>
            <p:spPr>
              <a:xfrm>
                <a:off x="694852" y="4009485"/>
                <a:ext cx="2272545" cy="369332"/>
              </a:xfrm>
              <a:prstGeom prst="rect">
                <a:avLst/>
              </a:prstGeom>
              <a:blipFill rotWithShape="1">
                <a:blip r:embed="rId19"/>
                <a:stretch>
                  <a:fillRect t="-8333" r="-1877" b="-26667"/>
                </a:stretch>
              </a:blipFill>
            </p:spPr>
            <p:txBody>
              <a:bodyPr/>
              <a:lstStyle/>
              <a:p>
                <a:r>
                  <a:rPr lang="en-GB">
                    <a:noFill/>
                  </a:rPr>
                  <a:t> </a:t>
                </a:r>
              </a:p>
            </p:txBody>
          </p:sp>
        </mc:Fallback>
      </mc:AlternateContent>
      <p:sp>
        <p:nvSpPr>
          <p:cNvPr id="27" name="Title 7"/>
          <p:cNvSpPr txBox="1">
            <a:spLocks/>
          </p:cNvSpPr>
          <p:nvPr/>
        </p:nvSpPr>
        <p:spPr bwMode="auto">
          <a:xfrm>
            <a:off x="1939157" y="836712"/>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indent="-457200" algn="ctr">
              <a:buFont typeface="Wingdings" panose="05000000000000000000" pitchFamily="2" charset="2"/>
              <a:buChar char="Ø"/>
            </a:pPr>
            <a:r>
              <a:rPr lang="en-GB" sz="2400" dirty="0"/>
              <a:t>3D Forward Problem. </a:t>
            </a:r>
            <a:br>
              <a:rPr lang="en-GB" sz="2400" dirty="0"/>
            </a:br>
            <a:r>
              <a:rPr lang="en-GB" sz="2400" dirty="0"/>
              <a:t>2 phase fluid flow in porous media</a:t>
            </a:r>
          </a:p>
        </p:txBody>
      </p:sp>
    </p:spTree>
    <p:extLst>
      <p:ext uri="{BB962C8B-B14F-4D97-AF65-F5344CB8AC3E}">
        <p14:creationId xmlns:p14="http://schemas.microsoft.com/office/powerpoint/2010/main" val="2344668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7" y="404664"/>
            <a:ext cx="5904656" cy="1143000"/>
          </a:xfrm>
        </p:spPr>
        <p:txBody>
          <a:bodyPr/>
          <a:lstStyle/>
          <a:p>
            <a:pPr algn="ctr"/>
            <a:r>
              <a:rPr lang="en-GB" dirty="0"/>
              <a:t>Sparsity promoting History Matching</a:t>
            </a:r>
          </a:p>
        </p:txBody>
      </p:sp>
      <p:sp>
        <p:nvSpPr>
          <p:cNvPr id="3" name="Content Placeholder 2"/>
          <p:cNvSpPr>
            <a:spLocks noGrp="1"/>
          </p:cNvSpPr>
          <p:nvPr>
            <p:ph idx="1"/>
          </p:nvPr>
        </p:nvSpPr>
        <p:spPr>
          <a:xfrm>
            <a:off x="467544" y="1700808"/>
            <a:ext cx="8229600" cy="3633267"/>
          </a:xfrm>
        </p:spPr>
        <p:txBody>
          <a:bodyPr/>
          <a:lstStyle/>
          <a:p>
            <a:r>
              <a:rPr lang="en-GB" dirty="0">
                <a:latin typeface="Times New Roman" panose="02020603050405020304" pitchFamily="18" charset="0"/>
                <a:cs typeface="Times New Roman" panose="02020603050405020304" pitchFamily="18" charset="0"/>
              </a:rPr>
              <a:t>Novel History Matching Technique, Coupling</a:t>
            </a:r>
            <a:r>
              <a:rPr lang="en-GB" dirty="0"/>
              <a:t>,: </a:t>
            </a:r>
          </a:p>
          <a:p>
            <a:endParaRPr lang="en-GB" dirty="0"/>
          </a:p>
          <a:p>
            <a:pPr marL="0" indent="0">
              <a:buNone/>
            </a:pPr>
            <a:r>
              <a:rPr lang="en-GB" i="1" dirty="0">
                <a:latin typeface="Times New Roman" panose="02020603050405020304" pitchFamily="18" charset="0"/>
                <a:cs typeface="Times New Roman" panose="02020603050405020304" pitchFamily="18" charset="0"/>
              </a:rPr>
              <a:t>ES-MDA</a:t>
            </a:r>
            <a:r>
              <a:rPr lang="en-GB" dirty="0"/>
              <a:t> </a:t>
            </a:r>
          </a:p>
          <a:p>
            <a:pPr marL="0" indent="0">
              <a:buNone/>
            </a:pPr>
            <a:endParaRPr lang="en-GB" dirty="0"/>
          </a:p>
          <a:p>
            <a:pPr marL="0" indent="0">
              <a:buNone/>
            </a:pPr>
            <a:r>
              <a:rPr lang="en-GB" dirty="0">
                <a:latin typeface="Times New Roman" panose="02020603050405020304" pitchFamily="18" charset="0"/>
                <a:cs typeface="Times New Roman" panose="02020603050405020304" pitchFamily="18" charset="0"/>
              </a:rPr>
              <a:t>WITH</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altLang="en-US" i="1" dirty="0">
                <a:latin typeface="Times New Roman" panose="02020603050405020304" pitchFamily="18" charset="0"/>
                <a:cs typeface="Times New Roman" panose="02020603050405020304" pitchFamily="18" charset="0"/>
              </a:rPr>
              <a:t>K-SVD/OMP</a:t>
            </a:r>
            <a:r>
              <a:rPr lang="en-GB" altLang="en-US" dirty="0">
                <a:latin typeface="Times New Roman" panose="02020603050405020304" pitchFamily="18" charset="0"/>
                <a:cs typeface="Times New Roman" panose="02020603050405020304" pitchFamily="18" charset="0"/>
              </a:rPr>
              <a:t> Unsupervised Dictionary Learning</a:t>
            </a:r>
          </a:p>
          <a:p>
            <a:pPr marL="0" indent="0">
              <a:buNone/>
            </a:pPr>
            <a:endParaRPr lang="en-GB" dirty="0"/>
          </a:p>
        </p:txBody>
      </p:sp>
      <p:sp>
        <p:nvSpPr>
          <p:cNvPr id="4" name="Slide Number Placeholder 3"/>
          <p:cNvSpPr>
            <a:spLocks noGrp="1"/>
          </p:cNvSpPr>
          <p:nvPr>
            <p:ph type="sldNum" sz="quarter" idx="12"/>
          </p:nvPr>
        </p:nvSpPr>
        <p:spPr/>
        <p:txBody>
          <a:bodyPr/>
          <a:lstStyle/>
          <a:p>
            <a:fld id="{F758A139-7ABE-46A1-B082-C2C77667394C}" type="slidenum">
              <a:rPr lang="en-GB" sz="1800" b="1">
                <a:solidFill>
                  <a:srgbClr val="FF0000"/>
                </a:solidFill>
              </a:rPr>
              <a:pPr/>
              <a:t>70</a:t>
            </a:fld>
            <a:endParaRPr lang="en-GB" sz="1800" b="1" dirty="0">
              <a:solidFill>
                <a:srgbClr val="FF0000"/>
              </a:solidFill>
            </a:endParaRPr>
          </a:p>
        </p:txBody>
      </p:sp>
      <mc:AlternateContent xmlns:mc="http://schemas.openxmlformats.org/markup-compatibility/2006" xmlns:a14="http://schemas.microsoft.com/office/drawing/2010/main">
        <mc:Choice Requires="a14">
          <p:sp>
            <p:nvSpPr>
              <p:cNvPr id="5" name="Rectangle 4"/>
              <p:cNvSpPr/>
              <p:nvPr/>
            </p:nvSpPr>
            <p:spPr>
              <a:xfrm>
                <a:off x="2051720" y="2636912"/>
                <a:ext cx="6192688" cy="5387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a:solidFill>
                                <a:prstClr val="black"/>
                              </a:solidFill>
                              <a:latin typeface="Cambria Math" panose="02040503050406030204" pitchFamily="18" charset="0"/>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𝑎</m:t>
                          </m:r>
                        </m:sup>
                      </m:sSubSup>
                      <m:r>
                        <a:rPr lang="en-GB" i="1">
                          <a:solidFill>
                            <a:prstClr val="black"/>
                          </a:solidFill>
                          <a:latin typeface="Cambria Math"/>
                          <a:ea typeface="Times New Roman"/>
                          <a:cs typeface="Times New Roman"/>
                        </a:rPr>
                        <m:t>=</m:t>
                      </m:r>
                      <m:sSubSup>
                        <m:sSubSupPr>
                          <m:ctrlPr>
                            <a:rPr lang="en-GB" i="1">
                              <a:solidFill>
                                <a:prstClr val="black"/>
                              </a:solidFill>
                              <a:latin typeface="Cambria Math" panose="02040503050406030204" pitchFamily="18" charset="0"/>
                            </a:rPr>
                          </m:ctrlPr>
                        </m:sSubSupPr>
                        <m:e>
                          <m:r>
                            <a:rPr lang="en-GB" i="1">
                              <a:solidFill>
                                <a:prstClr val="black"/>
                              </a:solidFill>
                              <a:latin typeface="Cambria Math"/>
                              <a:ea typeface="Times New Roman"/>
                              <a:cs typeface="Times New Roman"/>
                            </a:rPr>
                            <m:t>𝑚</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𝑝</m:t>
                          </m:r>
                        </m:sup>
                      </m:sSubSup>
                      <m:r>
                        <a:rPr lang="en-GB" i="1">
                          <a:solidFill>
                            <a:prstClr val="black"/>
                          </a:solidFill>
                          <a:latin typeface="Cambria Math"/>
                          <a:ea typeface="Times New Roman"/>
                          <a:cs typeface="Times New Roman"/>
                        </a:rPr>
                        <m:t>+</m:t>
                      </m:r>
                      <m:sSubSup>
                        <m:sSubSupPr>
                          <m:ctrlPr>
                            <a:rPr lang="en-GB" i="1">
                              <a:solidFill>
                                <a:prstClr val="black"/>
                              </a:solidFill>
                              <a:latin typeface="Cambria Math" panose="02040503050406030204" pitchFamily="18" charset="0"/>
                            </a:rPr>
                          </m:ctrlPr>
                        </m:sSubSupPr>
                        <m:e>
                          <m:acc>
                            <m:accPr>
                              <m:chr m:val="̃"/>
                              <m:ctrlPr>
                                <a:rPr lang="en-GB" i="1">
                                  <a:solidFill>
                                    <a:prstClr val="black"/>
                                  </a:solidFill>
                                  <a:latin typeface="Cambria Math" panose="02040503050406030204" pitchFamily="18" charset="0"/>
                                </a:rPr>
                              </m:ctrlPr>
                            </m:accPr>
                            <m:e>
                              <m:r>
                                <a:rPr lang="en-GB" i="1">
                                  <a:solidFill>
                                    <a:prstClr val="black"/>
                                  </a:solidFill>
                                  <a:latin typeface="Cambria Math"/>
                                  <a:ea typeface="Times New Roman"/>
                                  <a:cs typeface="Times New Roman"/>
                                </a:rPr>
                                <m:t>𝐶</m:t>
                              </m:r>
                            </m:e>
                          </m:acc>
                        </m:e>
                        <m:sub>
                          <m:r>
                            <a:rPr lang="en-GB" i="1">
                              <a:solidFill>
                                <a:prstClr val="black"/>
                              </a:solidFill>
                              <a:latin typeface="Cambria Math"/>
                              <a:ea typeface="Times New Roman"/>
                              <a:cs typeface="Times New Roman"/>
                            </a:rPr>
                            <m:t>𝑀𝐷</m:t>
                          </m:r>
                        </m:sub>
                        <m:sup>
                          <m:r>
                            <a:rPr lang="en-GB" i="1">
                              <a:solidFill>
                                <a:prstClr val="black"/>
                              </a:solidFill>
                              <a:latin typeface="Cambria Math"/>
                              <a:ea typeface="Times New Roman"/>
                              <a:cs typeface="Times New Roman"/>
                            </a:rPr>
                            <m:t>𝑓</m:t>
                          </m:r>
                        </m:sup>
                      </m:sSubSup>
                      <m:sSup>
                        <m:sSupPr>
                          <m:ctrlPr>
                            <a:rPr lang="en-GB" i="1">
                              <a:solidFill>
                                <a:prstClr val="black"/>
                              </a:solidFill>
                              <a:latin typeface="Cambria Math" panose="02040503050406030204" pitchFamily="18" charset="0"/>
                            </a:rPr>
                          </m:ctrlPr>
                        </m:sSupPr>
                        <m:e>
                          <m:d>
                            <m:dPr>
                              <m:ctrlPr>
                                <a:rPr lang="en-GB" i="1">
                                  <a:solidFill>
                                    <a:prstClr val="black"/>
                                  </a:solidFill>
                                  <a:latin typeface="Cambria Math" panose="02040503050406030204" pitchFamily="18" charset="0"/>
                                </a:rPr>
                              </m:ctrlPr>
                            </m:dPr>
                            <m:e>
                              <m:sSubSup>
                                <m:sSubSupPr>
                                  <m:ctrlPr>
                                    <a:rPr lang="en-GB" i="1">
                                      <a:solidFill>
                                        <a:prstClr val="black"/>
                                      </a:solidFill>
                                      <a:latin typeface="Cambria Math" panose="02040503050406030204" pitchFamily="18" charset="0"/>
                                    </a:rPr>
                                  </m:ctrlPr>
                                </m:sSubSupPr>
                                <m:e>
                                  <m:acc>
                                    <m:accPr>
                                      <m:chr m:val="̃"/>
                                      <m:ctrlPr>
                                        <a:rPr lang="en-GB" i="1">
                                          <a:solidFill>
                                            <a:prstClr val="black"/>
                                          </a:solidFill>
                                          <a:latin typeface="Cambria Math" panose="02040503050406030204" pitchFamily="18" charset="0"/>
                                        </a:rPr>
                                      </m:ctrlPr>
                                    </m:accPr>
                                    <m:e>
                                      <m:r>
                                        <a:rPr lang="en-GB" i="1">
                                          <a:solidFill>
                                            <a:prstClr val="black"/>
                                          </a:solidFill>
                                          <a:latin typeface="Cambria Math"/>
                                          <a:ea typeface="Times New Roman"/>
                                          <a:cs typeface="Times New Roman"/>
                                        </a:rPr>
                                        <m:t>𝐶</m:t>
                                      </m:r>
                                    </m:e>
                                  </m:acc>
                                </m:e>
                                <m:sub>
                                  <m:r>
                                    <a:rPr lang="en-GB" i="1">
                                      <a:solidFill>
                                        <a:prstClr val="black"/>
                                      </a:solidFill>
                                      <a:latin typeface="Cambria Math"/>
                                      <a:ea typeface="Times New Roman"/>
                                      <a:cs typeface="Times New Roman"/>
                                    </a:rPr>
                                    <m:t>𝐷𝐷</m:t>
                                  </m:r>
                                </m:sub>
                                <m:sup>
                                  <m:r>
                                    <a:rPr lang="en-GB" i="1">
                                      <a:solidFill>
                                        <a:prstClr val="black"/>
                                      </a:solidFill>
                                      <a:latin typeface="Cambria Math"/>
                                      <a:ea typeface="Times New Roman"/>
                                      <a:cs typeface="Times New Roman"/>
                                    </a:rPr>
                                    <m:t>𝑓</m:t>
                                  </m:r>
                                </m:sup>
                              </m:sSubSup>
                              <m:r>
                                <a:rPr lang="en-GB" i="1">
                                  <a:solidFill>
                                    <a:prstClr val="black"/>
                                  </a:solidFill>
                                  <a:latin typeface="Cambria Math"/>
                                  <a:ea typeface="Times New Roman"/>
                                  <a:cs typeface="Times New Roman"/>
                                </a:rPr>
                                <m:t>+</m:t>
                              </m:r>
                              <m:sSup>
                                <m:sSupPr>
                                  <m:ctrlPr>
                                    <a:rPr lang="en-GB" i="1">
                                      <a:solidFill>
                                        <a:prstClr val="black"/>
                                      </a:solidFill>
                                      <a:latin typeface="Cambria Math" panose="02040503050406030204" pitchFamily="18" charset="0"/>
                                      <a:ea typeface="Calibri"/>
                                    </a:rPr>
                                  </m:ctrlPr>
                                </m:sSupPr>
                                <m:e>
                                  <m:r>
                                    <a:rPr lang="en-GB" i="1">
                                      <a:solidFill>
                                        <a:prstClr val="black"/>
                                      </a:solidFill>
                                      <a:latin typeface="Cambria Math"/>
                                      <a:ea typeface="Calibri"/>
                                      <a:cs typeface="Times New Roman"/>
                                    </a:rPr>
                                    <m:t>𝛾</m:t>
                                  </m:r>
                                </m:e>
                                <m:sup>
                                  <m:r>
                                    <a:rPr lang="en-GB" i="1">
                                      <a:solidFill>
                                        <a:prstClr val="black"/>
                                      </a:solidFill>
                                      <a:latin typeface="Cambria Math"/>
                                      <a:ea typeface="Calibri"/>
                                      <a:cs typeface="Times New Roman"/>
                                    </a:rPr>
                                    <m:t>𝑖</m:t>
                                  </m:r>
                                </m:sup>
                              </m:sSup>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𝐶</m:t>
                                  </m:r>
                                </m:e>
                                <m:sub>
                                  <m:r>
                                    <a:rPr lang="en-GB" i="1">
                                      <a:solidFill>
                                        <a:prstClr val="black"/>
                                      </a:solidFill>
                                      <a:latin typeface="Cambria Math"/>
                                      <a:ea typeface="Times New Roman"/>
                                      <a:cs typeface="Times New Roman"/>
                                    </a:rPr>
                                    <m:t>𝐷</m:t>
                                  </m:r>
                                </m:sub>
                              </m:sSub>
                            </m:e>
                          </m:d>
                        </m:e>
                        <m:sup>
                          <m:r>
                            <a:rPr lang="en-GB" i="1">
                              <a:solidFill>
                                <a:prstClr val="black"/>
                              </a:solidFill>
                              <a:latin typeface="Cambria Math"/>
                              <a:ea typeface="Times New Roman"/>
                              <a:cs typeface="Times New Roman"/>
                            </a:rPr>
                            <m:t>−1</m:t>
                          </m:r>
                        </m:sup>
                      </m:sSup>
                      <m:r>
                        <a:rPr lang="en-GB" i="1">
                          <a:solidFill>
                            <a:prstClr val="black"/>
                          </a:solidFill>
                          <a:latin typeface="Cambria Math"/>
                          <a:ea typeface="Times New Roman"/>
                          <a:cs typeface="Times New Roman"/>
                        </a:rPr>
                        <m:t>×</m:t>
                      </m:r>
                      <m:d>
                        <m:dPr>
                          <m:ctrlPr>
                            <a:rPr lang="en-GB" i="1">
                              <a:solidFill>
                                <a:prstClr val="black"/>
                              </a:solidFill>
                              <a:latin typeface="Cambria Math" panose="02040503050406030204" pitchFamily="18" charset="0"/>
                            </a:rPr>
                          </m:ctrlPr>
                        </m:dPr>
                        <m:e>
                          <m:sSub>
                            <m:sSubPr>
                              <m:ctrlPr>
                                <a:rPr lang="en-GB" i="1">
                                  <a:solidFill>
                                    <a:prstClr val="black"/>
                                  </a:solidFill>
                                  <a:latin typeface="Cambria Math" panose="02040503050406030204" pitchFamily="18" charset="0"/>
                                </a:rPr>
                              </m:ctrlPr>
                            </m:sSubPr>
                            <m:e>
                              <m:r>
                                <a:rPr lang="en-GB" i="1">
                                  <a:solidFill>
                                    <a:prstClr val="black"/>
                                  </a:solidFill>
                                  <a:latin typeface="Cambria Math"/>
                                  <a:ea typeface="Times New Roman"/>
                                  <a:cs typeface="Times New Roman"/>
                                </a:rPr>
                                <m:t>𝑑</m:t>
                              </m:r>
                            </m:e>
                            <m:sub>
                              <m:r>
                                <a:rPr lang="en-GB" i="1">
                                  <a:solidFill>
                                    <a:prstClr val="black"/>
                                  </a:solidFill>
                                  <a:latin typeface="Cambria Math"/>
                                  <a:ea typeface="Times New Roman"/>
                                  <a:cs typeface="Times New Roman"/>
                                </a:rPr>
                                <m:t>𝑢𝑐</m:t>
                              </m:r>
                              <m:r>
                                <a:rPr lang="en-GB" i="1">
                                  <a:solidFill>
                                    <a:prstClr val="black"/>
                                  </a:solidFill>
                                  <a:latin typeface="Cambria Math"/>
                                  <a:ea typeface="Times New Roman"/>
                                  <a:cs typeface="Times New Roman"/>
                                </a:rPr>
                                <m:t>,</m:t>
                              </m:r>
                              <m:r>
                                <a:rPr lang="en-GB" i="1">
                                  <a:solidFill>
                                    <a:prstClr val="black"/>
                                  </a:solidFill>
                                  <a:latin typeface="Cambria Math"/>
                                  <a:ea typeface="Times New Roman"/>
                                  <a:cs typeface="Times New Roman"/>
                                </a:rPr>
                                <m:t>𝑗</m:t>
                              </m:r>
                            </m:sub>
                          </m:sSub>
                          <m:r>
                            <a:rPr lang="en-GB" i="1">
                              <a:solidFill>
                                <a:prstClr val="black"/>
                              </a:solidFill>
                              <a:latin typeface="Cambria Math"/>
                              <a:ea typeface="Times New Roman"/>
                              <a:cs typeface="Times New Roman"/>
                            </a:rPr>
                            <m:t>−</m:t>
                          </m:r>
                          <m:sSubSup>
                            <m:sSubSupPr>
                              <m:ctrlPr>
                                <a:rPr lang="en-GB" i="1">
                                  <a:solidFill>
                                    <a:prstClr val="black"/>
                                  </a:solidFill>
                                  <a:latin typeface="Cambria Math" panose="02040503050406030204" pitchFamily="18" charset="0"/>
                                </a:rPr>
                              </m:ctrlPr>
                            </m:sSubSupPr>
                            <m:e>
                              <m:r>
                                <a:rPr lang="en-GB" i="1">
                                  <a:solidFill>
                                    <a:prstClr val="black"/>
                                  </a:solidFill>
                                  <a:latin typeface="Cambria Math"/>
                                  <a:ea typeface="Times New Roman"/>
                                  <a:cs typeface="Times New Roman"/>
                                </a:rPr>
                                <m:t>𝑑</m:t>
                              </m:r>
                            </m:e>
                            <m:sub>
                              <m:r>
                                <a:rPr lang="en-GB" i="1">
                                  <a:solidFill>
                                    <a:prstClr val="black"/>
                                  </a:solidFill>
                                  <a:latin typeface="Cambria Math"/>
                                  <a:ea typeface="Times New Roman"/>
                                  <a:cs typeface="Times New Roman"/>
                                </a:rPr>
                                <m:t>𝑗</m:t>
                              </m:r>
                            </m:sub>
                            <m:sup>
                              <m:r>
                                <a:rPr lang="en-GB" i="1">
                                  <a:solidFill>
                                    <a:prstClr val="black"/>
                                  </a:solidFill>
                                  <a:latin typeface="Cambria Math"/>
                                  <a:ea typeface="Times New Roman"/>
                                  <a:cs typeface="Times New Roman"/>
                                </a:rPr>
                                <m:t>𝑓</m:t>
                              </m:r>
                            </m:sup>
                          </m:sSubSup>
                        </m:e>
                      </m:d>
                    </m:oMath>
                  </m:oMathPara>
                </a14:m>
                <a:endParaRPr lang="en-GB" dirty="0"/>
              </a:p>
            </p:txBody>
          </p:sp>
        </mc:Choice>
        <mc:Fallback xmlns="">
          <p:sp>
            <p:nvSpPr>
              <p:cNvPr id="5" name="Rectangle 4"/>
              <p:cNvSpPr>
                <a:spLocks noRot="1" noChangeAspect="1" noMove="1" noResize="1" noEditPoints="1" noAdjustHandles="1" noChangeArrowheads="1" noChangeShapeType="1" noTextEdit="1"/>
              </p:cNvSpPr>
              <p:nvPr/>
            </p:nvSpPr>
            <p:spPr>
              <a:xfrm>
                <a:off x="2051720" y="2636912"/>
                <a:ext cx="6192688" cy="538737"/>
              </a:xfrm>
              <a:prstGeom prst="rect">
                <a:avLst/>
              </a:prstGeom>
              <a:blipFill rotWithShape="1">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123728" y="5661248"/>
                <a:ext cx="4431533" cy="8933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GB" i="1">
                              <a:latin typeface="Cambria Math"/>
                              <a:ea typeface="Times New Roman"/>
                              <a:cs typeface="Times New Roman"/>
                            </a:rPr>
                            <m:t>𝑋</m:t>
                          </m:r>
                          <m:r>
                            <a:rPr lang="en-GB" i="1">
                              <a:latin typeface="Cambria Math"/>
                              <a:ea typeface="Times New Roman"/>
                              <a:cs typeface="Times New Roman"/>
                            </a:rPr>
                            <m:t>,</m:t>
                          </m:r>
                          <m:r>
                            <a:rPr lang="en-GB" i="1">
                              <a:latin typeface="Cambria Math"/>
                              <a:ea typeface="Times New Roman"/>
                              <a:cs typeface="Times New Roman"/>
                            </a:rPr>
                            <m:t>𝐷</m:t>
                          </m:r>
                        </m:e>
                      </m:d>
                      <m:r>
                        <a:rPr lang="en-GB" i="1">
                          <a:latin typeface="Cambria Math"/>
                          <a:ea typeface="Times New Roman"/>
                          <a:cs typeface="Times New Roman"/>
                        </a:rPr>
                        <m:t>=</m:t>
                      </m:r>
                      <m:limLow>
                        <m:limLowPr>
                          <m:ctrlPr>
                            <a:rPr lang="en-GB" i="1">
                              <a:latin typeface="Cambria Math" panose="02040503050406030204" pitchFamily="18" charset="0"/>
                            </a:rPr>
                          </m:ctrlPr>
                        </m:limLowPr>
                        <m:e>
                          <m:func>
                            <m:funcPr>
                              <m:ctrlPr>
                                <a:rPr lang="en-GB" i="1">
                                  <a:latin typeface="Cambria Math" panose="02040503050406030204" pitchFamily="18" charset="0"/>
                                </a:rPr>
                              </m:ctrlPr>
                            </m:funcPr>
                            <m:fName>
                              <m:r>
                                <m:rPr>
                                  <m:sty m:val="p"/>
                                </m:rPr>
                                <a:rPr lang="en-GB">
                                  <a:latin typeface="Cambria Math"/>
                                  <a:ea typeface="Times New Roman"/>
                                  <a:cs typeface="Times New Roman"/>
                                </a:rPr>
                                <m:t>arg</m:t>
                              </m:r>
                            </m:fName>
                            <m:e>
                              <m:r>
                                <a:rPr lang="en-GB" i="1">
                                  <a:latin typeface="Cambria Math"/>
                                  <a:ea typeface="Times New Roman"/>
                                  <a:cs typeface="Times New Roman"/>
                                </a:rPr>
                                <m:t>𝑚𝑖𝑛</m:t>
                              </m:r>
                            </m:e>
                          </m:func>
                        </m:e>
                        <m:lim>
                          <m:r>
                            <a:rPr lang="en-GB" i="1">
                              <a:latin typeface="Cambria Math"/>
                              <a:ea typeface="Times New Roman"/>
                              <a:cs typeface="Times New Roman"/>
                            </a:rPr>
                            <m:t>𝑋</m:t>
                          </m:r>
                          <m:r>
                            <a:rPr lang="en-GB" i="1">
                              <a:latin typeface="Cambria Math"/>
                              <a:ea typeface="Times New Roman"/>
                              <a:cs typeface="Times New Roman"/>
                            </a:rPr>
                            <m:t>,</m:t>
                          </m:r>
                          <m:r>
                            <a:rPr lang="en-GB" i="1">
                              <a:latin typeface="Cambria Math"/>
                              <a:ea typeface="Times New Roman"/>
                              <a:cs typeface="Times New Roman"/>
                            </a:rPr>
                            <m:t>𝐷</m:t>
                          </m:r>
                        </m:lim>
                      </m:limLow>
                      <m:nary>
                        <m:naryPr>
                          <m:chr m:val="∑"/>
                          <m:limLoc m:val="undOvr"/>
                          <m:ctrlPr>
                            <a:rPr lang="en-GB" i="1">
                              <a:latin typeface="Cambria Math" panose="02040503050406030204" pitchFamily="18" charset="0"/>
                            </a:rPr>
                          </m:ctrlPr>
                        </m:naryPr>
                        <m:sub>
                          <m:r>
                            <a:rPr lang="en-GB" i="1">
                              <a:latin typeface="Cambria Math"/>
                              <a:ea typeface="Times New Roman"/>
                              <a:cs typeface="Times New Roman"/>
                            </a:rPr>
                            <m:t>𝑖</m:t>
                          </m:r>
                          <m:r>
                            <a:rPr lang="en-GB" i="1">
                              <a:latin typeface="Cambria Math"/>
                              <a:ea typeface="Times New Roman"/>
                              <a:cs typeface="Times New Roman"/>
                            </a:rPr>
                            <m:t>=1</m:t>
                          </m:r>
                        </m:sub>
                        <m:sup>
                          <m:sSub>
                            <m:sSubPr>
                              <m:ctrlPr>
                                <a:rPr lang="en-GB" i="1">
                                  <a:latin typeface="Cambria Math" panose="02040503050406030204" pitchFamily="18" charset="0"/>
                                </a:rPr>
                              </m:ctrlPr>
                            </m:sSubPr>
                            <m:e>
                              <m:r>
                                <a:rPr lang="en-GB" i="1">
                                  <a:latin typeface="Cambria Math"/>
                                  <a:ea typeface="Times New Roman"/>
                                  <a:cs typeface="Times New Roman"/>
                                </a:rPr>
                                <m:t>𝑁</m:t>
                              </m:r>
                            </m:e>
                            <m:sub>
                              <m:r>
                                <a:rPr lang="en-GB" i="1">
                                  <a:latin typeface="Cambria Math"/>
                                  <a:ea typeface="Times New Roman"/>
                                  <a:cs typeface="Times New Roman"/>
                                </a:rPr>
                                <m:t>𝑦</m:t>
                              </m:r>
                              <m:r>
                                <a:rPr lang="en-GB" i="1">
                                  <a:latin typeface="Cambria Math"/>
                                  <a:ea typeface="Times New Roman"/>
                                  <a:cs typeface="Times New Roman"/>
                                </a:rPr>
                                <m:t> </m:t>
                              </m:r>
                            </m:sub>
                          </m:sSub>
                        </m:sup>
                        <m:e>
                          <m:sSubSup>
                            <m:sSubSupPr>
                              <m:ctrlPr>
                                <a:rPr lang="en-GB" i="1">
                                  <a:latin typeface="Cambria Math" panose="02040503050406030204" pitchFamily="18" charset="0"/>
                                </a:rPr>
                              </m:ctrlPr>
                            </m:sSubSup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ea typeface="Times New Roman"/>
                                          <a:cs typeface="Times New Roman"/>
                                        </a:rPr>
                                        <m:t>𝑌</m:t>
                                      </m:r>
                                    </m:e>
                                    <m:sub>
                                      <m:r>
                                        <a:rPr lang="en-GB" i="1">
                                          <a:latin typeface="Cambria Math"/>
                                          <a:ea typeface="Times New Roman"/>
                                          <a:cs typeface="Times New Roman"/>
                                        </a:rPr>
                                        <m:t>𝑖</m:t>
                                      </m:r>
                                    </m:sub>
                                  </m:sSub>
                                  <m:r>
                                    <a:rPr lang="en-GB" i="1">
                                      <a:latin typeface="Cambria Math"/>
                                      <a:ea typeface="Times New Roman"/>
                                      <a:cs typeface="Times New Roman"/>
                                    </a:rPr>
                                    <m:t>−</m:t>
                                  </m:r>
                                  <m:r>
                                    <a:rPr lang="en-GB" i="1">
                                      <a:latin typeface="Cambria Math"/>
                                      <a:ea typeface="Times New Roman"/>
                                      <a:cs typeface="Times New Roman"/>
                                    </a:rPr>
                                    <m:t>𝐷</m:t>
                                  </m:r>
                                  <m:sSub>
                                    <m:sSubPr>
                                      <m:ctrlPr>
                                        <a:rPr lang="en-GB" i="1">
                                          <a:latin typeface="Cambria Math" panose="02040503050406030204" pitchFamily="18" charset="0"/>
                                        </a:rPr>
                                      </m:ctrlPr>
                                    </m:sSubPr>
                                    <m:e>
                                      <m:r>
                                        <a:rPr lang="en-GB" i="1">
                                          <a:latin typeface="Cambria Math"/>
                                          <a:ea typeface="Times New Roman"/>
                                          <a:cs typeface="Times New Roman"/>
                                        </a:rPr>
                                        <m:t>𝑋</m:t>
                                      </m:r>
                                    </m:e>
                                    <m:sub>
                                      <m:r>
                                        <a:rPr lang="en-GB" i="1">
                                          <a:latin typeface="Cambria Math"/>
                                          <a:ea typeface="Times New Roman"/>
                                          <a:cs typeface="Times New Roman"/>
                                        </a:rPr>
                                        <m:t>𝑖</m:t>
                                      </m:r>
                                    </m:sub>
                                  </m:sSub>
                                </m:e>
                              </m:d>
                            </m:e>
                            <m:sub>
                              <m:r>
                                <a:rPr lang="en-GB" i="1">
                                  <a:latin typeface="Cambria Math"/>
                                  <a:ea typeface="Times New Roman"/>
                                  <a:cs typeface="Times New Roman"/>
                                </a:rPr>
                                <m:t>2</m:t>
                              </m:r>
                            </m:sub>
                            <m:sup>
                              <m:r>
                                <a:rPr lang="en-GB" i="1">
                                  <a:latin typeface="Cambria Math"/>
                                  <a:ea typeface="Times New Roman"/>
                                  <a:cs typeface="Times New Roman"/>
                                </a:rPr>
                                <m:t>2</m:t>
                              </m:r>
                            </m:sup>
                          </m:sSubSup>
                          <m:r>
                            <a:rPr lang="en-GB" i="1">
                              <a:latin typeface="Cambria Math"/>
                              <a:ea typeface="Times New Roman"/>
                              <a:cs typeface="Times New Roman"/>
                            </a:rPr>
                            <m:t>+</m:t>
                          </m:r>
                          <m:r>
                            <a:rPr lang="en-GB" i="1">
                              <a:latin typeface="Cambria Math"/>
                              <a:ea typeface="Times New Roman"/>
                              <a:cs typeface="Times New Roman"/>
                            </a:rPr>
                            <m:t>𝛾</m:t>
                          </m:r>
                          <m:sSub>
                            <m:sSubPr>
                              <m:ctrlPr>
                                <a:rPr lang="en-GB" i="1">
                                  <a:latin typeface="Cambria Math" panose="02040503050406030204" pitchFamily="18" charset="0"/>
                                </a:rPr>
                              </m:ctrlPr>
                            </m:sSubPr>
                            <m:e>
                              <m:d>
                                <m:dPr>
                                  <m:begChr m:val="‖"/>
                                  <m:endChr m:val="‖"/>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a:ea typeface="Times New Roman"/>
                                          <a:cs typeface="Times New Roman"/>
                                        </a:rPr>
                                        <m:t>𝑋</m:t>
                                      </m:r>
                                    </m:e>
                                    <m:sub>
                                      <m:r>
                                        <a:rPr lang="en-GB" i="1">
                                          <a:latin typeface="Cambria Math"/>
                                          <a:ea typeface="Times New Roman"/>
                                          <a:cs typeface="Times New Roman"/>
                                        </a:rPr>
                                        <m:t>𝑖</m:t>
                                      </m:r>
                                    </m:sub>
                                  </m:sSub>
                                </m:e>
                              </m:d>
                            </m:e>
                            <m:sub>
                              <m:r>
                                <a:rPr lang="en-GB" i="1">
                                  <a:latin typeface="Cambria Math"/>
                                  <a:ea typeface="Times New Roman"/>
                                  <a:cs typeface="Times New Roman"/>
                                </a:rPr>
                                <m:t>1 </m:t>
                              </m:r>
                            </m:sub>
                          </m:sSub>
                        </m:e>
                      </m:nary>
                    </m:oMath>
                  </m:oMathPara>
                </a14:m>
                <a:endParaRPr lang="en-GB" dirty="0"/>
              </a:p>
            </p:txBody>
          </p:sp>
        </mc:Choice>
        <mc:Fallback xmlns="">
          <p:sp>
            <p:nvSpPr>
              <p:cNvPr id="6" name="Rectangle 5"/>
              <p:cNvSpPr>
                <a:spLocks noRot="1" noChangeAspect="1" noMove="1" noResize="1" noEditPoints="1" noAdjustHandles="1" noChangeArrowheads="1" noChangeShapeType="1" noTextEdit="1"/>
              </p:cNvSpPr>
              <p:nvPr/>
            </p:nvSpPr>
            <p:spPr>
              <a:xfrm>
                <a:off x="2123728" y="5661248"/>
                <a:ext cx="4431533" cy="893386"/>
              </a:xfrm>
              <a:prstGeom prst="rect">
                <a:avLst/>
              </a:prstGeom>
              <a:blipFill rotWithShape="1">
                <a:blip r:embed="rId3"/>
                <a:stretch>
                  <a:fillRect/>
                </a:stretch>
              </a:blipFill>
            </p:spPr>
            <p:txBody>
              <a:bodyPr/>
              <a:lstStyle/>
              <a:p>
                <a:r>
                  <a:rPr lang="en-GB">
                    <a:noFill/>
                  </a:rPr>
                  <a:t> </a:t>
                </a:r>
              </a:p>
            </p:txBody>
          </p:sp>
        </mc:Fallback>
      </mc:AlternateContent>
      <p:cxnSp>
        <p:nvCxnSpPr>
          <p:cNvPr id="8" name="Straight Arrow Connector 7"/>
          <p:cNvCxnSpPr/>
          <p:nvPr/>
        </p:nvCxnSpPr>
        <p:spPr>
          <a:xfrm>
            <a:off x="2051720" y="2996952"/>
            <a:ext cx="72008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39952" y="5373216"/>
            <a:ext cx="0" cy="28803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931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71</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t>Numerical Experiments/Results for Sparse HM</a:t>
            </a:r>
          </a:p>
        </p:txBody>
      </p:sp>
      <p:sp>
        <p:nvSpPr>
          <p:cNvPr id="2" name="Rectangle 1"/>
          <p:cNvSpPr/>
          <p:nvPr/>
        </p:nvSpPr>
        <p:spPr>
          <a:xfrm>
            <a:off x="179512" y="1772816"/>
            <a:ext cx="3911649" cy="4247317"/>
          </a:xfrm>
          <a:prstGeom prst="rect">
            <a:avLst/>
          </a:prstGeom>
        </p:spPr>
        <p:txBody>
          <a:bodyPr wrap="square">
            <a:spAutoFit/>
          </a:bodyPr>
          <a:lstStyle/>
          <a:p>
            <a:pPr lvl="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 Observed Data</a:t>
            </a:r>
          </a:p>
          <a:p>
            <a:pPr marL="800100" lvl="1" indent="-34290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4 producer well :Oil rate, water rate, GOR.</a:t>
            </a:r>
          </a:p>
          <a:p>
            <a:pPr marL="800100" lvl="1" indent="-34290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4 Water injector wells : Bottom hole pressure</a:t>
            </a:r>
          </a:p>
          <a:p>
            <a:pPr lvl="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 Initial ensemble</a:t>
            </a:r>
          </a:p>
          <a:p>
            <a:pPr marL="800100" lvl="1" indent="-34290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100 Models</a:t>
            </a:r>
          </a:p>
          <a:p>
            <a:pPr marL="800100" lvl="1" indent="-34290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Porosity and permeability (36,000 active grid blocks</a:t>
            </a:r>
          </a:p>
          <a:p>
            <a:pPr lvl="0">
              <a:lnSpc>
                <a:spcPct val="150000"/>
              </a:lnSpc>
              <a:buFont typeface="+mj-lt"/>
              <a:buAutoNum type="arabicPeriod"/>
            </a:pPr>
            <a:r>
              <a:rPr lang="en-GB" altLang="en-US" b="1" dirty="0">
                <a:solidFill>
                  <a:prstClr val="black"/>
                </a:solidFill>
                <a:latin typeface="Times New Roman" panose="02020603050405020304" pitchFamily="18" charset="0"/>
                <a:cs typeface="Times New Roman" panose="02020603050405020304" pitchFamily="18" charset="0"/>
              </a:rPr>
              <a:t> Data Assimilation with </a:t>
            </a:r>
            <a:r>
              <a:rPr lang="en-GB" altLang="en-US" b="1" i="1" dirty="0">
                <a:solidFill>
                  <a:prstClr val="black"/>
                </a:solidFill>
                <a:latin typeface="Times New Roman" panose="02020603050405020304" pitchFamily="18" charset="0"/>
                <a:cs typeface="Times New Roman" panose="02020603050405020304" pitchFamily="18" charset="0"/>
              </a:rPr>
              <a:t>ES-MDA</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537" y="2204864"/>
            <a:ext cx="5429103"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5672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72</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t>Numerical Experiments/Results for Sparse HM</a:t>
            </a:r>
            <a:br>
              <a:rPr lang="en-GB" sz="2400" dirty="0"/>
            </a:br>
            <a:r>
              <a:rPr lang="en-GB" sz="2400" dirty="0"/>
              <a:t>Over-Complete Learned  Dictionary from </a:t>
            </a:r>
            <a:r>
              <a:rPr lang="en-GB" sz="2400" i="1" dirty="0"/>
              <a:t>K-SVD</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72815"/>
            <a:ext cx="6552728" cy="468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67744" y="6453336"/>
            <a:ext cx="4536504" cy="369332"/>
          </a:xfrm>
          <a:prstGeom prst="rect">
            <a:avLst/>
          </a:prstGeom>
          <a:noFill/>
        </p:spPr>
        <p:txBody>
          <a:bodyPr wrap="square" rtlCol="0">
            <a:spAutoFit/>
          </a:bodyPr>
          <a:lstStyle/>
          <a:p>
            <a:r>
              <a:rPr lang="en-GB" dirty="0"/>
              <a:t>Four selected members of the dictionary</a:t>
            </a:r>
          </a:p>
        </p:txBody>
      </p:sp>
      <p:sp>
        <p:nvSpPr>
          <p:cNvPr id="7" name="TextBox 6"/>
          <p:cNvSpPr txBox="1"/>
          <p:nvPr/>
        </p:nvSpPr>
        <p:spPr>
          <a:xfrm>
            <a:off x="7756672" y="3882242"/>
            <a:ext cx="991792" cy="923330"/>
          </a:xfrm>
          <a:prstGeom prst="rect">
            <a:avLst/>
          </a:prstGeom>
          <a:noFill/>
        </p:spPr>
        <p:txBody>
          <a:bodyPr wrap="square" rtlCol="0">
            <a:spAutoFit/>
          </a:bodyPr>
          <a:lstStyle/>
          <a:p>
            <a:r>
              <a:rPr lang="en-GB" dirty="0"/>
              <a:t>………out of 1500</a:t>
            </a:r>
          </a:p>
        </p:txBody>
      </p:sp>
      <p:sp>
        <p:nvSpPr>
          <p:cNvPr id="8" name="TextBox 7"/>
          <p:cNvSpPr txBox="1"/>
          <p:nvPr/>
        </p:nvSpPr>
        <p:spPr>
          <a:xfrm>
            <a:off x="107504" y="3559077"/>
            <a:ext cx="978718" cy="646331"/>
          </a:xfrm>
          <a:prstGeom prst="rect">
            <a:avLst/>
          </a:prstGeom>
          <a:noFill/>
        </p:spPr>
        <p:txBody>
          <a:bodyPr wrap="square" rtlCol="0">
            <a:spAutoFit/>
          </a:bodyPr>
          <a:lstStyle/>
          <a:p>
            <a:r>
              <a:rPr lang="en-GB" dirty="0"/>
              <a:t>Layers 1-5</a:t>
            </a:r>
          </a:p>
        </p:txBody>
      </p:sp>
      <p:cxnSp>
        <p:nvCxnSpPr>
          <p:cNvPr id="3" name="Straight Arrow Connector 2"/>
          <p:cNvCxnSpPr/>
          <p:nvPr/>
        </p:nvCxnSpPr>
        <p:spPr>
          <a:xfrm>
            <a:off x="971600" y="3212976"/>
            <a:ext cx="0" cy="12961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09058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73</a:t>
            </a:fld>
            <a:endParaRPr lang="en-GB" sz="1800" b="1" dirty="0">
              <a:solidFill>
                <a:srgbClr val="FF0000"/>
              </a:solidFill>
            </a:endParaRPr>
          </a:p>
        </p:txBody>
      </p:sp>
      <p:sp>
        <p:nvSpPr>
          <p:cNvPr id="5" name="Title 6"/>
          <p:cNvSpPr>
            <a:spLocks noGrp="1"/>
          </p:cNvSpPr>
          <p:nvPr>
            <p:ph type="title"/>
          </p:nvPr>
        </p:nvSpPr>
        <p:spPr>
          <a:xfrm>
            <a:off x="1475656" y="253601"/>
            <a:ext cx="7992888" cy="1080120"/>
          </a:xfrm>
        </p:spPr>
        <p:txBody>
          <a:bodyPr/>
          <a:lstStyle/>
          <a:p>
            <a:pPr marL="457200" indent="-457200" algn="ctr">
              <a:buFont typeface="Wingdings" panose="05000000000000000000" pitchFamily="2" charset="2"/>
              <a:buChar char="Ø"/>
            </a:pPr>
            <a:r>
              <a:rPr lang="en-GB" sz="2400" dirty="0"/>
              <a:t>Numerical Experiments/Results for Sparse HM</a:t>
            </a:r>
            <a:br>
              <a:rPr lang="en-GB" sz="2400" dirty="0"/>
            </a:br>
            <a:r>
              <a:rPr lang="en-GB" sz="2400" dirty="0"/>
              <a:t>Permeability Reconstruction</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76872"/>
            <a:ext cx="5760640" cy="427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1" y="3284984"/>
            <a:ext cx="8096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31640" y="1907540"/>
            <a:ext cx="6048672" cy="369332"/>
          </a:xfrm>
          <a:prstGeom prst="rect">
            <a:avLst/>
          </a:prstGeom>
          <a:noFill/>
        </p:spPr>
        <p:txBody>
          <a:bodyPr wrap="square" rtlCol="0">
            <a:spAutoFit/>
          </a:bodyPr>
          <a:lstStyle/>
          <a:p>
            <a:r>
              <a:rPr lang="en-GB" dirty="0"/>
              <a:t>    </a:t>
            </a:r>
            <a:r>
              <a:rPr lang="en-GB" b="1" dirty="0"/>
              <a:t>Initial             ES-MDA</a:t>
            </a:r>
          </a:p>
        </p:txBody>
      </p:sp>
      <p:sp>
        <p:nvSpPr>
          <p:cNvPr id="7" name="TextBox 6"/>
          <p:cNvSpPr txBox="1"/>
          <p:nvPr/>
        </p:nvSpPr>
        <p:spPr>
          <a:xfrm>
            <a:off x="4499992" y="1630541"/>
            <a:ext cx="1368152" cy="646331"/>
          </a:xfrm>
          <a:prstGeom prst="rect">
            <a:avLst/>
          </a:prstGeom>
          <a:noFill/>
        </p:spPr>
        <p:txBody>
          <a:bodyPr wrap="square" rtlCol="0">
            <a:spAutoFit/>
          </a:bodyPr>
          <a:lstStyle/>
          <a:p>
            <a:r>
              <a:rPr lang="en-GB" b="1" dirty="0"/>
              <a:t>ES-MDA &amp; Sparsity</a:t>
            </a:r>
          </a:p>
        </p:txBody>
      </p:sp>
      <p:sp>
        <p:nvSpPr>
          <p:cNvPr id="8" name="TextBox 7"/>
          <p:cNvSpPr txBox="1"/>
          <p:nvPr/>
        </p:nvSpPr>
        <p:spPr>
          <a:xfrm>
            <a:off x="5980348" y="1877813"/>
            <a:ext cx="1255948" cy="369332"/>
          </a:xfrm>
          <a:prstGeom prst="rect">
            <a:avLst/>
          </a:prstGeom>
          <a:noFill/>
        </p:spPr>
        <p:txBody>
          <a:bodyPr wrap="square" rtlCol="0">
            <a:spAutoFit/>
          </a:bodyPr>
          <a:lstStyle/>
          <a:p>
            <a:r>
              <a:rPr lang="en-GB" dirty="0"/>
              <a:t>    </a:t>
            </a:r>
            <a:r>
              <a:rPr lang="en-GB" b="1" dirty="0"/>
              <a:t>True</a:t>
            </a:r>
          </a:p>
        </p:txBody>
      </p:sp>
      <p:sp>
        <p:nvSpPr>
          <p:cNvPr id="10" name="Rectangle 9"/>
          <p:cNvSpPr/>
          <p:nvPr/>
        </p:nvSpPr>
        <p:spPr>
          <a:xfrm>
            <a:off x="2627784" y="1315390"/>
            <a:ext cx="3478395" cy="369332"/>
          </a:xfrm>
          <a:prstGeom prst="rect">
            <a:avLst/>
          </a:prstGeom>
        </p:spPr>
        <p:txBody>
          <a:bodyPr wrap="square">
            <a:spAutoFit/>
          </a:bodyPr>
          <a:lstStyle/>
          <a:p>
            <a:r>
              <a:rPr lang="en-GB" u="sng" dirty="0"/>
              <a:t>Visual comparison. Layers 1-5</a:t>
            </a:r>
          </a:p>
        </p:txBody>
      </p:sp>
    </p:spTree>
    <p:extLst>
      <p:ext uri="{BB962C8B-B14F-4D97-AF65-F5344CB8AC3E}">
        <p14:creationId xmlns:p14="http://schemas.microsoft.com/office/powerpoint/2010/main" val="3800442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74</a:t>
            </a:fld>
            <a:endParaRPr lang="en-GB" sz="1800" b="1" dirty="0">
              <a:solidFill>
                <a:srgbClr val="FF0000"/>
              </a:solidFill>
            </a:endParaRPr>
          </a:p>
        </p:txBody>
      </p:sp>
      <p:sp>
        <p:nvSpPr>
          <p:cNvPr id="5" name="Title 6"/>
          <p:cNvSpPr>
            <a:spLocks noGrp="1"/>
          </p:cNvSpPr>
          <p:nvPr>
            <p:ph type="title"/>
          </p:nvPr>
        </p:nvSpPr>
        <p:spPr>
          <a:xfrm>
            <a:off x="907310" y="548680"/>
            <a:ext cx="7992888" cy="1080120"/>
          </a:xfrm>
        </p:spPr>
        <p:txBody>
          <a:bodyPr/>
          <a:lstStyle/>
          <a:p>
            <a:pPr marL="457200" indent="-457200" algn="ctr">
              <a:buFont typeface="Wingdings" panose="05000000000000000000" pitchFamily="2" charset="2"/>
              <a:buChar char="Ø"/>
            </a:pPr>
            <a:r>
              <a:rPr lang="en-GB" sz="2400" dirty="0"/>
              <a:t>Numerical Experiments/Results</a:t>
            </a:r>
            <a:br>
              <a:rPr lang="en-GB" sz="2400" dirty="0"/>
            </a:br>
            <a:r>
              <a:rPr lang="en-GB" sz="2400" dirty="0"/>
              <a:t>Permeability Reconstruction</a:t>
            </a:r>
            <a:br>
              <a:rPr lang="en-GB" sz="2400" dirty="0"/>
            </a:br>
            <a:endParaRPr lang="en-GB" sz="2400" dirty="0"/>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80188"/>
          <a:stretch/>
        </p:blipFill>
        <p:spPr bwMode="auto">
          <a:xfrm>
            <a:off x="940446" y="2213087"/>
            <a:ext cx="7119092" cy="2091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627" y="2780928"/>
            <a:ext cx="984230"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07704" y="1907540"/>
            <a:ext cx="1440160" cy="369332"/>
          </a:xfrm>
          <a:prstGeom prst="rect">
            <a:avLst/>
          </a:prstGeom>
          <a:noFill/>
        </p:spPr>
        <p:txBody>
          <a:bodyPr wrap="square" rtlCol="0">
            <a:spAutoFit/>
          </a:bodyPr>
          <a:lstStyle/>
          <a:p>
            <a:r>
              <a:rPr lang="en-GB" b="1" dirty="0"/>
              <a:t>Initial</a:t>
            </a:r>
          </a:p>
        </p:txBody>
      </p:sp>
      <p:sp>
        <p:nvSpPr>
          <p:cNvPr id="7" name="TextBox 6"/>
          <p:cNvSpPr txBox="1"/>
          <p:nvPr/>
        </p:nvSpPr>
        <p:spPr>
          <a:xfrm>
            <a:off x="1835696" y="4006805"/>
            <a:ext cx="1368152" cy="646331"/>
          </a:xfrm>
          <a:prstGeom prst="rect">
            <a:avLst/>
          </a:prstGeom>
          <a:noFill/>
        </p:spPr>
        <p:txBody>
          <a:bodyPr wrap="square" rtlCol="0">
            <a:spAutoFit/>
          </a:bodyPr>
          <a:lstStyle/>
          <a:p>
            <a:r>
              <a:rPr lang="en-GB" b="1" dirty="0"/>
              <a:t>ES-MDA &amp; Sparsity</a:t>
            </a:r>
          </a:p>
        </p:txBody>
      </p:sp>
      <p:sp>
        <p:nvSpPr>
          <p:cNvPr id="8" name="TextBox 7"/>
          <p:cNvSpPr txBox="1"/>
          <p:nvPr/>
        </p:nvSpPr>
        <p:spPr>
          <a:xfrm>
            <a:off x="5724128" y="4145304"/>
            <a:ext cx="1255948" cy="369332"/>
          </a:xfrm>
          <a:prstGeom prst="rect">
            <a:avLst/>
          </a:prstGeom>
          <a:noFill/>
        </p:spPr>
        <p:txBody>
          <a:bodyPr wrap="square" rtlCol="0">
            <a:spAutoFit/>
          </a:bodyPr>
          <a:lstStyle/>
          <a:p>
            <a:r>
              <a:rPr lang="en-GB" dirty="0"/>
              <a:t>    </a:t>
            </a:r>
            <a:r>
              <a:rPr lang="en-GB" b="1" dirty="0"/>
              <a:t>True</a:t>
            </a:r>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885" b="80188"/>
          <a:stretch/>
        </p:blipFill>
        <p:spPr bwMode="auto">
          <a:xfrm>
            <a:off x="940446" y="4653136"/>
            <a:ext cx="6981101"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551259" y="1843755"/>
            <a:ext cx="1359768" cy="369332"/>
          </a:xfrm>
          <a:prstGeom prst="rect">
            <a:avLst/>
          </a:prstGeom>
          <a:noFill/>
        </p:spPr>
        <p:txBody>
          <a:bodyPr wrap="square" rtlCol="0">
            <a:spAutoFit/>
          </a:bodyPr>
          <a:lstStyle/>
          <a:p>
            <a:r>
              <a:rPr lang="en-GB" b="1" dirty="0"/>
              <a:t>ES-MDA</a:t>
            </a:r>
          </a:p>
        </p:txBody>
      </p:sp>
      <p:sp>
        <p:nvSpPr>
          <p:cNvPr id="3" name="Rectangle 2"/>
          <p:cNvSpPr/>
          <p:nvPr/>
        </p:nvSpPr>
        <p:spPr>
          <a:xfrm>
            <a:off x="2949340" y="1474423"/>
            <a:ext cx="2963312" cy="369332"/>
          </a:xfrm>
          <a:prstGeom prst="rect">
            <a:avLst/>
          </a:prstGeom>
        </p:spPr>
        <p:txBody>
          <a:bodyPr wrap="none">
            <a:spAutoFit/>
          </a:bodyPr>
          <a:lstStyle/>
          <a:p>
            <a:r>
              <a:rPr lang="en-GB" u="sng" dirty="0"/>
              <a:t>Visual comparison. Layer 1</a:t>
            </a:r>
          </a:p>
        </p:txBody>
      </p:sp>
      <p:sp>
        <p:nvSpPr>
          <p:cNvPr id="13" name="Oval 12"/>
          <p:cNvSpPr/>
          <p:nvPr/>
        </p:nvSpPr>
        <p:spPr>
          <a:xfrm>
            <a:off x="5436402" y="6021288"/>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1771675" y="6000131"/>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5408596" y="3628034"/>
            <a:ext cx="504056" cy="30502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1961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98568" cy="1143000"/>
          </a:xfrm>
        </p:spPr>
        <p:txBody>
          <a:bodyPr/>
          <a:lstStyle/>
          <a:p>
            <a:pPr marL="457200" indent="-457200" algn="ctr">
              <a:buFont typeface="Wingdings" panose="05000000000000000000" pitchFamily="2" charset="2"/>
              <a:buChar char="Ø"/>
            </a:pPr>
            <a:r>
              <a:rPr lang="en-GB" sz="2400" dirty="0"/>
              <a:t>Numerical Results for sparse HM</a:t>
            </a:r>
            <a:br>
              <a:rPr lang="en-GB" sz="2400" dirty="0"/>
            </a:br>
            <a:r>
              <a:rPr lang="en-GB" sz="2000" dirty="0">
                <a:solidFill>
                  <a:srgbClr val="FF0000"/>
                </a:solidFill>
              </a:rPr>
              <a:t>RMSE Evolution</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75</a:t>
            </a:fld>
            <a:endParaRPr lang="en-GB" sz="18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04242421"/>
              </p:ext>
            </p:extLst>
          </p:nvPr>
        </p:nvGraphicFramePr>
        <p:xfrm>
          <a:off x="1403648" y="2060848"/>
          <a:ext cx="6096000" cy="24942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24056">
                <a:tc>
                  <a:txBody>
                    <a:bodyPr/>
                    <a:lstStyle/>
                    <a:p>
                      <a:pPr algn="ctr"/>
                      <a:r>
                        <a:rPr lang="en-GB" b="1" dirty="0"/>
                        <a:t>Realisations</a:t>
                      </a:r>
                    </a:p>
                  </a:txBody>
                  <a:tcPr/>
                </a:tc>
                <a:tc>
                  <a:txBody>
                    <a:bodyPr/>
                    <a:lstStyle/>
                    <a:p>
                      <a:pPr algn="ctr"/>
                      <a:r>
                        <a:rPr lang="en-GB" b="1" dirty="0"/>
                        <a:t>Initial model</a:t>
                      </a:r>
                    </a:p>
                  </a:txBody>
                  <a:tcPr/>
                </a:tc>
                <a:tc>
                  <a:txBody>
                    <a:bodyPr/>
                    <a:lstStyle/>
                    <a:p>
                      <a:pPr algn="ctr"/>
                      <a:r>
                        <a:rPr lang="en-GB" b="1" baseline="0" dirty="0"/>
                        <a:t>ES-MDA</a:t>
                      </a:r>
                      <a:endParaRPr lang="en-GB" b="1" dirty="0"/>
                    </a:p>
                  </a:txBody>
                  <a:tcPr/>
                </a:tc>
                <a:tc>
                  <a:txBody>
                    <a:bodyPr/>
                    <a:lstStyle/>
                    <a:p>
                      <a:pPr algn="ctr"/>
                      <a:r>
                        <a:rPr lang="en-GB" b="1" baseline="0" dirty="0"/>
                        <a:t>ES-MDA+K-SVD </a:t>
                      </a:r>
                      <a:r>
                        <a:rPr lang="en-GB" b="1" dirty="0"/>
                        <a:t>model</a:t>
                      </a:r>
                    </a:p>
                  </a:txBody>
                  <a:tcPr/>
                </a:tc>
                <a:extLst>
                  <a:ext uri="{0D108BD9-81ED-4DB2-BD59-A6C34878D82A}">
                    <a16:rowId xmlns:a16="http://schemas.microsoft.com/office/drawing/2014/main" val="10000"/>
                  </a:ext>
                </a:extLst>
              </a:tr>
              <a:tr h="370840">
                <a:tc>
                  <a:txBody>
                    <a:bodyPr/>
                    <a:lstStyle/>
                    <a:p>
                      <a:pPr algn="ctr"/>
                      <a:r>
                        <a:rPr lang="en-GB" b="1" dirty="0"/>
                        <a:t>47</a:t>
                      </a:r>
                    </a:p>
                  </a:txBody>
                  <a:tcPr/>
                </a:tc>
                <a:tc>
                  <a:txBody>
                    <a:bodyPr/>
                    <a:lstStyle/>
                    <a:p>
                      <a:pPr algn="ctr"/>
                      <a:r>
                        <a:rPr lang="en-GB" b="1" dirty="0"/>
                        <a:t>58.34</a:t>
                      </a:r>
                    </a:p>
                  </a:txBody>
                  <a:tcPr/>
                </a:tc>
                <a:tc>
                  <a:txBody>
                    <a:bodyPr/>
                    <a:lstStyle/>
                    <a:p>
                      <a:pPr algn="ctr"/>
                      <a:r>
                        <a:rPr lang="en-GB" b="1" dirty="0"/>
                        <a:t>24.24</a:t>
                      </a:r>
                    </a:p>
                  </a:txBody>
                  <a:tcPr/>
                </a:tc>
                <a:tc>
                  <a:txBody>
                    <a:bodyPr/>
                    <a:lstStyle/>
                    <a:p>
                      <a:pPr algn="ctr"/>
                      <a:r>
                        <a:rPr lang="en-GB" b="1" dirty="0"/>
                        <a:t>15.31</a:t>
                      </a:r>
                    </a:p>
                  </a:txBody>
                  <a:tcPr/>
                </a:tc>
                <a:extLst>
                  <a:ext uri="{0D108BD9-81ED-4DB2-BD59-A6C34878D82A}">
                    <a16:rowId xmlns:a16="http://schemas.microsoft.com/office/drawing/2014/main" val="10001"/>
                  </a:ext>
                </a:extLst>
              </a:tr>
              <a:tr h="370840">
                <a:tc>
                  <a:txBody>
                    <a:bodyPr/>
                    <a:lstStyle/>
                    <a:p>
                      <a:pPr algn="ctr"/>
                      <a:r>
                        <a:rPr lang="en-GB" b="1" dirty="0"/>
                        <a:t>31</a:t>
                      </a:r>
                    </a:p>
                  </a:txBody>
                  <a:tcPr/>
                </a:tc>
                <a:tc>
                  <a:txBody>
                    <a:bodyPr/>
                    <a:lstStyle/>
                    <a:p>
                      <a:pPr algn="ctr"/>
                      <a:r>
                        <a:rPr lang="en-GB" b="1" dirty="0"/>
                        <a:t>52.74</a:t>
                      </a:r>
                    </a:p>
                  </a:txBody>
                  <a:tcPr/>
                </a:tc>
                <a:tc>
                  <a:txBody>
                    <a:bodyPr/>
                    <a:lstStyle/>
                    <a:p>
                      <a:pPr algn="ctr"/>
                      <a:r>
                        <a:rPr lang="en-GB" b="1" dirty="0"/>
                        <a:t>10.34</a:t>
                      </a:r>
                    </a:p>
                  </a:txBody>
                  <a:tcPr/>
                </a:tc>
                <a:tc>
                  <a:txBody>
                    <a:bodyPr/>
                    <a:lstStyle/>
                    <a:p>
                      <a:pPr algn="ctr"/>
                      <a:r>
                        <a:rPr lang="en-GB" b="1" dirty="0"/>
                        <a:t>10.34</a:t>
                      </a:r>
                    </a:p>
                  </a:txBody>
                  <a:tcPr/>
                </a:tc>
                <a:extLst>
                  <a:ext uri="{0D108BD9-81ED-4DB2-BD59-A6C34878D82A}">
                    <a16:rowId xmlns:a16="http://schemas.microsoft.com/office/drawing/2014/main" val="10002"/>
                  </a:ext>
                </a:extLst>
              </a:tr>
              <a:tr h="370840">
                <a:tc>
                  <a:txBody>
                    <a:bodyPr/>
                    <a:lstStyle/>
                    <a:p>
                      <a:pPr algn="ctr"/>
                      <a:r>
                        <a:rPr lang="en-GB" b="1" dirty="0"/>
                        <a:t>63</a:t>
                      </a:r>
                    </a:p>
                  </a:txBody>
                  <a:tcPr/>
                </a:tc>
                <a:tc>
                  <a:txBody>
                    <a:bodyPr/>
                    <a:lstStyle/>
                    <a:p>
                      <a:pPr algn="ctr"/>
                      <a:r>
                        <a:rPr lang="en-GB" b="1" dirty="0"/>
                        <a:t>122.45</a:t>
                      </a:r>
                    </a:p>
                  </a:txBody>
                  <a:tcPr/>
                </a:tc>
                <a:tc>
                  <a:txBody>
                    <a:bodyPr/>
                    <a:lstStyle/>
                    <a:p>
                      <a:pPr algn="ctr"/>
                      <a:r>
                        <a:rPr lang="en-GB" b="1" dirty="0"/>
                        <a:t>9.38</a:t>
                      </a:r>
                    </a:p>
                  </a:txBody>
                  <a:tcPr/>
                </a:tc>
                <a:tc>
                  <a:txBody>
                    <a:bodyPr/>
                    <a:lstStyle/>
                    <a:p>
                      <a:pPr algn="ctr"/>
                      <a:r>
                        <a:rPr lang="en-GB" b="1" dirty="0"/>
                        <a:t>8.96</a:t>
                      </a:r>
                    </a:p>
                  </a:txBody>
                  <a:tcPr/>
                </a:tc>
                <a:extLst>
                  <a:ext uri="{0D108BD9-81ED-4DB2-BD59-A6C34878D82A}">
                    <a16:rowId xmlns:a16="http://schemas.microsoft.com/office/drawing/2014/main" val="10003"/>
                  </a:ext>
                </a:extLst>
              </a:tr>
              <a:tr h="370840">
                <a:tc>
                  <a:txBody>
                    <a:bodyPr/>
                    <a:lstStyle/>
                    <a:p>
                      <a:pPr algn="ctr"/>
                      <a:r>
                        <a:rPr lang="en-GB" b="1" dirty="0"/>
                        <a:t>86</a:t>
                      </a:r>
                    </a:p>
                  </a:txBody>
                  <a:tcPr/>
                </a:tc>
                <a:tc>
                  <a:txBody>
                    <a:bodyPr/>
                    <a:lstStyle/>
                    <a:p>
                      <a:pPr algn="ctr"/>
                      <a:r>
                        <a:rPr lang="en-GB" b="1" dirty="0"/>
                        <a:t>35.22</a:t>
                      </a:r>
                    </a:p>
                  </a:txBody>
                  <a:tcPr/>
                </a:tc>
                <a:tc>
                  <a:txBody>
                    <a:bodyPr/>
                    <a:lstStyle/>
                    <a:p>
                      <a:pPr algn="ctr"/>
                      <a:r>
                        <a:rPr lang="en-GB" b="1" dirty="0"/>
                        <a:t>7.45</a:t>
                      </a:r>
                    </a:p>
                  </a:txBody>
                  <a:tcPr/>
                </a:tc>
                <a:tc>
                  <a:txBody>
                    <a:bodyPr/>
                    <a:lstStyle/>
                    <a:p>
                      <a:pPr algn="ctr"/>
                      <a:r>
                        <a:rPr lang="en-GB" b="1" dirty="0"/>
                        <a:t>4.43</a:t>
                      </a:r>
                    </a:p>
                  </a:txBody>
                  <a:tcPr/>
                </a:tc>
                <a:extLst>
                  <a:ext uri="{0D108BD9-81ED-4DB2-BD59-A6C34878D82A}">
                    <a16:rowId xmlns:a16="http://schemas.microsoft.com/office/drawing/2014/main" val="10004"/>
                  </a:ext>
                </a:extLst>
              </a:tr>
              <a:tr h="370840">
                <a:tc>
                  <a:txBody>
                    <a:bodyPr/>
                    <a:lstStyle/>
                    <a:p>
                      <a:pPr algn="ctr"/>
                      <a:r>
                        <a:rPr lang="en-GB" b="1" dirty="0">
                          <a:solidFill>
                            <a:srgbClr val="FF0000"/>
                          </a:solidFill>
                        </a:rPr>
                        <a:t>23</a:t>
                      </a:r>
                    </a:p>
                  </a:txBody>
                  <a:tcPr/>
                </a:tc>
                <a:tc>
                  <a:txBody>
                    <a:bodyPr/>
                    <a:lstStyle/>
                    <a:p>
                      <a:pPr algn="ctr"/>
                      <a:r>
                        <a:rPr lang="en-GB" b="1" dirty="0">
                          <a:solidFill>
                            <a:srgbClr val="FF0000"/>
                          </a:solidFill>
                        </a:rPr>
                        <a:t>36.31</a:t>
                      </a:r>
                    </a:p>
                  </a:txBody>
                  <a:tcPr/>
                </a:tc>
                <a:tc>
                  <a:txBody>
                    <a:bodyPr/>
                    <a:lstStyle/>
                    <a:p>
                      <a:pPr algn="ctr"/>
                      <a:r>
                        <a:rPr lang="en-GB" b="1" dirty="0">
                          <a:solidFill>
                            <a:srgbClr val="FF0000"/>
                          </a:solidFill>
                        </a:rPr>
                        <a:t>9.42</a:t>
                      </a:r>
                    </a:p>
                  </a:txBody>
                  <a:tcPr/>
                </a:tc>
                <a:tc>
                  <a:txBody>
                    <a:bodyPr/>
                    <a:lstStyle/>
                    <a:p>
                      <a:pPr algn="ctr"/>
                      <a:r>
                        <a:rPr lang="en-GB" b="1" dirty="0">
                          <a:solidFill>
                            <a:srgbClr val="FF0000"/>
                          </a:solidFill>
                        </a:rPr>
                        <a:t>0.32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1367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76</a:t>
            </a:fld>
            <a:endParaRPr lang="en-GB" sz="1800" b="1" dirty="0">
              <a:solidFill>
                <a:srgbClr val="FF0000"/>
              </a:solidFill>
            </a:endParaRPr>
          </a:p>
        </p:txBody>
      </p:sp>
      <p:sp>
        <p:nvSpPr>
          <p:cNvPr id="5" name="Title 6"/>
          <p:cNvSpPr>
            <a:spLocks noGrp="1"/>
          </p:cNvSpPr>
          <p:nvPr>
            <p:ph type="title"/>
          </p:nvPr>
        </p:nvSpPr>
        <p:spPr>
          <a:xfrm>
            <a:off x="899592" y="836712"/>
            <a:ext cx="7992888" cy="1080120"/>
          </a:xfrm>
        </p:spPr>
        <p:txBody>
          <a:bodyPr/>
          <a:lstStyle/>
          <a:p>
            <a:pPr marL="457200" indent="-457200" algn="ctr">
              <a:buFont typeface="Wingdings" panose="05000000000000000000" pitchFamily="2" charset="2"/>
              <a:buChar char="Ø"/>
            </a:pPr>
            <a:r>
              <a:rPr lang="en-GB" sz="2400" dirty="0"/>
              <a:t>Numerical Experiments/Results for sparse HM</a:t>
            </a:r>
            <a:br>
              <a:rPr lang="en-GB" sz="2400" dirty="0"/>
            </a:br>
            <a:r>
              <a:rPr lang="en-GB" sz="2400" dirty="0"/>
              <a:t>Production data match</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879" y="1844825"/>
            <a:ext cx="8648700"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01" y="4005064"/>
            <a:ext cx="8648700" cy="2568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1385868"/>
            <a:ext cx="2887985" cy="369332"/>
          </a:xfrm>
          <a:prstGeom prst="rect">
            <a:avLst/>
          </a:prstGeom>
          <a:noFill/>
        </p:spPr>
        <p:txBody>
          <a:bodyPr wrap="square" rtlCol="0">
            <a:spAutoFit/>
          </a:bodyPr>
          <a:lstStyle/>
          <a:p>
            <a:r>
              <a:rPr lang="en-GB" b="1" dirty="0">
                <a:solidFill>
                  <a:srgbClr val="FF0000"/>
                </a:solidFill>
              </a:rPr>
              <a:t>Initial ensemble</a:t>
            </a:r>
          </a:p>
        </p:txBody>
      </p:sp>
      <p:sp>
        <p:nvSpPr>
          <p:cNvPr id="10" name="TextBox 9"/>
          <p:cNvSpPr txBox="1"/>
          <p:nvPr/>
        </p:nvSpPr>
        <p:spPr>
          <a:xfrm>
            <a:off x="691951" y="3635732"/>
            <a:ext cx="7120409" cy="369332"/>
          </a:xfrm>
          <a:prstGeom prst="rect">
            <a:avLst/>
          </a:prstGeom>
          <a:noFill/>
        </p:spPr>
        <p:txBody>
          <a:bodyPr wrap="square" rtlCol="0">
            <a:spAutoFit/>
          </a:bodyPr>
          <a:lstStyle/>
          <a:p>
            <a:r>
              <a:rPr lang="en-GB" b="1" dirty="0">
                <a:solidFill>
                  <a:srgbClr val="FF0000"/>
                </a:solidFill>
              </a:rPr>
              <a:t>History matched ensemble. ES-MDA &amp; K-SVD/OMP</a:t>
            </a:r>
          </a:p>
        </p:txBody>
      </p:sp>
    </p:spTree>
    <p:extLst>
      <p:ext uri="{BB962C8B-B14F-4D97-AF65-F5344CB8AC3E}">
        <p14:creationId xmlns:p14="http://schemas.microsoft.com/office/powerpoint/2010/main" val="2904070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126560" cy="1143000"/>
          </a:xfrm>
        </p:spPr>
        <p:txBody>
          <a:bodyPr/>
          <a:lstStyle/>
          <a:p>
            <a:pPr marL="457200" indent="-457200" algn="ctr">
              <a:buFont typeface="Wingdings" panose="05000000000000000000" pitchFamily="2" charset="2"/>
              <a:buChar char="Ø"/>
            </a:pPr>
            <a:r>
              <a:rPr lang="en-GB" sz="2400" dirty="0"/>
              <a:t>Conclusions</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77</a:t>
            </a:fld>
            <a:endParaRPr lang="en-GB" sz="1800" b="1" dirty="0">
              <a:solidFill>
                <a:srgbClr val="FF0000"/>
              </a:solidFill>
            </a:endParaRPr>
          </a:p>
        </p:txBody>
      </p:sp>
      <p:sp>
        <p:nvSpPr>
          <p:cNvPr id="3" name="Rectangle 2"/>
          <p:cNvSpPr/>
          <p:nvPr/>
        </p:nvSpPr>
        <p:spPr>
          <a:xfrm>
            <a:off x="683568" y="1628800"/>
            <a:ext cx="7992888" cy="5555367"/>
          </a:xfrm>
          <a:prstGeom prst="rect">
            <a:avLst/>
          </a:prstGeom>
        </p:spPr>
        <p:txBody>
          <a:bodyPr wrap="square">
            <a:spAutoFit/>
          </a:bodyPr>
          <a:lstStyle/>
          <a:p>
            <a:pPr marL="285750" indent="-285750" algn="just">
              <a:lnSpc>
                <a:spcPct val="150000"/>
              </a:lnSpc>
              <a:spcBef>
                <a:spcPct val="25000"/>
              </a:spcBef>
              <a:buFont typeface="Wingdings" panose="05000000000000000000" pitchFamily="2" charset="2"/>
              <a:buChar char="Ø"/>
            </a:pPr>
            <a:r>
              <a:rPr lang="en-GB" altLang="en-US" sz="2000" b="1" i="1" dirty="0">
                <a:latin typeface="Times New Roman" panose="02020603050405020304" pitchFamily="18" charset="0"/>
                <a:cs typeface="Times New Roman" panose="02020603050405020304" pitchFamily="18" charset="0"/>
              </a:rPr>
              <a:t>ES-MDA</a:t>
            </a:r>
            <a:r>
              <a:rPr lang="en-GB" altLang="en-US" sz="2000" b="1" dirty="0">
                <a:latin typeface="Times New Roman" panose="02020603050405020304" pitchFamily="18" charset="0"/>
                <a:cs typeface="Times New Roman" panose="02020603050405020304" pitchFamily="18" charset="0"/>
              </a:rPr>
              <a:t> can efficiently history match complex reservoir models</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General tool for parameter and/or state estimation.</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Practically no restrictions on parameter space.</a:t>
            </a:r>
          </a:p>
          <a:p>
            <a:pPr marL="742950" lvl="1" indent="-285750" algn="just">
              <a:lnSpc>
                <a:spcPct val="150000"/>
              </a:lnSpc>
              <a:spcBef>
                <a:spcPct val="25000"/>
              </a:spcBef>
              <a:buFont typeface="Wingdings" panose="05000000000000000000" pitchFamily="2" charset="2"/>
              <a:buChar char="§"/>
            </a:pPr>
            <a:r>
              <a:rPr lang="en-GB" altLang="en-US" sz="2000" b="1" dirty="0">
                <a:latin typeface="Times New Roman" panose="02020603050405020304" pitchFamily="18" charset="0"/>
                <a:cs typeface="Times New Roman" panose="02020603050405020304" pitchFamily="18" charset="0"/>
              </a:rPr>
              <a:t>Problem with local minima reduced.</a:t>
            </a:r>
          </a:p>
          <a:p>
            <a:pPr marL="285750" indent="-285750" algn="just">
              <a:lnSpc>
                <a:spcPct val="150000"/>
              </a:lnSpc>
              <a:spcBef>
                <a:spcPct val="25000"/>
              </a:spcBef>
              <a:buFont typeface="Wingdings" panose="05000000000000000000" pitchFamily="2" charset="2"/>
              <a:buChar char="Ø"/>
            </a:pPr>
            <a:r>
              <a:rPr lang="en-GB" altLang="en-US" sz="2000" b="1" dirty="0">
                <a:latin typeface="Times New Roman" panose="02020603050405020304" pitchFamily="18" charset="0"/>
                <a:cs typeface="Times New Roman" panose="02020603050405020304" pitchFamily="18" charset="0"/>
              </a:rPr>
              <a:t>Updated ensemble provides future prediction with uncertainty estimates</a:t>
            </a:r>
          </a:p>
          <a:p>
            <a:pPr marL="285750" indent="-285750" algn="just">
              <a:lnSpc>
                <a:spcPct val="150000"/>
              </a:lnSpc>
              <a:spcBef>
                <a:spcPct val="25000"/>
              </a:spcBef>
              <a:buFont typeface="Wingdings" panose="05000000000000000000" pitchFamily="2" charset="2"/>
              <a:buChar char="Ø"/>
            </a:pPr>
            <a:r>
              <a:rPr lang="en-GB" altLang="en-US" sz="2000" b="1" dirty="0">
                <a:latin typeface="Times New Roman" panose="02020603050405020304" pitchFamily="18" charset="0"/>
                <a:cs typeface="Times New Roman" panose="02020603050405020304" pitchFamily="18" charset="0"/>
              </a:rPr>
              <a:t>History matching with Machine Learning Techniques gave lower RMS data match and reasonable permeability reconstruction </a:t>
            </a:r>
          </a:p>
          <a:p>
            <a:pPr marL="285750" indent="-285750" algn="just">
              <a:lnSpc>
                <a:spcPct val="150000"/>
              </a:lnSpc>
              <a:spcBef>
                <a:spcPct val="25000"/>
              </a:spcBef>
              <a:buFont typeface="Wingdings" panose="05000000000000000000" pitchFamily="2" charset="2"/>
              <a:buChar char="Ø"/>
            </a:pPr>
            <a:r>
              <a:rPr lang="en-GB" altLang="en-US" sz="2000" b="1" dirty="0">
                <a:latin typeface="Times New Roman" panose="02020603050405020304" pitchFamily="18" charset="0"/>
                <a:cs typeface="Times New Roman" panose="02020603050405020304" pitchFamily="18" charset="0"/>
              </a:rPr>
              <a:t>The model space was reduced leading to a better-posed inverse problem</a:t>
            </a:r>
          </a:p>
          <a:p>
            <a:pPr algn="just">
              <a:spcBef>
                <a:spcPct val="25000"/>
              </a:spcBef>
              <a:buFont typeface="Wingdings" pitchFamily="-80" charset="2"/>
              <a:buNone/>
            </a:pPr>
            <a:endParaRPr lang="en-GB" altLang="en-US" sz="2000" dirty="0"/>
          </a:p>
        </p:txBody>
      </p:sp>
    </p:spTree>
    <p:extLst>
      <p:ext uri="{BB962C8B-B14F-4D97-AF65-F5344CB8AC3E}">
        <p14:creationId xmlns:p14="http://schemas.microsoft.com/office/powerpoint/2010/main" val="2510572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836712"/>
            <a:ext cx="5842992" cy="648072"/>
          </a:xfrm>
        </p:spPr>
        <p:txBody>
          <a:bodyPr/>
          <a:lstStyle/>
          <a:p>
            <a:pPr marL="457200" indent="-457200" algn="ctr">
              <a:buFont typeface="Wingdings" panose="05000000000000000000" pitchFamily="2" charset="2"/>
              <a:buChar char="Ø"/>
            </a:pPr>
            <a:r>
              <a:rPr lang="en-GB" sz="2400" dirty="0"/>
              <a:t>References</a:t>
            </a:r>
          </a:p>
        </p:txBody>
      </p:sp>
      <p:sp>
        <p:nvSpPr>
          <p:cNvPr id="3" name="Content Placeholder 2"/>
          <p:cNvSpPr>
            <a:spLocks noGrp="1"/>
          </p:cNvSpPr>
          <p:nvPr>
            <p:ph idx="1"/>
          </p:nvPr>
        </p:nvSpPr>
        <p:spPr>
          <a:xfrm>
            <a:off x="323528" y="2132856"/>
            <a:ext cx="8229600" cy="3633267"/>
          </a:xfrm>
        </p:spPr>
        <p:txBody>
          <a:bodyPr/>
          <a:lstStyle/>
          <a:p>
            <a:pPr algn="just">
              <a:buFont typeface="Wingdings" panose="05000000000000000000" pitchFamily="2" charset="2"/>
              <a:buChar char="§"/>
            </a:pPr>
            <a:endParaRPr lang="en-GB" sz="2400" dirty="0"/>
          </a:p>
          <a:p>
            <a:endParaRPr lang="en-GB" sz="2400" dirty="0"/>
          </a:p>
          <a:p>
            <a:endParaRPr lang="en-GB" sz="2400" dirty="0"/>
          </a:p>
          <a:p>
            <a:endParaRPr lang="en-GB" sz="2400" dirty="0"/>
          </a:p>
          <a:p>
            <a:endParaRPr lang="en-GB" sz="24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78</a:t>
            </a:fld>
            <a:endParaRPr lang="en-GB" sz="1800" b="1" dirty="0">
              <a:solidFill>
                <a:srgbClr val="FF0000"/>
              </a:solidFill>
            </a:endParaRPr>
          </a:p>
        </p:txBody>
      </p:sp>
      <p:sp>
        <p:nvSpPr>
          <p:cNvPr id="6" name="Rectangle 5"/>
          <p:cNvSpPr/>
          <p:nvPr/>
        </p:nvSpPr>
        <p:spPr>
          <a:xfrm>
            <a:off x="35496" y="1340768"/>
            <a:ext cx="8928992" cy="5853397"/>
          </a:xfrm>
          <a:prstGeom prst="rect">
            <a:avLst/>
          </a:prstGeom>
        </p:spPr>
        <p:txBody>
          <a:bodyPr wrap="square">
            <a:spAutoFit/>
          </a:bodyPr>
          <a:lstStyle/>
          <a:p>
            <a:pPr marL="342900" lvl="0" indent="-342900" algn="just">
              <a:lnSpc>
                <a:spcPct val="115000"/>
              </a:lnSpc>
              <a:spcAft>
                <a:spcPts val="10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(2012) </a:t>
            </a:r>
            <a:r>
              <a:rPr lang="en-GB" sz="1400" b="1" dirty="0">
                <a:latin typeface="Times New Roman" panose="02020603050405020304" pitchFamily="18" charset="0"/>
                <a:ea typeface="Times New Roman"/>
                <a:cs typeface="Times New Roman" panose="02020603050405020304" pitchFamily="18" charset="0"/>
              </a:rPr>
              <a:t>Sparse geologic dictionaries for subsurface flow model calibration: Part 1, Inversion formulation,</a:t>
            </a:r>
            <a:r>
              <a:rPr lang="en-GB" sz="1400" dirty="0">
                <a:latin typeface="Times New Roman" panose="02020603050405020304" pitchFamily="18" charset="0"/>
                <a:ea typeface="Times New Roman"/>
                <a:cs typeface="Times New Roman" panose="02020603050405020304" pitchFamily="18" charset="0"/>
              </a:rPr>
              <a:t> Khaninezhad, M. M., Jafarpour, B. &amp; Li, L., 2012.. </a:t>
            </a:r>
            <a:r>
              <a:rPr lang="en-GB" sz="1400" i="1" dirty="0">
                <a:latin typeface="Times New Roman" panose="02020603050405020304" pitchFamily="18" charset="0"/>
                <a:ea typeface="Times New Roman"/>
                <a:cs typeface="Times New Roman" panose="02020603050405020304" pitchFamily="18" charset="0"/>
              </a:rPr>
              <a:t>Advances in Water Resources, </a:t>
            </a:r>
            <a:r>
              <a:rPr lang="en-GB" sz="1400" dirty="0">
                <a:latin typeface="Times New Roman" panose="02020603050405020304" pitchFamily="18" charset="0"/>
                <a:ea typeface="Times New Roman"/>
                <a:cs typeface="Times New Roman" panose="02020603050405020304" pitchFamily="18" charset="0"/>
              </a:rPr>
              <a:t>39(1), pp. 106-121.</a:t>
            </a:r>
          </a:p>
          <a:p>
            <a:pPr marL="34290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cs typeface="Times New Roman" panose="02020603050405020304" pitchFamily="18" charset="0"/>
              </a:rPr>
              <a:t>(2008</a:t>
            </a:r>
            <a:r>
              <a:rPr lang="en-GB" sz="1400" b="1" dirty="0">
                <a:latin typeface="Times New Roman" panose="02020603050405020304" pitchFamily="18" charset="0"/>
                <a:cs typeface="Times New Roman" panose="02020603050405020304" pitchFamily="18" charset="0"/>
              </a:rPr>
              <a:t>) History matching of petroleum reservoirs using a level set technique</a:t>
            </a:r>
            <a:r>
              <a:rPr lang="en-GB" sz="1400" dirty="0">
                <a:latin typeface="Times New Roman" panose="02020603050405020304" pitchFamily="18" charset="0"/>
                <a:cs typeface="Times New Roman" panose="02020603050405020304" pitchFamily="18" charset="0"/>
              </a:rPr>
              <a:t>, Dorn O &amp; Villegas R, INVERSE PROBLEMS   Volume: 24   Issue: 3 Article Number: 035015   Published: JUN 2008.</a:t>
            </a:r>
          </a:p>
          <a:p>
            <a:pPr marL="342900" lvl="0" indent="-342900" algn="just">
              <a:lnSpc>
                <a:spcPct val="115000"/>
              </a:lnSpc>
              <a:spcAft>
                <a:spcPts val="10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(2006) </a:t>
            </a:r>
            <a:r>
              <a:rPr lang="en-GB" sz="1400" b="1" dirty="0">
                <a:latin typeface="Times New Roman" panose="02020603050405020304" pitchFamily="18" charset="0"/>
                <a:ea typeface="Times New Roman"/>
                <a:cs typeface="Times New Roman" panose="02020603050405020304" pitchFamily="18" charset="0"/>
              </a:rPr>
              <a:t>An Algorithm for Designing </a:t>
            </a:r>
            <a:r>
              <a:rPr lang="en-GB" sz="1400" b="1" dirty="0" err="1">
                <a:latin typeface="Times New Roman" panose="02020603050405020304" pitchFamily="18" charset="0"/>
                <a:ea typeface="Times New Roman"/>
                <a:cs typeface="Times New Roman" panose="02020603050405020304" pitchFamily="18" charset="0"/>
              </a:rPr>
              <a:t>Overcomplete</a:t>
            </a:r>
            <a:r>
              <a:rPr lang="en-GB" sz="1400" b="1" dirty="0">
                <a:latin typeface="Times New Roman" panose="02020603050405020304" pitchFamily="18" charset="0"/>
                <a:ea typeface="Times New Roman"/>
                <a:cs typeface="Times New Roman" panose="02020603050405020304" pitchFamily="18" charset="0"/>
              </a:rPr>
              <a:t> Dictionaries for Sparse Representation K-SVD,</a:t>
            </a:r>
            <a:r>
              <a:rPr lang="en-GB" sz="1400" dirty="0">
                <a:latin typeface="Times New Roman" panose="02020603050405020304" pitchFamily="18" charset="0"/>
                <a:ea typeface="Times New Roman"/>
                <a:cs typeface="Times New Roman" panose="02020603050405020304" pitchFamily="18" charset="0"/>
              </a:rPr>
              <a:t> </a:t>
            </a:r>
            <a:r>
              <a:rPr lang="en-GB" sz="1400" dirty="0" err="1">
                <a:latin typeface="Times New Roman" panose="02020603050405020304" pitchFamily="18" charset="0"/>
                <a:ea typeface="Times New Roman"/>
                <a:cs typeface="Times New Roman" panose="02020603050405020304" pitchFamily="18" charset="0"/>
              </a:rPr>
              <a:t>Aharon</a:t>
            </a:r>
            <a:r>
              <a:rPr lang="en-GB" sz="1400" dirty="0">
                <a:latin typeface="Times New Roman" panose="02020603050405020304" pitchFamily="18" charset="0"/>
                <a:ea typeface="Times New Roman"/>
                <a:cs typeface="Times New Roman" panose="02020603050405020304" pitchFamily="18" charset="0"/>
              </a:rPr>
              <a:t>  M., </a:t>
            </a:r>
            <a:r>
              <a:rPr lang="en-GB" sz="1400" dirty="0" err="1">
                <a:latin typeface="Times New Roman" panose="02020603050405020304" pitchFamily="18" charset="0"/>
                <a:ea typeface="Times New Roman"/>
                <a:cs typeface="Times New Roman" panose="02020603050405020304" pitchFamily="18" charset="0"/>
              </a:rPr>
              <a:t>Elad</a:t>
            </a:r>
            <a:r>
              <a:rPr lang="en-GB" sz="1400" dirty="0">
                <a:latin typeface="Times New Roman" panose="02020603050405020304" pitchFamily="18" charset="0"/>
                <a:ea typeface="Times New Roman"/>
                <a:cs typeface="Times New Roman" panose="02020603050405020304" pitchFamily="18" charset="0"/>
              </a:rPr>
              <a:t> M. &amp; </a:t>
            </a:r>
            <a:r>
              <a:rPr lang="en-GB" sz="1400" dirty="0" err="1">
                <a:latin typeface="Times New Roman" panose="02020603050405020304" pitchFamily="18" charset="0"/>
                <a:ea typeface="Times New Roman"/>
                <a:cs typeface="Times New Roman" panose="02020603050405020304" pitchFamily="18" charset="0"/>
              </a:rPr>
              <a:t>Bruckstein</a:t>
            </a:r>
            <a:r>
              <a:rPr lang="en-GB" sz="1400" dirty="0">
                <a:latin typeface="Times New Roman" panose="02020603050405020304" pitchFamily="18" charset="0"/>
                <a:ea typeface="Times New Roman"/>
                <a:cs typeface="Times New Roman" panose="02020603050405020304" pitchFamily="18" charset="0"/>
              </a:rPr>
              <a:t> A..:. </a:t>
            </a:r>
            <a:r>
              <a:rPr lang="en-GB" sz="1400" i="1" dirty="0">
                <a:latin typeface="Times New Roman" panose="02020603050405020304" pitchFamily="18" charset="0"/>
                <a:ea typeface="Times New Roman"/>
                <a:cs typeface="Times New Roman" panose="02020603050405020304" pitchFamily="18" charset="0"/>
              </a:rPr>
              <a:t>IEEE Transactions on Signal Processing, </a:t>
            </a:r>
            <a:r>
              <a:rPr lang="en-GB" sz="1400" dirty="0">
                <a:latin typeface="Times New Roman" panose="02020603050405020304" pitchFamily="18" charset="0"/>
                <a:ea typeface="Times New Roman"/>
                <a:cs typeface="Times New Roman" panose="02020603050405020304" pitchFamily="18" charset="0"/>
              </a:rPr>
              <a:t>54(11), pp. 4311-4322.</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(2017) </a:t>
            </a:r>
            <a:r>
              <a:rPr lang="en-GB" sz="1400" b="1" dirty="0">
                <a:latin typeface="Times New Roman" panose="02020603050405020304" pitchFamily="18" charset="0"/>
                <a:ea typeface="Times New Roman"/>
                <a:cs typeface="Times New Roman" panose="02020603050405020304" pitchFamily="18" charset="0"/>
              </a:rPr>
              <a:t>History Matching of Reservoirs by Updating Fault Properties Using 4D Seismic Results and Ensemble Kalman Filter, </a:t>
            </a:r>
            <a:r>
              <a:rPr lang="en-GB" sz="1400" dirty="0">
                <a:latin typeface="Times New Roman" panose="02020603050405020304" pitchFamily="18" charset="0"/>
                <a:ea typeface="Times New Roman"/>
                <a:cs typeface="Times New Roman" panose="02020603050405020304" pitchFamily="18" charset="0"/>
              </a:rPr>
              <a:t>Etienam C, </a:t>
            </a:r>
            <a:r>
              <a:rPr lang="en-GB" sz="1400" dirty="0" err="1">
                <a:latin typeface="Times New Roman" panose="02020603050405020304" pitchFamily="18" charset="0"/>
                <a:ea typeface="Times New Roman"/>
                <a:cs typeface="Times New Roman" panose="02020603050405020304" pitchFamily="18" charset="0"/>
              </a:rPr>
              <a:t>Intesar</a:t>
            </a:r>
            <a:r>
              <a:rPr lang="en-GB" sz="1400" dirty="0">
                <a:latin typeface="Times New Roman" panose="02020603050405020304" pitchFamily="18" charset="0"/>
                <a:ea typeface="Times New Roman"/>
                <a:cs typeface="Times New Roman" panose="02020603050405020304" pitchFamily="18" charset="0"/>
              </a:rPr>
              <a:t> M &amp; Villegas R , </a:t>
            </a:r>
            <a:r>
              <a:rPr lang="en-GB" sz="1400" i="1" dirty="0">
                <a:latin typeface="Times New Roman" panose="02020603050405020304" pitchFamily="18" charset="0"/>
                <a:ea typeface="Times New Roman"/>
                <a:cs typeface="Times New Roman" panose="02020603050405020304" pitchFamily="18" charset="0"/>
              </a:rPr>
              <a:t>SPE </a:t>
            </a:r>
            <a:r>
              <a:rPr lang="en-GB" sz="1400" i="1" dirty="0" err="1">
                <a:latin typeface="Times New Roman" panose="02020603050405020304" pitchFamily="18" charset="0"/>
                <a:ea typeface="Times New Roman"/>
                <a:cs typeface="Times New Roman" panose="02020603050405020304" pitchFamily="18" charset="0"/>
              </a:rPr>
              <a:t>Europec</a:t>
            </a:r>
            <a:r>
              <a:rPr lang="en-GB" sz="1400" i="1" dirty="0">
                <a:latin typeface="Times New Roman" panose="02020603050405020304" pitchFamily="18" charset="0"/>
                <a:ea typeface="Times New Roman"/>
                <a:cs typeface="Times New Roman" panose="02020603050405020304" pitchFamily="18" charset="0"/>
              </a:rPr>
              <a:t> featured at 79th EAGE Conference and Exhibition, Paris, SPE-185780-MS (22pp.).</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ea typeface="Times New Roman"/>
                <a:cs typeface="Times New Roman" panose="02020603050405020304" pitchFamily="18" charset="0"/>
              </a:rPr>
              <a:t>(2013) </a:t>
            </a:r>
            <a:r>
              <a:rPr lang="en-GB" sz="1400" b="1" dirty="0">
                <a:latin typeface="Times New Roman" panose="02020603050405020304" pitchFamily="18" charset="0"/>
                <a:ea typeface="Times New Roman"/>
                <a:cs typeface="Times New Roman" panose="02020603050405020304" pitchFamily="18" charset="0"/>
              </a:rPr>
              <a:t>Ensemble Smoother with Multiple Data Assimilation,</a:t>
            </a:r>
            <a:r>
              <a:rPr lang="en-GB" sz="1400" dirty="0">
                <a:latin typeface="Times New Roman" panose="02020603050405020304" pitchFamily="18" charset="0"/>
                <a:ea typeface="Times New Roman"/>
                <a:cs typeface="Times New Roman" panose="02020603050405020304" pitchFamily="18" charset="0"/>
              </a:rPr>
              <a:t> Emerick A </a:t>
            </a:r>
            <a:r>
              <a:rPr lang="en-GB" sz="1400" dirty="0" err="1">
                <a:latin typeface="Times New Roman" panose="02020603050405020304" pitchFamily="18" charset="0"/>
                <a:ea typeface="Times New Roman"/>
                <a:cs typeface="Times New Roman" panose="02020603050405020304" pitchFamily="18" charset="0"/>
              </a:rPr>
              <a:t>A</a:t>
            </a:r>
            <a:r>
              <a:rPr lang="en-GB" sz="1400" dirty="0">
                <a:latin typeface="Times New Roman" panose="02020603050405020304" pitchFamily="18" charset="0"/>
                <a:ea typeface="Times New Roman"/>
                <a:cs typeface="Times New Roman" panose="02020603050405020304" pitchFamily="18" charset="0"/>
              </a:rPr>
              <a:t>., &amp;Reynolds A..:. Computers &amp; Geosciences</a:t>
            </a:r>
            <a:r>
              <a:rPr lang="en-GB" sz="1400" i="1" dirty="0">
                <a:latin typeface="Times New Roman" panose="02020603050405020304" pitchFamily="18" charset="0"/>
                <a:ea typeface="Times New Roman"/>
                <a:cs typeface="Times New Roman" panose="02020603050405020304" pitchFamily="18" charset="0"/>
              </a:rPr>
              <a:t> , </a:t>
            </a:r>
            <a:r>
              <a:rPr lang="en-GB" sz="1400" dirty="0">
                <a:latin typeface="Times New Roman" panose="02020603050405020304" pitchFamily="18" charset="0"/>
                <a:ea typeface="Times New Roman"/>
                <a:cs typeface="Times New Roman" panose="02020603050405020304" pitchFamily="18" charset="0"/>
              </a:rPr>
              <a:t>55(11), pp. 3-15</a:t>
            </a:r>
          </a:p>
          <a:p>
            <a:pPr marL="342900" indent="-342900" algn="just">
              <a:lnSpc>
                <a:spcPct val="115000"/>
              </a:lnSpc>
              <a:spcBef>
                <a:spcPts val="600"/>
              </a:spcBef>
              <a:spcAft>
                <a:spcPts val="600"/>
              </a:spcAft>
              <a:buFont typeface="Arial" panose="020B0604020202020204" pitchFamily="34" charset="0"/>
              <a:buChar char="•"/>
              <a:tabLst>
                <a:tab pos="457200" algn="l"/>
              </a:tabLst>
            </a:pPr>
            <a:r>
              <a:rPr lang="en-US" sz="1400" dirty="0">
                <a:latin typeface="Times New Roman" panose="02020603050405020304" pitchFamily="18" charset="0"/>
                <a:ea typeface="Times New Roman"/>
                <a:cs typeface="Times New Roman" panose="02020603050405020304" pitchFamily="18" charset="0"/>
              </a:rPr>
              <a:t>(2007) </a:t>
            </a:r>
            <a:r>
              <a:rPr lang="en-US" sz="1400" b="1" dirty="0">
                <a:latin typeface="Times New Roman" panose="02020603050405020304" pitchFamily="18" charset="0"/>
                <a:ea typeface="Times New Roman"/>
                <a:cs typeface="Times New Roman" panose="02020603050405020304" pitchFamily="18" charset="0"/>
              </a:rPr>
              <a:t>Signal recovery from random measurements via orthogonal matching pursuit</a:t>
            </a:r>
            <a:r>
              <a:rPr lang="en-US" sz="1400" dirty="0">
                <a:latin typeface="Times New Roman" panose="02020603050405020304" pitchFamily="18" charset="0"/>
                <a:ea typeface="Times New Roman"/>
                <a:cs typeface="Times New Roman" panose="02020603050405020304" pitchFamily="18" charset="0"/>
              </a:rPr>
              <a:t>. Tropp, J. A. &amp; Gilbert, C. A.  Information </a:t>
            </a:r>
            <a:r>
              <a:rPr lang="en-US" sz="1400" dirty="0" err="1">
                <a:latin typeface="Times New Roman" panose="02020603050405020304" pitchFamily="18" charset="0"/>
                <a:ea typeface="Times New Roman"/>
                <a:cs typeface="Times New Roman" panose="02020603050405020304" pitchFamily="18" charset="0"/>
              </a:rPr>
              <a:t>Theory.,,IEEE</a:t>
            </a:r>
            <a:r>
              <a:rPr lang="en-US" sz="1400" dirty="0">
                <a:latin typeface="Times New Roman" panose="02020603050405020304" pitchFamily="18" charset="0"/>
                <a:ea typeface="Times New Roman"/>
                <a:cs typeface="Times New Roman" panose="02020603050405020304" pitchFamily="18" charset="0"/>
              </a:rPr>
              <a:t> Transactions on, 53(12), pp. 4655-4666.</a:t>
            </a:r>
          </a:p>
          <a:p>
            <a:pPr marL="342900" lvl="0" indent="-342900" algn="just">
              <a:lnSpc>
                <a:spcPct val="115000"/>
              </a:lnSpc>
              <a:spcBef>
                <a:spcPts val="600"/>
              </a:spcBef>
              <a:spcAft>
                <a:spcPts val="600"/>
              </a:spcAft>
              <a:buFont typeface="Arial" panose="020B0604020202020204" pitchFamily="34" charset="0"/>
              <a:buChar char="•"/>
              <a:tabLst>
                <a:tab pos="457200" algn="l"/>
              </a:tabLst>
            </a:pPr>
            <a:r>
              <a:rPr lang="en-GB" sz="1400" dirty="0">
                <a:latin typeface="Times New Roman" panose="02020603050405020304" pitchFamily="18" charset="0"/>
                <a:cs typeface="Times New Roman" panose="02020603050405020304" pitchFamily="18" charset="0"/>
              </a:rPr>
              <a:t>(2016) </a:t>
            </a:r>
            <a:r>
              <a:rPr lang="en-GB" sz="1400" b="1" dirty="0">
                <a:latin typeface="Times New Roman" panose="02020603050405020304" pitchFamily="18" charset="0"/>
                <a:cs typeface="Times New Roman" panose="02020603050405020304" pitchFamily="18" charset="0"/>
              </a:rPr>
              <a:t>Integrated Structural Reconstruction and History Matching Using Ensemble Filter and Low-frequency Electromagnetic Data</a:t>
            </a:r>
            <a:r>
              <a:rPr lang="en-GB" sz="1400" dirty="0">
                <a:latin typeface="Times New Roman" panose="02020603050405020304" pitchFamily="18" charset="0"/>
                <a:cs typeface="Times New Roman" panose="02020603050405020304" pitchFamily="18" charset="0"/>
              </a:rPr>
              <a:t>. C. Etienam, R. Villegas &amp; M. Babaei. EAGE conference proceeding. EAGE-SPE Annual Conference &amp; Exhibition, Vienna, Austria, June 2016. </a:t>
            </a:r>
          </a:p>
          <a:p>
            <a:pPr marL="342900" indent="-342900" algn="just">
              <a:lnSpc>
                <a:spcPct val="115000"/>
              </a:lnSpc>
              <a:spcBef>
                <a:spcPts val="600"/>
              </a:spcBef>
              <a:spcAft>
                <a:spcPts val="600"/>
              </a:spcAft>
              <a:buFont typeface="+mj-lt"/>
              <a:buAutoNum type="arabicPeriod"/>
              <a:tabLst>
                <a:tab pos="457200" algn="l"/>
              </a:tabLst>
            </a:pPr>
            <a:endParaRPr lang="en-GB" sz="1400" dirty="0">
              <a:latin typeface="Times New Roman" panose="02020603050405020304" pitchFamily="18" charset="0"/>
              <a:ea typeface="Times New Roman"/>
              <a:cs typeface="Times New Roman" panose="02020603050405020304" pitchFamily="18" charset="0"/>
            </a:endParaRPr>
          </a:p>
          <a:p>
            <a:pPr marL="342900" indent="-342900" algn="just">
              <a:lnSpc>
                <a:spcPct val="150000"/>
              </a:lnSpc>
              <a:buFont typeface="+mj-lt"/>
              <a:buAutoNum type="arabicPeriod"/>
            </a:pPr>
            <a:endParaRPr lang="en-GB" sz="1600" dirty="0"/>
          </a:p>
        </p:txBody>
      </p:sp>
    </p:spTree>
    <p:extLst>
      <p:ext uri="{BB962C8B-B14F-4D97-AF65-F5344CB8AC3E}">
        <p14:creationId xmlns:p14="http://schemas.microsoft.com/office/powerpoint/2010/main" val="2033739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79</a:t>
            </a:fld>
            <a:endParaRPr lang="en-GB" sz="1800" b="1" dirty="0">
              <a:solidFill>
                <a:srgbClr val="FF0000"/>
              </a:solidFill>
            </a:endParaRPr>
          </a:p>
        </p:txBody>
      </p:sp>
      <p:sp>
        <p:nvSpPr>
          <p:cNvPr id="5" name="Rectangle 4"/>
          <p:cNvSpPr/>
          <p:nvPr/>
        </p:nvSpPr>
        <p:spPr>
          <a:xfrm>
            <a:off x="30138" y="1340768"/>
            <a:ext cx="9113862" cy="4941737"/>
          </a:xfrm>
          <a:prstGeom prst="rect">
            <a:avLst/>
          </a:prstGeom>
        </p:spPr>
        <p:txBody>
          <a:bodyPr wrap="square">
            <a:spAutoFit/>
          </a:bodyPr>
          <a:lstStyle/>
          <a:p>
            <a:pPr lvl="0" algn="just"/>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(2017) </a:t>
            </a:r>
            <a:r>
              <a:rPr lang="en-GB" sz="1400" b="1" dirty="0">
                <a:latin typeface="Times New Roman" panose="02020603050405020304" pitchFamily="18" charset="0"/>
                <a:cs typeface="Times New Roman" panose="02020603050405020304" pitchFamily="18" charset="0"/>
              </a:rPr>
              <a:t>History Matching of Reservoirs by Updating Fault Properties using 4D Seismic Results and Ensemble Kalman Filter.</a:t>
            </a:r>
            <a:r>
              <a:rPr lang="en-GB" sz="1400" dirty="0">
                <a:latin typeface="Times New Roman" panose="02020603050405020304" pitchFamily="18" charset="0"/>
                <a:cs typeface="Times New Roman" panose="02020603050405020304" pitchFamily="18" charset="0"/>
              </a:rPr>
              <a:t> C. Etienam, I. Mahmood and R. Villegas.  SPE paper SPE-185780-MS. 79th EAGE-SPE Annual Conference &amp; Exhibition, France, 12-15 June 2017. </a:t>
            </a:r>
          </a:p>
          <a:p>
            <a:pPr marL="342900" lvl="0" indent="-34290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(2018) </a:t>
            </a:r>
            <a:r>
              <a:rPr lang="en-GB" sz="1400" b="1" dirty="0">
                <a:latin typeface="Times New Roman" panose="02020603050405020304" pitchFamily="18" charset="0"/>
                <a:cs typeface="Times New Roman" panose="02020603050405020304" pitchFamily="18" charset="0"/>
              </a:rPr>
              <a:t>CO2 Sequestration Using Ensemble Kalman Filter and Considering a Sustainability Approach</a:t>
            </a:r>
            <a:r>
              <a:rPr lang="en-GB" sz="1400" dirty="0">
                <a:latin typeface="Times New Roman" panose="02020603050405020304" pitchFamily="18" charset="0"/>
                <a:cs typeface="Times New Roman" panose="02020603050405020304" pitchFamily="18" charset="0"/>
              </a:rPr>
              <a:t>. R. Villegas, C. Etienam, F. Rahma. SPE paper SPE-185780-MS. 80th EAGE-SPE Annual Conference &amp; Exhibition, Copenhagen, 11-14 June 2018.</a:t>
            </a:r>
          </a:p>
          <a:p>
            <a:pPr marL="342900" lvl="0" indent="-34290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GB" sz="1400" dirty="0">
                <a:latin typeface="Times New Roman" panose="02020603050405020304" pitchFamily="18" charset="0"/>
                <a:cs typeface="Times New Roman" panose="02020603050405020304" pitchFamily="18" charset="0"/>
              </a:rPr>
              <a:t>(2018)</a:t>
            </a:r>
            <a:r>
              <a:rPr lang="en-GB" sz="1400" b="1" dirty="0">
                <a:latin typeface="Times New Roman" panose="02020603050405020304" pitchFamily="18" charset="0"/>
                <a:cs typeface="Times New Roman" panose="02020603050405020304" pitchFamily="18" charset="0"/>
              </a:rPr>
              <a:t> Shape and Distributed Parameter Estimation for History Matching using a Modified Ensemble Kalman Filter and Level Sets. </a:t>
            </a:r>
            <a:r>
              <a:rPr lang="en-GB" sz="1400" dirty="0">
                <a:latin typeface="Times New Roman" panose="02020603050405020304" pitchFamily="18" charset="0"/>
                <a:cs typeface="Times New Roman" panose="02020603050405020304" pitchFamily="18" charset="0"/>
              </a:rPr>
              <a:t>; R. Villegas , C. Etienam</a:t>
            </a:r>
            <a:r>
              <a:rPr lang="en-US" sz="1400" dirty="0">
                <a:latin typeface="Times New Roman" panose="02020603050405020304" pitchFamily="18" charset="0"/>
                <a:cs typeface="Times New Roman" panose="02020603050405020304" pitchFamily="18" charset="0"/>
              </a:rPr>
              <a:t>, O. Dorn  and M Babaei </a:t>
            </a:r>
            <a:r>
              <a:rPr lang="en-GB" sz="1400" dirty="0">
                <a:latin typeface="Times New Roman" panose="02020603050405020304" pitchFamily="18" charset="0"/>
                <a:cs typeface="Times New Roman" panose="02020603050405020304" pitchFamily="18" charset="0"/>
              </a:rPr>
              <a:t>. Submitted to Inverse problems. </a:t>
            </a:r>
          </a:p>
          <a:p>
            <a:pPr marL="342900" lvl="0" indent="-342900" algn="just">
              <a:buFont typeface="Arial" panose="020B0604020202020204" pitchFamily="34" charset="0"/>
              <a:buChar char="•"/>
            </a:pPr>
            <a:endParaRPr lang="en-GB" sz="1400"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(2018)</a:t>
            </a:r>
            <a:r>
              <a:rPr lang="en-US" sz="1400" b="1" dirty="0">
                <a:latin typeface="Times New Roman" panose="02020603050405020304" pitchFamily="18" charset="0"/>
                <a:cs typeface="Times New Roman" panose="02020603050405020304" pitchFamily="18" charset="0"/>
              </a:rPr>
              <a:t> An Enhanced Water-Flooding History Matching Scheme Incorporating Electromagnetics:, </a:t>
            </a:r>
            <a:r>
              <a:rPr lang="en-GB" sz="1400" dirty="0">
                <a:latin typeface="Times New Roman" panose="02020603050405020304" pitchFamily="18" charset="0"/>
                <a:cs typeface="Times New Roman" panose="02020603050405020304" pitchFamily="18" charset="0"/>
              </a:rPr>
              <a:t>C. Etienam</a:t>
            </a:r>
            <a:r>
              <a:rPr lang="en-US" sz="14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 Villegas , M. Babaei and </a:t>
            </a:r>
            <a:r>
              <a:rPr lang="en-US" sz="1400" dirty="0">
                <a:latin typeface="Times New Roman" panose="02020603050405020304" pitchFamily="18" charset="0"/>
                <a:cs typeface="Times New Roman" panose="02020603050405020304" pitchFamily="18" charset="0"/>
              </a:rPr>
              <a:t>O. Dorn,</a:t>
            </a:r>
            <a:r>
              <a:rPr lang="en-US" sz="1400" dirty="0">
                <a:solidFill>
                  <a:srgbClr val="FF0000"/>
                </a:solidFill>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SIAM ,</a:t>
            </a:r>
            <a:r>
              <a:rPr lang="en-US" sz="1400" dirty="0">
                <a:latin typeface="Times New Roman" panose="02020603050405020304" pitchFamily="18" charset="0"/>
                <a:cs typeface="Times New Roman" panose="02020603050405020304" pitchFamily="18" charset="0"/>
              </a:rPr>
              <a:t>Erlangen, Germany</a:t>
            </a:r>
          </a:p>
          <a:p>
            <a:pPr marL="342900" lvl="0" indent="-342900" algn="just">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342900" lvl="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(2018) </a:t>
            </a:r>
            <a:r>
              <a:rPr lang="en-US" sz="1400" b="1" dirty="0">
                <a:latin typeface="Times New Roman" panose="02020603050405020304" pitchFamily="18" charset="0"/>
                <a:cs typeface="Times New Roman" panose="02020603050405020304" pitchFamily="18" charset="0"/>
              </a:rPr>
              <a:t>An Improved Reservoir Model Calibration using Sparsity and Stochastic Optimization</a:t>
            </a:r>
            <a:r>
              <a:rPr lang="en-GB" sz="1400" b="1"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C. Etienam</a:t>
            </a:r>
            <a:r>
              <a:rPr lang="en-US" sz="14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R. Villegas , and </a:t>
            </a:r>
            <a:r>
              <a:rPr lang="en-US" sz="1400" dirty="0">
                <a:latin typeface="Times New Roman" panose="02020603050405020304" pitchFamily="18" charset="0"/>
                <a:cs typeface="Times New Roman" panose="02020603050405020304" pitchFamily="18" charset="0"/>
              </a:rPr>
              <a:t>O. Dorn. </a:t>
            </a:r>
            <a:r>
              <a:rPr lang="en-US" sz="1400" i="1" dirty="0">
                <a:latin typeface="Times New Roman" panose="02020603050405020304" pitchFamily="18" charset="0"/>
                <a:cs typeface="Times New Roman" panose="02020603050405020304" pitchFamily="18" charset="0"/>
              </a:rPr>
              <a:t>ECMI, </a:t>
            </a:r>
            <a:r>
              <a:rPr lang="en-US" sz="1400" dirty="0">
                <a:latin typeface="Times New Roman" panose="02020603050405020304" pitchFamily="18" charset="0"/>
                <a:cs typeface="Times New Roman" panose="02020603050405020304" pitchFamily="18" charset="0"/>
              </a:rPr>
              <a:t>Budapest, Hungary.</a:t>
            </a:r>
          </a:p>
          <a:p>
            <a:pPr marL="342900" lvl="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(2009) </a:t>
            </a:r>
            <a:r>
              <a:rPr lang="en-US" sz="1400" b="1" dirty="0">
                <a:latin typeface="Times New Roman" panose="02020603050405020304" pitchFamily="18" charset="0"/>
                <a:cs typeface="Times New Roman" panose="02020603050405020304" pitchFamily="18" charset="0"/>
              </a:rPr>
              <a:t>The Ensemble </a:t>
            </a:r>
            <a:r>
              <a:rPr lang="en-US" sz="1400" b="1" dirty="0" err="1">
                <a:latin typeface="Times New Roman" panose="02020603050405020304" pitchFamily="18" charset="0"/>
                <a:cs typeface="Times New Roman" panose="02020603050405020304" pitchFamily="18" charset="0"/>
              </a:rPr>
              <a:t>Kalman</a:t>
            </a:r>
            <a:r>
              <a:rPr lang="en-US" sz="1400" b="1" dirty="0">
                <a:latin typeface="Times New Roman" panose="02020603050405020304" pitchFamily="18" charset="0"/>
                <a:cs typeface="Times New Roman" panose="02020603050405020304" pitchFamily="18" charset="0"/>
              </a:rPr>
              <a:t> Filter in Reservoir Engineering--a Review </a:t>
            </a:r>
            <a:r>
              <a:rPr lang="en-US" sz="1400" dirty="0">
                <a:latin typeface="Times New Roman" panose="02020603050405020304" pitchFamily="18" charset="0"/>
                <a:cs typeface="Times New Roman" panose="02020603050405020304" pitchFamily="18" charset="0"/>
              </a:rPr>
              <a:t>. S. </a:t>
            </a:r>
            <a:r>
              <a:rPr lang="en-US" sz="1400" dirty="0" err="1">
                <a:latin typeface="Times New Roman" panose="02020603050405020304" pitchFamily="18" charset="0"/>
                <a:cs typeface="Times New Roman" panose="02020603050405020304" pitchFamily="18" charset="0"/>
              </a:rPr>
              <a:t>Aanonsen</a:t>
            </a:r>
            <a:r>
              <a:rPr lang="en-US" sz="1400" dirty="0">
                <a:latin typeface="Times New Roman" panose="02020603050405020304" pitchFamily="18" charset="0"/>
                <a:cs typeface="Times New Roman" panose="02020603050405020304" pitchFamily="18" charset="0"/>
              </a:rPr>
              <a:t>, , D. Oliver ,A. Reynolds,  &amp; B. </a:t>
            </a:r>
            <a:r>
              <a:rPr lang="en-US" sz="1400" dirty="0" err="1">
                <a:latin typeface="Times New Roman" panose="02020603050405020304" pitchFamily="18" charset="0"/>
                <a:cs typeface="Times New Roman" panose="02020603050405020304" pitchFamily="18" charset="0"/>
              </a:rPr>
              <a:t>Vall</a:t>
            </a:r>
            <a:r>
              <a:rPr lang="en-US" sz="1400" dirty="0">
                <a:latin typeface="Times New Roman" panose="02020603050405020304" pitchFamily="18" charset="0"/>
                <a:cs typeface="Times New Roman" panose="02020603050405020304" pitchFamily="18" charset="0"/>
              </a:rPr>
              <a:t>, . </a:t>
            </a:r>
            <a:r>
              <a:rPr lang="en-US" sz="1400" i="1" dirty="0">
                <a:latin typeface="Times New Roman" panose="02020603050405020304" pitchFamily="18" charset="0"/>
                <a:cs typeface="Times New Roman" panose="02020603050405020304" pitchFamily="18" charset="0"/>
              </a:rPr>
              <a:t>SPE Journal, </a:t>
            </a:r>
            <a:r>
              <a:rPr lang="en-US" sz="1400" dirty="0">
                <a:latin typeface="Times New Roman" panose="02020603050405020304" pitchFamily="18" charset="0"/>
                <a:cs typeface="Times New Roman" panose="02020603050405020304" pitchFamily="18" charset="0"/>
              </a:rPr>
              <a:t>14(3), pp. 393-412.</a:t>
            </a:r>
            <a:endParaRPr lang="en-US" sz="1400" b="1"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endParaRPr lang="en-GB" sz="1400" dirty="0">
              <a:latin typeface="Times New Roman" panose="02020603050405020304" pitchFamily="18" charset="0"/>
              <a:cs typeface="Times New Roman" panose="02020603050405020304" pitchFamily="18" charset="0"/>
            </a:endParaRPr>
          </a:p>
          <a:p>
            <a:pPr lvl="1">
              <a:lnSpc>
                <a:spcPct val="150000"/>
              </a:lnSpc>
            </a:pPr>
            <a:endParaRPr lang="en-GB" altLang="en-US" sz="1600" dirty="0">
              <a:latin typeface="Times New Roman" panose="02020603050405020304" pitchFamily="18" charset="0"/>
              <a:cs typeface="Times New Roman" panose="02020603050405020304" pitchFamily="18" charset="0"/>
            </a:endParaRPr>
          </a:p>
        </p:txBody>
      </p:sp>
      <p:sp>
        <p:nvSpPr>
          <p:cNvPr id="6" name="Title 7"/>
          <p:cNvSpPr>
            <a:spLocks noGrp="1"/>
          </p:cNvSpPr>
          <p:nvPr>
            <p:ph type="title"/>
          </p:nvPr>
        </p:nvSpPr>
        <p:spPr>
          <a:xfrm>
            <a:off x="1665573" y="548680"/>
            <a:ext cx="5842992" cy="1143000"/>
          </a:xfrm>
        </p:spPr>
        <p:txBody>
          <a:bodyPr/>
          <a:lstStyle/>
          <a:p>
            <a:pPr marL="457200" indent="-457200" algn="ctr">
              <a:buFont typeface="Wingdings" panose="05000000000000000000" pitchFamily="2" charset="2"/>
              <a:buChar char="Ø"/>
            </a:pPr>
            <a:r>
              <a:rPr lang="en-GB" sz="2400" dirty="0"/>
              <a:t>References </a:t>
            </a:r>
            <a:r>
              <a:rPr lang="en-GB" sz="2400" dirty="0" err="1"/>
              <a:t>Con’td</a:t>
            </a:r>
            <a:endParaRPr lang="en-GB" sz="2400" dirty="0">
              <a:solidFill>
                <a:srgbClr val="FF0000"/>
              </a:solidFill>
            </a:endParaRPr>
          </a:p>
        </p:txBody>
      </p:sp>
    </p:spTree>
    <p:extLst>
      <p:ext uri="{BB962C8B-B14F-4D97-AF65-F5344CB8AC3E}">
        <p14:creationId xmlns:p14="http://schemas.microsoft.com/office/powerpoint/2010/main" val="3990028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33872"/>
            <a:ext cx="8172400" cy="782960"/>
          </a:xfrm>
        </p:spPr>
        <p:txBody>
          <a:bodyPr/>
          <a:lstStyle/>
          <a:p>
            <a:pPr marL="457200" indent="-457200">
              <a:buFont typeface="Wingdings" panose="05000000000000000000" pitchFamily="2" charset="2"/>
              <a:buChar char="Ø"/>
            </a:pPr>
            <a:r>
              <a:rPr lang="en-GB" sz="2400" dirty="0"/>
              <a:t>Forward problem, </a:t>
            </a:r>
            <a:r>
              <a:rPr lang="en-GB" sz="2000" dirty="0">
                <a:solidFill>
                  <a:srgbClr val="FF0000"/>
                </a:solidFill>
              </a:rPr>
              <a:t>Maxwell Equation</a:t>
            </a:r>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8</a:t>
            </a:fld>
            <a:endParaRPr lang="en-GB" sz="1800" b="1" dirty="0">
              <a:solidFill>
                <a:srgbClr val="FF0000"/>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788178165"/>
              </p:ext>
            </p:extLst>
          </p:nvPr>
        </p:nvGraphicFramePr>
        <p:xfrm>
          <a:off x="1691680" y="1952657"/>
          <a:ext cx="6089799" cy="605956"/>
        </p:xfrm>
        <a:graphic>
          <a:graphicData uri="http://schemas.openxmlformats.org/presentationml/2006/ole">
            <mc:AlternateContent xmlns:mc="http://schemas.openxmlformats.org/markup-compatibility/2006">
              <mc:Choice xmlns:v="urn:schemas-microsoft-com:vml" Requires="v">
                <p:oleObj name="Equation" r:id="rId3" imgW="1942920" imgH="241200" progId="Equation.3">
                  <p:embed/>
                </p:oleObj>
              </mc:Choice>
              <mc:Fallback>
                <p:oleObj name="Equation" r:id="rId3" imgW="1942920" imgH="24120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691680" y="1952657"/>
                        <a:ext cx="6089799" cy="605956"/>
                      </a:xfrm>
                      <a:prstGeom prst="rect">
                        <a:avLst/>
                      </a:prstGeom>
                      <a:solidFill>
                        <a:srgbClr val="33CCFF">
                          <a:alpha val="0"/>
                        </a:srgbClr>
                      </a:solid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96203242"/>
              </p:ext>
            </p:extLst>
          </p:nvPr>
        </p:nvGraphicFramePr>
        <p:xfrm>
          <a:off x="1671252" y="2564904"/>
          <a:ext cx="5724525" cy="522288"/>
        </p:xfrm>
        <a:graphic>
          <a:graphicData uri="http://schemas.openxmlformats.org/presentationml/2006/ole">
            <mc:AlternateContent xmlns:mc="http://schemas.openxmlformats.org/markup-compatibility/2006">
              <mc:Choice xmlns:v="urn:schemas-microsoft-com:vml" Requires="v">
                <p:oleObj name="Equation" r:id="rId5" imgW="2006280" imgH="241200" progId="Equation.3">
                  <p:embed/>
                </p:oleObj>
              </mc:Choice>
              <mc:Fallback>
                <p:oleObj name="Equation" r:id="rId5" imgW="2006280" imgH="24120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671252" y="2564904"/>
                        <a:ext cx="5724525" cy="522288"/>
                      </a:xfrm>
                      <a:prstGeom prst="rect">
                        <a:avLst/>
                      </a:prstGeom>
                      <a:solidFill>
                        <a:srgbClr val="33CCFF">
                          <a:alpha val="0"/>
                        </a:srgbClr>
                      </a:solid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24113352"/>
              </p:ext>
            </p:extLst>
          </p:nvPr>
        </p:nvGraphicFramePr>
        <p:xfrm>
          <a:off x="1835696" y="3429000"/>
          <a:ext cx="1428750" cy="330200"/>
        </p:xfrm>
        <a:graphic>
          <a:graphicData uri="http://schemas.openxmlformats.org/presentationml/2006/ole">
            <mc:AlternateContent xmlns:mc="http://schemas.openxmlformats.org/markup-compatibility/2006">
              <mc:Choice xmlns:v="urn:schemas-microsoft-com:vml" Requires="v">
                <p:oleObj name="Ecuación" r:id="rId7" imgW="1142280" imgH="228600" progId="Equation.3">
                  <p:embed/>
                </p:oleObj>
              </mc:Choice>
              <mc:Fallback>
                <p:oleObj name="Ecuación" r:id="rId7" imgW="1142280" imgH="2286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835696" y="3429000"/>
                        <a:ext cx="1428750" cy="330200"/>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95063255"/>
              </p:ext>
            </p:extLst>
          </p:nvPr>
        </p:nvGraphicFramePr>
        <p:xfrm>
          <a:off x="1835696" y="3861048"/>
          <a:ext cx="1974850" cy="328613"/>
        </p:xfrm>
        <a:graphic>
          <a:graphicData uri="http://schemas.openxmlformats.org/presentationml/2006/ole">
            <mc:AlternateContent xmlns:mc="http://schemas.openxmlformats.org/markup-compatibility/2006">
              <mc:Choice xmlns:v="urn:schemas-microsoft-com:vml" Requires="v">
                <p:oleObj name="Ecuación" r:id="rId9" imgW="1688400" imgH="228600" progId="Equation.3">
                  <p:embed/>
                </p:oleObj>
              </mc:Choice>
              <mc:Fallback>
                <p:oleObj name="Ecuación" r:id="rId9" imgW="1688400" imgH="22860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1835696" y="3861048"/>
                        <a:ext cx="1974850" cy="328613"/>
                      </a:xfrm>
                      <a:prstGeom prst="rect">
                        <a:avLst/>
                      </a:prstGeom>
                      <a:solidFill>
                        <a:srgbClr val="FF0000">
                          <a:alpha val="0"/>
                        </a:srgbClr>
                      </a:solid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31343902"/>
              </p:ext>
            </p:extLst>
          </p:nvPr>
        </p:nvGraphicFramePr>
        <p:xfrm>
          <a:off x="1835696" y="4293096"/>
          <a:ext cx="509588" cy="303213"/>
        </p:xfrm>
        <a:graphic>
          <a:graphicData uri="http://schemas.openxmlformats.org/presentationml/2006/ole">
            <mc:AlternateContent xmlns:mc="http://schemas.openxmlformats.org/markup-compatibility/2006">
              <mc:Choice xmlns:v="urn:schemas-microsoft-com:vml" Requires="v">
                <p:oleObj name="Ecuación" r:id="rId11" imgW="342751" imgH="203112" progId="Equation.3">
                  <p:embed/>
                </p:oleObj>
              </mc:Choice>
              <mc:Fallback>
                <p:oleObj name="Ecuación" r:id="rId11" imgW="342751"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696" y="4293096"/>
                        <a:ext cx="509588"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89292282"/>
              </p:ext>
            </p:extLst>
          </p:nvPr>
        </p:nvGraphicFramePr>
        <p:xfrm>
          <a:off x="1763688" y="4653136"/>
          <a:ext cx="531813" cy="341312"/>
        </p:xfrm>
        <a:graphic>
          <a:graphicData uri="http://schemas.openxmlformats.org/presentationml/2006/ole">
            <mc:AlternateContent xmlns:mc="http://schemas.openxmlformats.org/markup-compatibility/2006">
              <mc:Choice xmlns:v="urn:schemas-microsoft-com:vml" Requires="v">
                <p:oleObj name="Ecuación" r:id="rId13" imgW="317225" imgH="203024" progId="Equation.3">
                  <p:embed/>
                </p:oleObj>
              </mc:Choice>
              <mc:Fallback>
                <p:oleObj name="Ecuación" r:id="rId13" imgW="317225" imgH="20302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688" y="4653136"/>
                        <a:ext cx="531813" cy="341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853755618"/>
              </p:ext>
            </p:extLst>
          </p:nvPr>
        </p:nvGraphicFramePr>
        <p:xfrm>
          <a:off x="1763688" y="5085184"/>
          <a:ext cx="582613" cy="358775"/>
        </p:xfrm>
        <a:graphic>
          <a:graphicData uri="http://schemas.openxmlformats.org/presentationml/2006/ole">
            <mc:AlternateContent xmlns:mc="http://schemas.openxmlformats.org/markup-compatibility/2006">
              <mc:Choice xmlns:v="urn:schemas-microsoft-com:vml" Requires="v">
                <p:oleObj name="Equation" r:id="rId15" imgW="330120" imgH="203040" progId="Equation.3">
                  <p:embed/>
                </p:oleObj>
              </mc:Choice>
              <mc:Fallback>
                <p:oleObj name="Equation" r:id="rId15" imgW="33012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63688" y="5085184"/>
                        <a:ext cx="582613"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10"/>
          <p:cNvSpPr txBox="1">
            <a:spLocks noChangeArrowheads="1"/>
          </p:cNvSpPr>
          <p:nvPr/>
        </p:nvSpPr>
        <p:spPr bwMode="auto">
          <a:xfrm>
            <a:off x="2339752" y="4293096"/>
            <a:ext cx="16208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Conductivity</a:t>
            </a:r>
          </a:p>
        </p:txBody>
      </p:sp>
      <p:sp>
        <p:nvSpPr>
          <p:cNvPr id="12" name="Text Box 9"/>
          <p:cNvSpPr txBox="1">
            <a:spLocks noChangeArrowheads="1"/>
          </p:cNvSpPr>
          <p:nvPr/>
        </p:nvSpPr>
        <p:spPr bwMode="auto">
          <a:xfrm>
            <a:off x="2341340" y="4629646"/>
            <a:ext cx="1619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Permittivity</a:t>
            </a:r>
          </a:p>
        </p:txBody>
      </p:sp>
      <p:sp>
        <p:nvSpPr>
          <p:cNvPr id="13" name="Text Box 8"/>
          <p:cNvSpPr txBox="1">
            <a:spLocks noChangeArrowheads="1"/>
          </p:cNvSpPr>
          <p:nvPr/>
        </p:nvSpPr>
        <p:spPr bwMode="auto">
          <a:xfrm>
            <a:off x="2376103" y="5085184"/>
            <a:ext cx="2157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s-ES" altLang="en-US" sz="1600" dirty="0">
                <a:latin typeface="Tahoma" pitchFamily="34" charset="0"/>
              </a:rPr>
              <a:t>: </a:t>
            </a:r>
            <a:r>
              <a:rPr lang="es-ES" altLang="en-US" dirty="0">
                <a:latin typeface="Arial" panose="020B0604020202020204" pitchFamily="34" charset="0"/>
              </a:rPr>
              <a:t>Permeability</a:t>
            </a:r>
          </a:p>
        </p:txBody>
      </p:sp>
      <p:sp>
        <p:nvSpPr>
          <p:cNvPr id="14" name="Text Box 16"/>
          <p:cNvSpPr txBox="1">
            <a:spLocks noChangeArrowheads="1"/>
          </p:cNvSpPr>
          <p:nvPr/>
        </p:nvSpPr>
        <p:spPr bwMode="auto">
          <a:xfrm>
            <a:off x="5220072" y="3501008"/>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E: Electric field </a:t>
            </a:r>
          </a:p>
        </p:txBody>
      </p:sp>
      <p:sp>
        <p:nvSpPr>
          <p:cNvPr id="15" name="Text Box 17"/>
          <p:cNvSpPr txBox="1">
            <a:spLocks noChangeArrowheads="1"/>
          </p:cNvSpPr>
          <p:nvPr/>
        </p:nvSpPr>
        <p:spPr bwMode="auto">
          <a:xfrm>
            <a:off x="5216741" y="3912300"/>
            <a:ext cx="27003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b="1" dirty="0"/>
              <a:t>H: Magnetic field </a:t>
            </a:r>
          </a:p>
        </p:txBody>
      </p:sp>
      <p:sp>
        <p:nvSpPr>
          <p:cNvPr id="16" name="Text Box 18"/>
          <p:cNvSpPr txBox="1">
            <a:spLocks noChangeArrowheads="1"/>
          </p:cNvSpPr>
          <p:nvPr/>
        </p:nvSpPr>
        <p:spPr bwMode="auto">
          <a:xfrm>
            <a:off x="5216740" y="4293096"/>
            <a:ext cx="27003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J: Electric Current </a:t>
            </a:r>
          </a:p>
        </p:txBody>
      </p:sp>
      <p:sp>
        <p:nvSpPr>
          <p:cNvPr id="17" name="Text Box 19"/>
          <p:cNvSpPr txBox="1">
            <a:spLocks noChangeArrowheads="1"/>
          </p:cNvSpPr>
          <p:nvPr/>
        </p:nvSpPr>
        <p:spPr bwMode="auto">
          <a:xfrm>
            <a:off x="5216739" y="4629646"/>
            <a:ext cx="2700337"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GB" altLang="en-US" dirty="0"/>
              <a:t>M: Magnetic current</a:t>
            </a:r>
          </a:p>
          <a:p>
            <a:pPr eaLnBrk="1" hangingPunct="1">
              <a:spcBef>
                <a:spcPct val="50000"/>
              </a:spcBef>
            </a:pPr>
            <a:r>
              <a:rPr lang="en-GB" altLang="en-US" b="1" dirty="0">
                <a:solidFill>
                  <a:srgbClr val="FF0000"/>
                </a:solidFill>
              </a:rPr>
              <a:t>Finite difference Frequency domain</a:t>
            </a:r>
          </a:p>
        </p:txBody>
      </p:sp>
      <p:sp>
        <p:nvSpPr>
          <p:cNvPr id="21" name="Rectangle 20"/>
          <p:cNvSpPr/>
          <p:nvPr/>
        </p:nvSpPr>
        <p:spPr>
          <a:xfrm>
            <a:off x="0" y="6003920"/>
            <a:ext cx="9144000" cy="923330"/>
          </a:xfrm>
          <a:prstGeom prst="rect">
            <a:avLst/>
          </a:prstGeom>
        </p:spPr>
        <p:txBody>
          <a:bodyPr wrap="square">
            <a:spAutoFit/>
          </a:bodyPr>
          <a:lstStyle/>
          <a:p>
            <a:pPr marL="342900" indent="-342900" algn="just">
              <a:lnSpc>
                <a:spcPct val="150000"/>
              </a:lnSpc>
            </a:pPr>
            <a:r>
              <a:rPr lang="en-GB" sz="1200" b="1" dirty="0">
                <a:latin typeface="Times New Roman" panose="02020603050405020304" pitchFamily="18" charset="0"/>
                <a:ea typeface="Verdana" pitchFamily="34" charset="0"/>
                <a:cs typeface="Times New Roman" panose="02020603050405020304" pitchFamily="18" charset="0"/>
              </a:rPr>
              <a:t>O Dorn, H Bertete-Aguirre and G C Papanicolaou,2007, </a:t>
            </a:r>
            <a:r>
              <a:rPr lang="en-GB" sz="1200" b="1" i="1" dirty="0">
                <a:latin typeface="Times New Roman" panose="02020603050405020304" pitchFamily="18" charset="0"/>
                <a:ea typeface="Verdana" pitchFamily="34" charset="0"/>
                <a:cs typeface="Times New Roman" panose="02020603050405020304" pitchFamily="18" charset="0"/>
              </a:rPr>
              <a:t>Adjoint fields and sensitivities for 3D electromagnetic</a:t>
            </a:r>
          </a:p>
          <a:p>
            <a:pPr marL="342900" indent="-342900" algn="just">
              <a:lnSpc>
                <a:spcPct val="150000"/>
              </a:lnSpc>
            </a:pPr>
            <a:r>
              <a:rPr lang="en-GB" sz="1200" b="1" i="1" dirty="0">
                <a:latin typeface="Times New Roman" panose="02020603050405020304" pitchFamily="18" charset="0"/>
                <a:ea typeface="Verdana" pitchFamily="34" charset="0"/>
                <a:cs typeface="Times New Roman" panose="02020603050405020304" pitchFamily="18" charset="0"/>
              </a:rPr>
              <a:t> imaging in isotropic and anisotropic media</a:t>
            </a:r>
            <a:r>
              <a:rPr lang="en-GB" sz="1200" b="1" dirty="0">
                <a:latin typeface="Times New Roman" panose="02020603050405020304" pitchFamily="18" charset="0"/>
                <a:ea typeface="Verdana" pitchFamily="34" charset="0"/>
                <a:cs typeface="Times New Roman" panose="02020603050405020304" pitchFamily="18" charset="0"/>
              </a:rPr>
              <a:t>,, in: Lecture notes in Mathematics, Vol 1943/2008 ‘Inverse Problems</a:t>
            </a:r>
          </a:p>
          <a:p>
            <a:pPr marL="342900" indent="-342900" algn="just">
              <a:lnSpc>
                <a:spcPct val="150000"/>
              </a:lnSpc>
            </a:pPr>
            <a:r>
              <a:rPr lang="en-GB" sz="1200" b="1" dirty="0">
                <a:latin typeface="Times New Roman" panose="02020603050405020304" pitchFamily="18" charset="0"/>
                <a:ea typeface="Verdana" pitchFamily="34" charset="0"/>
                <a:cs typeface="Times New Roman" panose="02020603050405020304" pitchFamily="18" charset="0"/>
              </a:rPr>
              <a:t> and Imaging’, pp 35-65, Springer Berlin/Heidelberg</a:t>
            </a:r>
          </a:p>
        </p:txBody>
      </p:sp>
      <p:sp>
        <p:nvSpPr>
          <p:cNvPr id="24" name="Oval 23"/>
          <p:cNvSpPr/>
          <p:nvPr/>
        </p:nvSpPr>
        <p:spPr>
          <a:xfrm>
            <a:off x="3960590" y="1916832"/>
            <a:ext cx="504056"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p:nvSpPr>
        <p:spPr>
          <a:xfrm>
            <a:off x="2310082" y="3756373"/>
            <a:ext cx="360040" cy="5367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s-ES" altLang="en-US" sz="2400" dirty="0" err="1"/>
              <a:t>Conductivity</a:t>
            </a:r>
            <a:r>
              <a:rPr lang="es-ES" altLang="en-US" sz="2400" dirty="0"/>
              <a:t> </a:t>
            </a:r>
            <a:r>
              <a:rPr lang="es-ES" altLang="en-US" sz="2400" dirty="0" err="1"/>
              <a:t>Estimation</a:t>
            </a:r>
            <a:r>
              <a:rPr lang="es-ES" altLang="en-US" sz="2400" dirty="0"/>
              <a:t> </a:t>
            </a:r>
            <a:endParaRPr lang="en-GB" sz="2000" dirty="0">
              <a:solidFill>
                <a:srgbClr val="FF0000"/>
              </a:solidFill>
            </a:endParaRPr>
          </a:p>
        </p:txBody>
      </p:sp>
    </p:spTree>
    <p:extLst>
      <p:ext uri="{BB962C8B-B14F-4D97-AF65-F5344CB8AC3E}">
        <p14:creationId xmlns:p14="http://schemas.microsoft.com/office/powerpoint/2010/main" val="810881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758A139-7ABE-46A1-B082-C2C77667394C}" type="slidenum">
              <a:rPr lang="en-GB" smtClean="0"/>
              <a:pPr/>
              <a:t>80</a:t>
            </a:fld>
            <a:endParaRPr lang="en-GB" dirty="0"/>
          </a:p>
        </p:txBody>
      </p:sp>
      <p:sp>
        <p:nvSpPr>
          <p:cNvPr id="5" name="Rectangle 4"/>
          <p:cNvSpPr/>
          <p:nvPr/>
        </p:nvSpPr>
        <p:spPr>
          <a:xfrm>
            <a:off x="30138" y="1556792"/>
            <a:ext cx="9113862" cy="417422"/>
          </a:xfrm>
          <a:prstGeom prst="rect">
            <a:avLst/>
          </a:prstGeom>
        </p:spPr>
        <p:txBody>
          <a:bodyPr wrap="square">
            <a:spAutoFit/>
          </a:bodyPr>
          <a:lstStyle/>
          <a:p>
            <a:pPr lvl="1">
              <a:lnSpc>
                <a:spcPct val="150000"/>
              </a:lnSpc>
            </a:pPr>
            <a:endParaRPr lang="en-GB" altLang="en-US" sz="1600" dirty="0">
              <a:latin typeface="Times New Roman" panose="02020603050405020304" pitchFamily="18" charset="0"/>
              <a:cs typeface="Times New Roman" panose="02020603050405020304" pitchFamily="18" charset="0"/>
            </a:endParaRPr>
          </a:p>
        </p:txBody>
      </p:sp>
      <p:sp>
        <p:nvSpPr>
          <p:cNvPr id="6" name="Title 7"/>
          <p:cNvSpPr>
            <a:spLocks noGrp="1"/>
          </p:cNvSpPr>
          <p:nvPr>
            <p:ph type="title"/>
          </p:nvPr>
        </p:nvSpPr>
        <p:spPr>
          <a:xfrm>
            <a:off x="1665573" y="548680"/>
            <a:ext cx="5842992" cy="1143000"/>
          </a:xfrm>
        </p:spPr>
        <p:txBody>
          <a:bodyPr/>
          <a:lstStyle/>
          <a:p>
            <a:pPr marL="457200" indent="-457200" algn="ctr">
              <a:buFont typeface="Wingdings" panose="05000000000000000000" pitchFamily="2" charset="2"/>
              <a:buChar char="Ø"/>
            </a:pPr>
            <a:r>
              <a:rPr lang="en-GB" sz="2400" dirty="0"/>
              <a:t>References </a:t>
            </a:r>
            <a:r>
              <a:rPr lang="en-GB" sz="2400" dirty="0" err="1"/>
              <a:t>Con’td</a:t>
            </a:r>
            <a:br>
              <a:rPr lang="en-GB" sz="2400" dirty="0"/>
            </a:br>
            <a:endParaRPr lang="en-GB" sz="2400" dirty="0">
              <a:solidFill>
                <a:srgbClr val="FF0000"/>
              </a:solidFill>
            </a:endParaRPr>
          </a:p>
        </p:txBody>
      </p:sp>
      <p:sp>
        <p:nvSpPr>
          <p:cNvPr id="7" name="Title 8"/>
          <p:cNvSpPr txBox="1">
            <a:spLocks/>
          </p:cNvSpPr>
          <p:nvPr/>
        </p:nvSpPr>
        <p:spPr bwMode="auto">
          <a:xfrm>
            <a:off x="-17885" y="1340768"/>
            <a:ext cx="9040761" cy="551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Arial" panose="020B0604020202020204" pitchFamily="34" charset="0"/>
                <a:ea typeface="MS PGothic" panose="020B0600070205080204" pitchFamily="34" charset="-128"/>
              </a:defRPr>
            </a:lvl1pPr>
            <a:lvl2pPr marL="742950" indent="-285750" defTabSz="457200">
              <a:defRPr>
                <a:solidFill>
                  <a:schemeClr val="tx1"/>
                </a:solidFill>
                <a:latin typeface="Arial" panose="020B0604020202020204" pitchFamily="34" charset="0"/>
                <a:ea typeface="MS PGothic" panose="020B0600070205080204" pitchFamily="34" charset="-128"/>
              </a:defRPr>
            </a:lvl2pPr>
            <a:lvl3pPr marL="1143000" indent="-228600" defTabSz="457200">
              <a:defRPr>
                <a:solidFill>
                  <a:schemeClr val="tx1"/>
                </a:solidFill>
                <a:latin typeface="Arial" panose="020B0604020202020204" pitchFamily="34" charset="0"/>
                <a:ea typeface="MS PGothic" panose="020B0600070205080204" pitchFamily="34" charset="-128"/>
              </a:defRPr>
            </a:lvl3pPr>
            <a:lvl4pPr marL="1600200" indent="-228600" defTabSz="457200">
              <a:defRPr>
                <a:solidFill>
                  <a:schemeClr val="tx1"/>
                </a:solidFill>
                <a:latin typeface="Arial" panose="020B0604020202020204" pitchFamily="34" charset="0"/>
                <a:ea typeface="MS PGothic" panose="020B0600070205080204" pitchFamily="34" charset="-128"/>
              </a:defRPr>
            </a:lvl4pPr>
            <a:lvl5pPr marL="2057400" indent="-228600" defTabSz="4572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(2009) </a:t>
            </a:r>
            <a:r>
              <a:rPr lang="en-US" sz="1400" dirty="0" err="1">
                <a:latin typeface="Times New Roman" panose="02020603050405020304" pitchFamily="18" charset="0"/>
                <a:ea typeface="+mn-ea"/>
                <a:cs typeface="Times New Roman" panose="02020603050405020304" pitchFamily="18" charset="0"/>
              </a:rPr>
              <a:t>Evensen</a:t>
            </a:r>
            <a:r>
              <a:rPr lang="en-US" sz="1400" dirty="0">
                <a:latin typeface="Times New Roman" panose="02020603050405020304" pitchFamily="18" charset="0"/>
                <a:ea typeface="+mn-ea"/>
                <a:cs typeface="Times New Roman" panose="02020603050405020304" pitchFamily="18" charset="0"/>
              </a:rPr>
              <a:t>, G., 2009. </a:t>
            </a:r>
            <a:r>
              <a:rPr lang="en-US" sz="1400" b="1" dirty="0">
                <a:latin typeface="Times New Roman" panose="02020603050405020304" pitchFamily="18" charset="0"/>
                <a:ea typeface="+mn-ea"/>
                <a:cs typeface="Times New Roman" panose="02020603050405020304" pitchFamily="18" charset="0"/>
              </a:rPr>
              <a:t>Data Assimilation, The Ensemble Kalman filter</a:t>
            </a:r>
            <a:r>
              <a:rPr lang="en-US" sz="1400" dirty="0">
                <a:latin typeface="Times New Roman" panose="02020603050405020304" pitchFamily="18" charset="0"/>
                <a:ea typeface="+mn-ea"/>
                <a:cs typeface="Times New Roman" panose="02020603050405020304" pitchFamily="18" charset="0"/>
              </a:rPr>
              <a:t>. 2nd ed. Berlin: Springer.</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(1951) Gassmann, F., 1951. </a:t>
            </a:r>
            <a:r>
              <a:rPr lang="en-US" sz="1400" b="1" dirty="0">
                <a:latin typeface="Times New Roman" panose="02020603050405020304" pitchFamily="18" charset="0"/>
                <a:ea typeface="+mn-ea"/>
                <a:cs typeface="Times New Roman" panose="02020603050405020304" pitchFamily="18" charset="0"/>
              </a:rPr>
              <a:t>Uber die elastizitat poroser medien: Vierteljahrss-chrift der naturforschenden gesellschaft </a:t>
            </a:r>
            <a:r>
              <a:rPr lang="en-US" sz="1400" dirty="0">
                <a:latin typeface="Times New Roman" panose="02020603050405020304" pitchFamily="18" charset="0"/>
                <a:ea typeface="+mn-ea"/>
                <a:cs typeface="Times New Roman" panose="02020603050405020304" pitchFamily="18" charset="0"/>
              </a:rPr>
              <a:t>in Zurich. </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(1997) Lia, O. et al., 1997. </a:t>
            </a:r>
            <a:r>
              <a:rPr lang="en-US" sz="1400" b="1" dirty="0">
                <a:latin typeface="Times New Roman" panose="02020603050405020304" pitchFamily="18" charset="0"/>
                <a:ea typeface="+mn-ea"/>
                <a:cs typeface="Times New Roman" panose="02020603050405020304" pitchFamily="18" charset="0"/>
              </a:rPr>
              <a:t>Uncertainties in reservoir production forecasts</a:t>
            </a:r>
            <a:r>
              <a:rPr lang="en-US" sz="1400" dirty="0">
                <a:latin typeface="Times New Roman" panose="02020603050405020304" pitchFamily="18" charset="0"/>
                <a:ea typeface="+mn-ea"/>
                <a:cs typeface="Times New Roman" panose="02020603050405020304" pitchFamily="18" charset="0"/>
              </a:rPr>
              <a:t>. AAPG Bulletin, Issue 81, pp. 775-801.</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(2006) Macbeth, C., Floricich, M. &amp; Soldo, J., 2006. </a:t>
            </a:r>
            <a:r>
              <a:rPr lang="en-US" sz="1400" b="1" dirty="0">
                <a:latin typeface="Times New Roman" panose="02020603050405020304" pitchFamily="18" charset="0"/>
                <a:ea typeface="+mn-ea"/>
                <a:cs typeface="Times New Roman" panose="02020603050405020304" pitchFamily="18" charset="0"/>
              </a:rPr>
              <a:t>Going quantitative with 4D seismic analysis</a:t>
            </a:r>
            <a:r>
              <a:rPr lang="en-US" sz="1400" dirty="0">
                <a:latin typeface="Times New Roman" panose="02020603050405020304" pitchFamily="18" charset="0"/>
                <a:ea typeface="+mn-ea"/>
                <a:cs typeface="Times New Roman" panose="02020603050405020304" pitchFamily="18" charset="0"/>
              </a:rPr>
              <a:t>. Geophysical Prospecting, Volume 54, pp. 303-317.</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(2016) Mahmood, I. &amp; Villegas, R., 2016. </a:t>
            </a:r>
            <a:r>
              <a:rPr lang="en-US" sz="1400" b="1" dirty="0">
                <a:latin typeface="Times New Roman" panose="02020603050405020304" pitchFamily="18" charset="0"/>
                <a:ea typeface="+mn-ea"/>
                <a:cs typeface="Times New Roman" panose="02020603050405020304" pitchFamily="18" charset="0"/>
              </a:rPr>
              <a:t>History Matching of Reservoirs by Updating Fault Properties and Rock-fluid Properties Using 4D Seismic Results</a:t>
            </a:r>
            <a:r>
              <a:rPr lang="en-US" sz="1400" dirty="0">
                <a:latin typeface="Times New Roman" panose="02020603050405020304" pitchFamily="18" charset="0"/>
                <a:ea typeface="+mn-ea"/>
                <a:cs typeface="Times New Roman" panose="02020603050405020304" pitchFamily="18" charset="0"/>
              </a:rPr>
              <a:t>. Conference Proceeding. EAGE, 78 International Conference &amp; Exhibition, Vienna</a:t>
            </a:r>
            <a:endParaRPr lang="en-GB" sz="1400" dirty="0">
              <a:latin typeface="Times New Roman" panose="02020603050405020304" pitchFamily="18" charset="0"/>
              <a:ea typeface="+mn-ea"/>
              <a:cs typeface="Times New Roman" panose="02020603050405020304" pitchFamily="18" charset="0"/>
            </a:endParaRP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(2002) </a:t>
            </a:r>
            <a:r>
              <a:rPr lang="en-US" sz="1400" dirty="0" err="1">
                <a:latin typeface="Times New Roman" panose="02020603050405020304" pitchFamily="18" charset="0"/>
                <a:ea typeface="+mn-ea"/>
                <a:cs typeface="Times New Roman" panose="02020603050405020304" pitchFamily="18" charset="0"/>
              </a:rPr>
              <a:t>Manzocchi</a:t>
            </a:r>
            <a:r>
              <a:rPr lang="en-US" sz="1400" dirty="0">
                <a:latin typeface="Times New Roman" panose="02020603050405020304" pitchFamily="18" charset="0"/>
                <a:ea typeface="+mn-ea"/>
                <a:cs typeface="Times New Roman" panose="02020603050405020304" pitchFamily="18" charset="0"/>
              </a:rPr>
              <a:t>, T., Heath, A., Walsh, J. J. &amp; Childs, C., 2002. </a:t>
            </a:r>
            <a:r>
              <a:rPr lang="en-US" sz="1400" b="1" dirty="0">
                <a:latin typeface="Times New Roman" panose="02020603050405020304" pitchFamily="18" charset="0"/>
                <a:ea typeface="+mn-ea"/>
                <a:cs typeface="Times New Roman" panose="02020603050405020304" pitchFamily="18" charset="0"/>
              </a:rPr>
              <a:t>The representation of two phase fault-rock properties in flow simulation models</a:t>
            </a:r>
            <a:r>
              <a:rPr lang="en-US" sz="1400" dirty="0">
                <a:latin typeface="Times New Roman" panose="02020603050405020304" pitchFamily="18" charset="0"/>
                <a:ea typeface="+mn-ea"/>
                <a:cs typeface="Times New Roman" panose="02020603050405020304" pitchFamily="18" charset="0"/>
              </a:rPr>
              <a:t>. Petroleum Geoscience, Volume 8, pp. 119-132.</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(1999) </a:t>
            </a:r>
            <a:r>
              <a:rPr lang="en-US" sz="1400" dirty="0" err="1">
                <a:latin typeface="Times New Roman" panose="02020603050405020304" pitchFamily="18" charset="0"/>
                <a:ea typeface="+mn-ea"/>
                <a:cs typeface="Times New Roman" panose="02020603050405020304" pitchFamily="18" charset="0"/>
              </a:rPr>
              <a:t>Manzocchi</a:t>
            </a:r>
            <a:r>
              <a:rPr lang="en-US" sz="1400" dirty="0">
                <a:latin typeface="Times New Roman" panose="02020603050405020304" pitchFamily="18" charset="0"/>
                <a:ea typeface="+mn-ea"/>
                <a:cs typeface="Times New Roman" panose="02020603050405020304" pitchFamily="18" charset="0"/>
              </a:rPr>
              <a:t>, T., Walsh, J., P. Neil &amp; Yielding, G., 1999. </a:t>
            </a:r>
            <a:r>
              <a:rPr lang="en-US" sz="1400" b="1" dirty="0">
                <a:latin typeface="Times New Roman" panose="02020603050405020304" pitchFamily="18" charset="0"/>
                <a:ea typeface="+mn-ea"/>
                <a:cs typeface="Times New Roman" panose="02020603050405020304" pitchFamily="18" charset="0"/>
              </a:rPr>
              <a:t>Fault transmissibility multipliers for flow simulation models</a:t>
            </a:r>
            <a:r>
              <a:rPr lang="en-US" sz="1400" dirty="0">
                <a:latin typeface="Times New Roman" panose="02020603050405020304" pitchFamily="18" charset="0"/>
                <a:ea typeface="+mn-ea"/>
                <a:cs typeface="Times New Roman" panose="02020603050405020304" pitchFamily="18" charset="0"/>
              </a:rPr>
              <a:t>. Petroleum Geoscience, Volume 5, pp. 53-63.</a:t>
            </a:r>
            <a:endParaRPr lang="en-GB" sz="1400" dirty="0">
              <a:latin typeface="Times New Roman" panose="02020603050405020304" pitchFamily="18" charset="0"/>
              <a:ea typeface="+mn-ea"/>
              <a:cs typeface="Times New Roman" panose="02020603050405020304" pitchFamily="18" charset="0"/>
            </a:endParaRP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(2009) Villegas, R., Fisher, Q. 2009. </a:t>
            </a:r>
            <a:r>
              <a:rPr lang="en-US" sz="1400" b="1" dirty="0">
                <a:latin typeface="Times New Roman" panose="02020603050405020304" pitchFamily="18" charset="0"/>
                <a:ea typeface="+mn-ea"/>
                <a:cs typeface="Times New Roman" panose="02020603050405020304" pitchFamily="18" charset="0"/>
              </a:rPr>
              <a:t>Optimizing fluid-rock properties in compartmentalized reservoirs by using 4D Seismic Data</a:t>
            </a:r>
            <a:r>
              <a:rPr lang="en-US" sz="1400" dirty="0">
                <a:latin typeface="Times New Roman" panose="02020603050405020304" pitchFamily="18" charset="0"/>
                <a:ea typeface="+mn-ea"/>
                <a:cs typeface="Times New Roman" panose="02020603050405020304" pitchFamily="18" charset="0"/>
              </a:rPr>
              <a:t>. 2nd International Conference on Faults and Top Seals, Montpelier.</a:t>
            </a:r>
          </a:p>
          <a:p>
            <a:pPr marL="342900" indent="-342900" algn="just" defTabSz="4174872">
              <a:lnSpc>
                <a:spcPct val="150000"/>
              </a:lnSpc>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(2004) Wang, Z., Bovik, A. C., Sheikh, H. R. &amp; Simoncelli, E. P., 2004. Image quality assessment: from error visibility to structural similarity. Image processing IEEE Transactions, 13(4), pp. 600-612</a:t>
            </a:r>
            <a:endParaRPr lang="en-GB" sz="1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160575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7982544" cy="1143000"/>
          </a:xfrm>
        </p:spPr>
        <p:txBody>
          <a:bodyPr/>
          <a:lstStyle/>
          <a:p>
            <a:pPr algn="ctr"/>
            <a:r>
              <a:rPr lang="en-GB" sz="2400" dirty="0"/>
              <a:t>Acknowledgement</a:t>
            </a:r>
          </a:p>
        </p:txBody>
      </p:sp>
      <p:sp>
        <p:nvSpPr>
          <p:cNvPr id="3" name="Content Placeholder 2"/>
          <p:cNvSpPr>
            <a:spLocks noGrp="1"/>
          </p:cNvSpPr>
          <p:nvPr>
            <p:ph idx="1"/>
          </p:nvPr>
        </p:nvSpPr>
        <p:spPr>
          <a:xfrm>
            <a:off x="3347864" y="2420888"/>
            <a:ext cx="5133256" cy="3456384"/>
          </a:xfrm>
        </p:spPr>
        <p:txBody>
          <a:bodyPr/>
          <a:lstStyle/>
          <a:p>
            <a:pPr algn="ctr">
              <a:lnSpc>
                <a:spcPct val="150000"/>
              </a:lnSpc>
            </a:pPr>
            <a:r>
              <a:rPr lang="en-GB" sz="1800" dirty="0">
                <a:latin typeface="Times New Roman" panose="02020603050405020304" pitchFamily="18" charset="0"/>
                <a:cs typeface="Times New Roman" panose="02020603050405020304" pitchFamily="18" charset="0"/>
              </a:rPr>
              <a:t>I will like to thank the </a:t>
            </a:r>
            <a:r>
              <a:rPr lang="en-GB" sz="1800" b="1" dirty="0">
                <a:latin typeface="Times New Roman" panose="02020603050405020304" pitchFamily="18" charset="0"/>
                <a:cs typeface="Times New Roman" panose="02020603050405020304" pitchFamily="18" charset="0"/>
              </a:rPr>
              <a:t>Niger Delta Development Commission of Nigeria (NDDC)</a:t>
            </a:r>
            <a:r>
              <a:rPr lang="en-GB" sz="1800" dirty="0">
                <a:latin typeface="Times New Roman" panose="02020603050405020304" pitchFamily="18" charset="0"/>
                <a:cs typeface="Times New Roman" panose="02020603050405020304" pitchFamily="18" charset="0"/>
              </a:rPr>
              <a:t> of the </a:t>
            </a:r>
            <a:r>
              <a:rPr lang="en-GB" sz="1800" b="1" dirty="0">
                <a:latin typeface="Times New Roman" panose="02020603050405020304" pitchFamily="18" charset="0"/>
                <a:cs typeface="Times New Roman" panose="02020603050405020304" pitchFamily="18" charset="0"/>
              </a:rPr>
              <a:t>Federal Republic of Nigeria </a:t>
            </a:r>
            <a:r>
              <a:rPr lang="en-GB" sz="1800" dirty="0">
                <a:latin typeface="Times New Roman" panose="02020603050405020304" pitchFamily="18" charset="0"/>
                <a:cs typeface="Times New Roman" panose="02020603050405020304" pitchFamily="18" charset="0"/>
              </a:rPr>
              <a:t>for sponsoring my PhD Program</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81</a:t>
            </a:fld>
            <a:endParaRPr lang="en-GB" sz="1800" b="1" dirty="0">
              <a:solidFill>
                <a:srgbClr val="FF0000"/>
              </a:solidFill>
            </a:endParaRPr>
          </a:p>
        </p:txBody>
      </p:sp>
      <p:pic>
        <p:nvPicPr>
          <p:cNvPr id="9218" name="Picture 2"/>
          <p:cNvPicPr>
            <a:picLocks noChangeAspect="1" noChangeArrowheads="1"/>
          </p:cNvPicPr>
          <p:nvPr/>
        </p:nvPicPr>
        <p:blipFill>
          <a:blip r:embed="rId2" cstate="print">
            <a:clrChange>
              <a:clrFrom>
                <a:srgbClr val="B6C4A3"/>
              </a:clrFrom>
              <a:clrTo>
                <a:srgbClr val="B6C4A3">
                  <a:alpha val="0"/>
                </a:srgbClr>
              </a:clrTo>
            </a:clrChange>
            <a:extLst>
              <a:ext uri="{28A0092B-C50C-407E-A947-70E740481C1C}">
                <a14:useLocalDpi xmlns:a14="http://schemas.microsoft.com/office/drawing/2010/main" val="0"/>
              </a:ext>
            </a:extLst>
          </a:blip>
          <a:srcRect/>
          <a:stretch>
            <a:fillRect/>
          </a:stretch>
        </p:blipFill>
        <p:spPr bwMode="auto">
          <a:xfrm>
            <a:off x="107504" y="2348880"/>
            <a:ext cx="352839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163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988840"/>
            <a:ext cx="7982544" cy="1143000"/>
          </a:xfrm>
        </p:spPr>
        <p:txBody>
          <a:bodyPr/>
          <a:lstStyle/>
          <a:p>
            <a:pPr algn="ctr"/>
            <a:r>
              <a:rPr lang="en-GB" sz="2400" dirty="0"/>
              <a:t>Thank you for your attention</a:t>
            </a:r>
          </a:p>
        </p:txBody>
      </p:sp>
      <p:sp>
        <p:nvSpPr>
          <p:cNvPr id="3" name="Content Placeholder 2"/>
          <p:cNvSpPr>
            <a:spLocks noGrp="1"/>
          </p:cNvSpPr>
          <p:nvPr>
            <p:ph idx="1"/>
          </p:nvPr>
        </p:nvSpPr>
        <p:spPr>
          <a:xfrm>
            <a:off x="467544" y="3573016"/>
            <a:ext cx="8229600" cy="2193107"/>
          </a:xfrm>
        </p:spPr>
        <p:txBody>
          <a:bodyPr/>
          <a:lstStyle/>
          <a:p>
            <a:pPr marL="0" indent="0" algn="ctr">
              <a:buNone/>
            </a:pPr>
            <a:r>
              <a:rPr lang="en-GB" sz="2400" dirty="0"/>
              <a:t>Comments and questions?</a:t>
            </a:r>
          </a:p>
        </p:txBody>
      </p:sp>
      <p:sp>
        <p:nvSpPr>
          <p:cNvPr id="5" name="Slide Number Placeholder 4"/>
          <p:cNvSpPr>
            <a:spLocks noGrp="1"/>
          </p:cNvSpPr>
          <p:nvPr>
            <p:ph type="sldNum" sz="quarter" idx="12"/>
          </p:nvPr>
        </p:nvSpPr>
        <p:spPr/>
        <p:txBody>
          <a:bodyPr/>
          <a:lstStyle/>
          <a:p>
            <a:fld id="{F758A139-7ABE-46A1-B082-C2C77667394C}" type="slidenum">
              <a:rPr lang="en-GB" sz="1800" b="1" smtClean="0">
                <a:solidFill>
                  <a:srgbClr val="FF0000"/>
                </a:solidFill>
              </a:rPr>
              <a:pPr/>
              <a:t>82</a:t>
            </a:fld>
            <a:endParaRPr lang="en-GB" sz="1800" b="1" dirty="0">
              <a:solidFill>
                <a:srgbClr val="FF0000"/>
              </a:solidFill>
            </a:endParaRPr>
          </a:p>
        </p:txBody>
      </p:sp>
    </p:spTree>
    <p:extLst>
      <p:ext uri="{BB962C8B-B14F-4D97-AF65-F5344CB8AC3E}">
        <p14:creationId xmlns:p14="http://schemas.microsoft.com/office/powerpoint/2010/main" val="4171902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593" y="1157368"/>
            <a:ext cx="8406829" cy="1143000"/>
          </a:xfrm>
        </p:spPr>
        <p:txBody>
          <a:bodyPr/>
          <a:lstStyle/>
          <a:p>
            <a:pPr marL="457200" indent="-457200" algn="ctr">
              <a:buFont typeface="Wingdings" panose="05000000000000000000" pitchFamily="2" charset="2"/>
              <a:buChar char="Ø"/>
            </a:pPr>
            <a:r>
              <a:rPr lang="es-ES" altLang="en-US" sz="2400" dirty="0"/>
              <a:t>Forward problem</a:t>
            </a:r>
            <a:br>
              <a:rPr lang="es-ES" altLang="en-US" sz="2400" dirty="0"/>
            </a:br>
            <a:r>
              <a:rPr lang="es-ES" altLang="en-US" sz="2000" dirty="0" err="1">
                <a:solidFill>
                  <a:srgbClr val="FF0000"/>
                </a:solidFill>
              </a:rPr>
              <a:t>Reservoir</a:t>
            </a:r>
            <a:r>
              <a:rPr lang="es-ES" altLang="en-US" sz="2000" dirty="0">
                <a:solidFill>
                  <a:srgbClr val="FF0000"/>
                </a:solidFill>
              </a:rPr>
              <a:t> monitoring from low frequency Electromagnetic (EM) Data. 1KHz</a:t>
            </a:r>
            <a:br>
              <a:rPr lang="en-US" altLang="en-US" sz="2400" dirty="0">
                <a:solidFill>
                  <a:srgbClr val="000099"/>
                </a:solidFill>
                <a:latin typeface="Tahoma" pitchFamily="34" charset="0"/>
              </a:rPr>
            </a:br>
            <a:endParaRPr lang="en-GB" sz="2400" dirty="0"/>
          </a:p>
        </p:txBody>
      </p:sp>
      <p:sp>
        <p:nvSpPr>
          <p:cNvPr id="4" name="Slide Number Placeholder 3"/>
          <p:cNvSpPr>
            <a:spLocks noGrp="1"/>
          </p:cNvSpPr>
          <p:nvPr>
            <p:ph type="sldNum" sz="quarter" idx="12"/>
          </p:nvPr>
        </p:nvSpPr>
        <p:spPr/>
        <p:txBody>
          <a:bodyPr/>
          <a:lstStyle/>
          <a:p>
            <a:fld id="{F758A139-7ABE-46A1-B082-C2C77667394C}" type="slidenum">
              <a:rPr lang="en-GB" sz="1800" b="1" smtClean="0">
                <a:solidFill>
                  <a:srgbClr val="FF0000"/>
                </a:solidFill>
              </a:rPr>
              <a:pPr/>
              <a:t>9</a:t>
            </a:fld>
            <a:endParaRPr lang="en-GB" sz="1800" b="1" dirty="0">
              <a:solidFill>
                <a:srgbClr val="FF0000"/>
              </a:solidFill>
            </a:endParaRPr>
          </a:p>
        </p:txBody>
      </p:sp>
      <p:pic>
        <p:nvPicPr>
          <p:cNvPr id="11" name="Picture 10"/>
          <p:cNvPicPr/>
          <p:nvPr/>
        </p:nvPicPr>
        <p:blipFill>
          <a:blip r:embed="rId2" cstate="print"/>
          <a:stretch>
            <a:fillRect/>
          </a:stretch>
        </p:blipFill>
        <p:spPr>
          <a:xfrm>
            <a:off x="323528" y="2348880"/>
            <a:ext cx="7560840" cy="3673589"/>
          </a:xfrm>
          <a:prstGeom prst="rect">
            <a:avLst/>
          </a:prstGeom>
        </p:spPr>
      </p:pic>
      <p:sp>
        <p:nvSpPr>
          <p:cNvPr id="7" name="Title 6"/>
          <p:cNvSpPr txBox="1">
            <a:spLocks/>
          </p:cNvSpPr>
          <p:nvPr/>
        </p:nvSpPr>
        <p:spPr bwMode="auto">
          <a:xfrm>
            <a:off x="347936" y="437828"/>
            <a:ext cx="7701644"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ctr"/>
            <a:r>
              <a:rPr lang="es-ES" altLang="en-US" sz="2400" dirty="0" err="1"/>
              <a:t>Condutivity</a:t>
            </a:r>
            <a:r>
              <a:rPr lang="es-ES" altLang="en-US" sz="2400" dirty="0"/>
              <a:t> </a:t>
            </a:r>
            <a:r>
              <a:rPr lang="es-ES" altLang="en-US" sz="2400" dirty="0" err="1"/>
              <a:t>Estimation</a:t>
            </a:r>
            <a:r>
              <a:rPr lang="es-ES" altLang="en-US" sz="2400" dirty="0"/>
              <a:t> </a:t>
            </a:r>
            <a:endParaRPr lang="en-GB" sz="2000" dirty="0">
              <a:solidFill>
                <a:srgbClr val="FF0000"/>
              </a:solidFill>
            </a:endParaRPr>
          </a:p>
        </p:txBody>
      </p:sp>
    </p:spTree>
    <p:extLst>
      <p:ext uri="{BB962C8B-B14F-4D97-AF65-F5344CB8AC3E}">
        <p14:creationId xmlns:p14="http://schemas.microsoft.com/office/powerpoint/2010/main" val="2164531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6009</Words>
  <Application>Microsoft Office PowerPoint</Application>
  <PresentationFormat>On-screen Show (4:3)</PresentationFormat>
  <Paragraphs>877</Paragraphs>
  <Slides>82</Slides>
  <Notes>9</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82</vt:i4>
      </vt:variant>
    </vt:vector>
  </HeadingPairs>
  <TitlesOfParts>
    <vt:vector size="92" baseType="lpstr">
      <vt:lpstr>Arial</vt:lpstr>
      <vt:lpstr>Calibri</vt:lpstr>
      <vt:lpstr>Cambria Math</vt:lpstr>
      <vt:lpstr>msbm9</vt:lpstr>
      <vt:lpstr>Tahoma</vt:lpstr>
      <vt:lpstr>Times New Roman</vt:lpstr>
      <vt:lpstr>Wingdings</vt:lpstr>
      <vt:lpstr>Office Theme</vt:lpstr>
      <vt:lpstr>Equation</vt:lpstr>
      <vt:lpstr>Ecuación</vt:lpstr>
      <vt:lpstr>PowerPoint Presentation</vt:lpstr>
      <vt:lpstr>Introduction</vt:lpstr>
      <vt:lpstr>PowerPoint Presentation</vt:lpstr>
      <vt:lpstr>Background</vt:lpstr>
      <vt:lpstr>Workflow: Introduction</vt:lpstr>
      <vt:lpstr>3D Forward Problem.  3 phase fluid flow in porous media</vt:lpstr>
      <vt:lpstr>PowerPoint Presentation</vt:lpstr>
      <vt:lpstr>Forward problem, Maxwell Equation</vt:lpstr>
      <vt:lpstr>Forward problem Reservoir monitoring from low frequency Electromagnetic (EM) Data. 1KHz </vt:lpstr>
      <vt:lpstr>Inverse Problem: History matching  </vt:lpstr>
      <vt:lpstr>PowerPoint Presentation</vt:lpstr>
      <vt:lpstr>EnKF state-space parameter (model states)</vt:lpstr>
      <vt:lpstr>Ensemble Kalman Filter data assimilation (real-time inversion)</vt:lpstr>
      <vt:lpstr>PowerPoint Presentation</vt:lpstr>
      <vt:lpstr>Bayesian Formulation Framework for Uncertainty Quantification</vt:lpstr>
      <vt:lpstr>Ensemble Based Optimization Ensemble Smoother Multiple Data Assimilation ES-MDA</vt:lpstr>
      <vt:lpstr>ES-MDA, Continued</vt:lpstr>
      <vt:lpstr>Inverse problem Non-Linear Kaczmarz for EM inversion to conductivity(off-line)</vt:lpstr>
      <vt:lpstr>Inverse problem Non-Linear Kaczmarz for EM inversion to conductivity(off-line)</vt:lpstr>
      <vt:lpstr>Inverse problem. Archie Equation</vt:lpstr>
      <vt:lpstr>Gaspari-Cohn 5th order compact support</vt:lpstr>
      <vt:lpstr>Sparse Representation of  Model Space</vt:lpstr>
      <vt:lpstr>Compressed sensing  K-SVD/OMP</vt:lpstr>
      <vt:lpstr>Compressed Sensing, Continued K-SVD</vt:lpstr>
      <vt:lpstr>Compressed Sensing, Continued Orthogonal Matching Pursuit(OMP)</vt:lpstr>
      <vt:lpstr>K-SVD with OMP</vt:lpstr>
      <vt:lpstr>Root Mean Square Error (RMSE)</vt:lpstr>
      <vt:lpstr>PowerPoint Presentation</vt:lpstr>
      <vt:lpstr>Heaviside Function, Narrow-Band Schematic and signed distance transformation</vt:lpstr>
      <vt:lpstr>Inverse problem. EnKF-Level-set coupling</vt:lpstr>
      <vt:lpstr>Numerical results Result of Level-set implementation</vt:lpstr>
      <vt:lpstr>PowerPoint Presentation</vt:lpstr>
      <vt:lpstr>Electromagnetic History Matching</vt:lpstr>
      <vt:lpstr>Inverse problem EnKF-Level-set coupling( with EM assimilation) and covariance localization</vt:lpstr>
      <vt:lpstr>Gaussian reservoir synthetic model</vt:lpstr>
      <vt:lpstr>Reference permeability model for Electromagnetic HM experiment</vt:lpstr>
      <vt:lpstr>Numerical Results Conductivity reconstructed from Low-frequency EM data</vt:lpstr>
      <vt:lpstr>Numerical Results Conductivity reconstructed from Low-frequency EM data</vt:lpstr>
      <vt:lpstr>Numerical Results Water saturation inferred from conductivity</vt:lpstr>
      <vt:lpstr>Covariance Localisation Matrix</vt:lpstr>
      <vt:lpstr>RMS Evolution of EM inversion to Conductivity</vt:lpstr>
      <vt:lpstr>production-data response</vt:lpstr>
      <vt:lpstr>production-data response Cont’d</vt:lpstr>
      <vt:lpstr>Numerical Results Water-saturation reconstruction from numerical experiments</vt:lpstr>
      <vt:lpstr>Numerical Results Water-saturation reconstruction from numerical experiments-3D view</vt:lpstr>
      <vt:lpstr>Numerical Results Permeability reconstruction from numerical experiments</vt:lpstr>
      <vt:lpstr>Numerical Results RMSE Evolution</vt:lpstr>
      <vt:lpstr>PowerPoint Presentation</vt:lpstr>
      <vt:lpstr>4D Seismic History Matching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Sparsity-accelerated structural  stochastic optimization  </vt:lpstr>
      <vt:lpstr>Sparsity promoting History Matching</vt:lpstr>
      <vt:lpstr>Numerical Experiments/Results for Sparse HM</vt:lpstr>
      <vt:lpstr>Numerical Experiments/Results for Sparse HM Over-Complete Learned  Dictionary from K-SVD</vt:lpstr>
      <vt:lpstr>Numerical Experiments/Results for Sparse HM Permeability Reconstruction</vt:lpstr>
      <vt:lpstr>Numerical Experiments/Results Permeability Reconstruction </vt:lpstr>
      <vt:lpstr>Numerical Results for sparse HM RMSE Evolution</vt:lpstr>
      <vt:lpstr>Numerical Experiments/Results for sparse HM Production data match</vt:lpstr>
      <vt:lpstr>Conclusions</vt:lpstr>
      <vt:lpstr>References</vt:lpstr>
      <vt:lpstr>References Con’td</vt:lpstr>
      <vt:lpstr>References Con’td </vt:lpstr>
      <vt:lpstr>Acknowledgement</vt:lpstr>
      <vt:lpstr>Thank you for your attention</vt:lpstr>
    </vt:vector>
  </TitlesOfParts>
  <Company>University of Manchester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MZYSSPB2</dc:creator>
  <cp:lastModifiedBy>Etienam C.O.</cp:lastModifiedBy>
  <cp:revision>941</cp:revision>
  <dcterms:created xsi:type="dcterms:W3CDTF">2012-06-12T15:56:20Z</dcterms:created>
  <dcterms:modified xsi:type="dcterms:W3CDTF">2021-02-05T10:31:43Z</dcterms:modified>
</cp:coreProperties>
</file>